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77" r:id="rId3"/>
    <p:sldMasterId id="2147483692" r:id="rId4"/>
    <p:sldMasterId id="2147483705" r:id="rId5"/>
  </p:sldMasterIdLst>
  <p:notesMasterIdLst>
    <p:notesMasterId r:id="rId51"/>
  </p:notesMasterIdLst>
  <p:sldIdLst>
    <p:sldId id="339" r:id="rId6"/>
    <p:sldId id="319" r:id="rId7"/>
    <p:sldId id="320" r:id="rId8"/>
    <p:sldId id="259" r:id="rId9"/>
    <p:sldId id="333" r:id="rId10"/>
    <p:sldId id="335" r:id="rId11"/>
    <p:sldId id="322" r:id="rId12"/>
    <p:sldId id="323" r:id="rId13"/>
    <p:sldId id="324" r:id="rId14"/>
    <p:sldId id="325" r:id="rId15"/>
    <p:sldId id="326" r:id="rId16"/>
    <p:sldId id="336" r:id="rId17"/>
    <p:sldId id="337" r:id="rId18"/>
    <p:sldId id="364" r:id="rId19"/>
    <p:sldId id="340" r:id="rId20"/>
    <p:sldId id="341" r:id="rId21"/>
    <p:sldId id="342" r:id="rId22"/>
    <p:sldId id="343" r:id="rId23"/>
    <p:sldId id="344" r:id="rId24"/>
    <p:sldId id="345" r:id="rId25"/>
    <p:sldId id="346" r:id="rId26"/>
    <p:sldId id="347" r:id="rId27"/>
    <p:sldId id="356" r:id="rId28"/>
    <p:sldId id="348" r:id="rId29"/>
    <p:sldId id="349" r:id="rId30"/>
    <p:sldId id="350" r:id="rId31"/>
    <p:sldId id="351" r:id="rId32"/>
    <p:sldId id="352" r:id="rId33"/>
    <p:sldId id="353" r:id="rId34"/>
    <p:sldId id="354" r:id="rId35"/>
    <p:sldId id="355" r:id="rId36"/>
    <p:sldId id="357" r:id="rId37"/>
    <p:sldId id="358" r:id="rId38"/>
    <p:sldId id="359" r:id="rId39"/>
    <p:sldId id="363" r:id="rId40"/>
    <p:sldId id="312" r:id="rId41"/>
    <p:sldId id="360" r:id="rId42"/>
    <p:sldId id="361" r:id="rId43"/>
    <p:sldId id="332" r:id="rId44"/>
    <p:sldId id="305" r:id="rId45"/>
    <p:sldId id="365" r:id="rId46"/>
    <p:sldId id="330" r:id="rId47"/>
    <p:sldId id="329" r:id="rId48"/>
    <p:sldId id="308" r:id="rId49"/>
    <p:sldId id="298" r:id="rId50"/>
  </p:sldIdLst>
  <p:sldSz cx="9144000" cy="6858000" type="screen4x3"/>
  <p:notesSz cx="6858000" cy="9144000"/>
  <p:embeddedFontLst>
    <p:embeddedFont>
      <p:font typeface="Georgia" panose="02040502050405020303" pitchFamily="18" charset="0"/>
      <p:regular r:id="rId52"/>
      <p:bold r:id="rId53"/>
      <p:italic r:id="rId54"/>
      <p:boldItalic r:id="rId55"/>
    </p:embeddedFont>
    <p:embeddedFont>
      <p:font typeface="Helvetica Neue" panose="020B0604020202020204" charset="0"/>
      <p:regular r:id="rId56"/>
      <p:bold r:id="rId57"/>
      <p:italic r:id="rId58"/>
      <p:boldItalic r:id="rId59"/>
    </p:embeddedFont>
    <p:embeddedFont>
      <p:font typeface="Montserrat" panose="00000500000000000000" pitchFamily="2" charset="0"/>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SourceSansPro-Light" panose="020B0403030403020204" charset="0"/>
      <p:regular r:id="rId68"/>
    </p:embeddedFont>
    <p:embeddedFont>
      <p:font typeface="SourceSansPro-LightIt" panose="020B0403030403090204" charset="0"/>
      <p: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6" roundtripDataSignature="AMtx7mhfa4Yli/k7kOM/Y2icWEgn3afAZ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ia Guerzovich" initials="FG" lastIdx="23" clrIdx="0">
    <p:extLst>
      <p:ext uri="{19B8F6BF-5375-455C-9EA6-DF929625EA0E}">
        <p15:presenceInfo xmlns:p15="http://schemas.microsoft.com/office/powerpoint/2012/main" userId="90e60fcc9c513ab3" providerId="Windows Live"/>
      </p:ext>
    </p:extLst>
  </p:cmAuthor>
  <p:cmAuthor id="2" name="Florencia Guerzovich" initials="" lastIdx="16" clrIdx="1"/>
  <p:cmAuthor id="3" name="Juan Rizzo" initials="JR" lastIdx="8" clrIdx="2">
    <p:extLst>
      <p:ext uri="{19B8F6BF-5375-455C-9EA6-DF929625EA0E}">
        <p15:presenceInfo xmlns:p15="http://schemas.microsoft.com/office/powerpoint/2012/main" userId="675721775d3504d6" providerId="Windows Live"/>
      </p:ext>
    </p:extLst>
  </p:cmAuthor>
  <p:cmAuthor id="4" name="Florencia Guerzovich" initials="FG [2]" lastIdx="9" clrIdx="3">
    <p:extLst>
      <p:ext uri="{19B8F6BF-5375-455C-9EA6-DF929625EA0E}">
        <p15:presenceInfo xmlns:p15="http://schemas.microsoft.com/office/powerpoint/2012/main" userId="SDbuMqqU0MlYIxBU77n8usVZu805+gIUnNGpZMY/QM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B82"/>
    <a:srgbClr val="EC8FAA"/>
    <a:srgbClr val="289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4AD02-D454-4CE4-9E79-4A4E042F2331}" v="99" dt="2025-12-22T15:35:01.312"/>
    <p1510:client id="{F2091516-6C70-4481-9943-D956EA2AE85A}" v="7" dt="2025-12-23T10:47:42.39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69" autoAdjust="0"/>
  </p:normalViewPr>
  <p:slideViewPr>
    <p:cSldViewPr snapToGrid="0">
      <p:cViewPr varScale="1">
        <p:scale>
          <a:sx n="54" d="100"/>
          <a:sy n="54" d="100"/>
        </p:scale>
        <p:origin x="2218" y="27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commentAuthors" Target="commentAuthor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2.fntdata"/><Relationship Id="rId6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Master" Target="slideMasters/slideMaster5.xml"/><Relationship Id="rId61"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11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notesMaster" Target="notesMasters/notesMaster1.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67" Type="http://schemas.openxmlformats.org/officeDocument/2006/relationships/font" Target="fonts/font16.fntdata"/><Relationship Id="rId116" Type="http://customschemas.google.com/relationships/presentationmetadata" Target="meta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119"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12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4.fntdata"/><Relationship Id="rId120" Type="http://schemas.openxmlformats.org/officeDocument/2006/relationships/theme" Target="theme/them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vi.org/layering-social-accountability-interventions-strengthen-local-education-systems-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4cb31c3fae_0_0: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marR="0" lvl="0" indent="0" algn="l" rtl="0">
              <a:lnSpc>
                <a:spcPct val="120000"/>
              </a:lnSpc>
              <a:spcBef>
                <a:spcPts val="1000"/>
              </a:spcBef>
              <a:spcAft>
                <a:spcPts val="0"/>
              </a:spcAft>
              <a:buClr>
                <a:srgbClr val="000000"/>
              </a:buClr>
              <a:buSzPts val="1400"/>
              <a:buFont typeface="Arial"/>
              <a:buNone/>
            </a:pPr>
            <a:r>
              <a:rPr lang="es-AR" sz="1600" noProof="0" dirty="0"/>
              <a:t>Creen una copia de esta presentación; no modifiquen esta copia maestra. En esta presentación, hemos incluido ejemplos. Pueden reemplazarlos con ejemplos de su propio trabajo que muestren un enfoque causal sólido. Algunos grupos de discusión también incluyen opciones. Elijan la opción que deseen usar y eliminen la otra diapositiva de su copia.</a:t>
            </a:r>
            <a:endParaRPr lang="es-AR" noProof="0" dirty="0"/>
          </a:p>
          <a:p>
            <a:pPr marL="0" lvl="0" indent="0" algn="l" rtl="0">
              <a:lnSpc>
                <a:spcPct val="120000"/>
              </a:lnSpc>
              <a:spcBef>
                <a:spcPts val="1000"/>
              </a:spcBef>
              <a:spcAft>
                <a:spcPts val="0"/>
              </a:spcAft>
              <a:buSzPts val="1400"/>
              <a:buNone/>
            </a:pPr>
            <a:r>
              <a:rPr lang="en-US" sz="1200" dirty="0">
                <a:solidFill>
                  <a:schemeClr val="dk1"/>
                </a:solidFill>
              </a:rPr>
              <a:t> </a:t>
            </a:r>
            <a:endParaRPr sz="1200" dirty="0">
              <a:solidFill>
                <a:schemeClr val="dk1"/>
              </a:solidFill>
            </a:endParaRPr>
          </a:p>
        </p:txBody>
      </p:sp>
      <p:sp>
        <p:nvSpPr>
          <p:cNvPr id="96" name="Google Shape;96;g34cb31c3f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408970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007bc826e_1_44: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p>
        </p:txBody>
      </p:sp>
      <p:sp>
        <p:nvSpPr>
          <p:cNvPr id="247" name="Google Shape;247;g35007bc826e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359680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007bc826e_1_52: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a:t>
            </a:r>
            <a:endParaRPr lang="es-AR" sz="1300" noProof="0" dirty="0"/>
          </a:p>
          <a:p>
            <a:pPr marL="215900" marR="0" lvl="0" indent="0" algn="l" rtl="0">
              <a:lnSpc>
                <a:spcPct val="100000"/>
              </a:lnSpc>
              <a:spcBef>
                <a:spcPts val="0"/>
              </a:spcBef>
              <a:spcAft>
                <a:spcPts val="0"/>
              </a:spcAft>
              <a:buClr>
                <a:srgbClr val="000000"/>
              </a:buClr>
              <a:buSzPts val="1400"/>
              <a:buFont typeface="Arial"/>
              <a:buNone/>
            </a:pPr>
            <a:endParaRPr dirty="0"/>
          </a:p>
          <a:p>
            <a:pPr marL="495300" lvl="0" indent="-190500" algn="l" rtl="0">
              <a:lnSpc>
                <a:spcPct val="100000"/>
              </a:lnSpc>
              <a:spcBef>
                <a:spcPts val="0"/>
              </a:spcBef>
              <a:spcAft>
                <a:spcPts val="1200"/>
              </a:spcAft>
              <a:buSzPts val="1400"/>
              <a:buFont typeface="Arial"/>
              <a:buNone/>
            </a:pPr>
            <a:endParaRPr dirty="0"/>
          </a:p>
        </p:txBody>
      </p:sp>
      <p:sp>
        <p:nvSpPr>
          <p:cNvPr id="256" name="Google Shape;256;g35007bc826e_1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842654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a:extLst>
            <a:ext uri="{FF2B5EF4-FFF2-40B4-BE49-F238E27FC236}">
              <a16:creationId xmlns:a16="http://schemas.microsoft.com/office/drawing/2014/main" id="{D49AB590-C3F7-40C5-87CF-6B252CD0A598}"/>
            </a:ext>
          </a:extLst>
        </p:cNvPr>
        <p:cNvGrpSpPr/>
        <p:nvPr/>
      </p:nvGrpSpPr>
      <p:grpSpPr>
        <a:xfrm>
          <a:off x="0" y="0"/>
          <a:ext cx="0" cy="0"/>
          <a:chOff x="0" y="0"/>
          <a:chExt cx="0" cy="0"/>
        </a:xfrm>
      </p:grpSpPr>
      <p:sp>
        <p:nvSpPr>
          <p:cNvPr id="285" name="Google Shape;285;g3533bb1e2d5_0_167:notes">
            <a:extLst>
              <a:ext uri="{FF2B5EF4-FFF2-40B4-BE49-F238E27FC236}">
                <a16:creationId xmlns:a16="http://schemas.microsoft.com/office/drawing/2014/main" id="{F6D0EB4B-CBB4-311A-EB22-BF8F9D0481DA}"/>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Arial"/>
              <a:buNone/>
            </a:pPr>
            <a:r>
              <a:rPr lang="es-ES" sz="1300" dirty="0"/>
              <a:t>En esta capacitación, profundizaremos (en la medida en que nuestro tiempo lo permita) en cómo podemos definir el rigor y garantizar la calidad en una evaluación de caminos causales.</a:t>
            </a:r>
          </a:p>
          <a:p>
            <a:pPr marL="0" lvl="0" indent="0" algn="l" rtl="0">
              <a:lnSpc>
                <a:spcPct val="100000"/>
              </a:lnSpc>
              <a:spcBef>
                <a:spcPts val="0"/>
              </a:spcBef>
              <a:spcAft>
                <a:spcPts val="0"/>
              </a:spcAft>
              <a:buClr>
                <a:schemeClr val="dk1"/>
              </a:buClr>
              <a:buSzPts val="1400"/>
              <a:buFont typeface="Arial"/>
              <a:buNone/>
            </a:pPr>
            <a:endParaRPr b="1" dirty="0"/>
          </a:p>
        </p:txBody>
      </p:sp>
      <p:sp>
        <p:nvSpPr>
          <p:cNvPr id="286" name="Google Shape;286;g3533bb1e2d5_0_167:notes">
            <a:extLst>
              <a:ext uri="{FF2B5EF4-FFF2-40B4-BE49-F238E27FC236}">
                <a16:creationId xmlns:a16="http://schemas.microsoft.com/office/drawing/2014/main" id="{CD919EE2-99D7-4A76-B5C8-F506F90ADC27}"/>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40565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249496BA-6D15-56E7-0400-271158F29BBC}"/>
            </a:ext>
          </a:extLst>
        </p:cNvPr>
        <p:cNvGrpSpPr/>
        <p:nvPr/>
      </p:nvGrpSpPr>
      <p:grpSpPr>
        <a:xfrm>
          <a:off x="0" y="0"/>
          <a:ext cx="0" cy="0"/>
          <a:chOff x="0" y="0"/>
          <a:chExt cx="0" cy="0"/>
        </a:xfrm>
      </p:grpSpPr>
      <p:sp>
        <p:nvSpPr>
          <p:cNvPr id="294" name="Google Shape;294;g34f3047f75d_0_804:notes">
            <a:extLst>
              <a:ext uri="{FF2B5EF4-FFF2-40B4-BE49-F238E27FC236}">
                <a16:creationId xmlns:a16="http://schemas.microsoft.com/office/drawing/2014/main" id="{C2ED8DA3-0616-D5ED-A9DA-2B09FAF4EA56}"/>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295" name="Google Shape;295;g34f3047f75d_0_804:notes">
            <a:extLst>
              <a:ext uri="{FF2B5EF4-FFF2-40B4-BE49-F238E27FC236}">
                <a16:creationId xmlns:a16="http://schemas.microsoft.com/office/drawing/2014/main" id="{3AF35CAB-9EDF-7E74-D0EC-B3A5196C35FF}"/>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1200"/>
              </a:spcBef>
              <a:spcAft>
                <a:spcPts val="0"/>
              </a:spcAft>
              <a:buSzPts val="1100"/>
              <a:buNone/>
            </a:pPr>
            <a:r>
              <a:rPr lang="es-ES" sz="1300" dirty="0"/>
              <a:t>El modelo dominante de rigor, basado en la validez interna, el control y la replicabilidad, se originó en las tradiciones de investigación experimental. Enfatice por qué estos modelos no son adecuados para el trabajo de cambio de sistemas, donde el cambio es dinámico, </a:t>
            </a:r>
            <a:r>
              <a:rPr lang="es-ES" sz="1300" dirty="0" err="1"/>
              <a:t>multi-actor</a:t>
            </a:r>
            <a:r>
              <a:rPr lang="es-ES" sz="1300" dirty="0"/>
              <a:t> y sensible al contexto. Presente la idea de que los valores deben guiar el rigor si queremos una evaluación creíble y útil en entornos complejos. Recuerde también a la audiencia que redefinir el rigor no es nuevo; durante años se ha debatido sobre cómo replantear el rigor para que se ajuste a la complejidad de los contextos en los que trabajamos.</a:t>
            </a:r>
            <a:endParaRPr sz="1300" dirty="0"/>
          </a:p>
        </p:txBody>
      </p:sp>
    </p:spTree>
    <p:extLst>
      <p:ext uri="{BB962C8B-B14F-4D97-AF65-F5344CB8AC3E}">
        <p14:creationId xmlns:p14="http://schemas.microsoft.com/office/powerpoint/2010/main" val="43113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196" name="Google Shape;196;p3: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indent="0">
              <a:lnSpc>
                <a:spcPct val="115000"/>
              </a:lnSpc>
            </a:pPr>
            <a:r>
              <a:rPr lang="es-ES" sz="1300" dirty="0"/>
              <a:t>La evaluación consiste en emitir juicios de valor; los valores son la base del trabajo. Se están realizando numerosos esfuerzos para desentrañar nuestros propios valores mediante la redefinición del rigor. La capacitación de hoy se basa en nuestra experiencia como evaluadores y en la guía de rigor de la Iniciativa de Caminos Causales, recientemente terminada y disponible en el sitio web de CPI. Esta guía de rigor se basa en gran medida en una forma alternativa, amplia y diseñada colaborativamente, de entender el rigor: el Marco de Rigor Inclusivo, cuyos miembros tienen alguna publicaci</a:t>
            </a:r>
            <a:r>
              <a:rPr lang="es-ES" dirty="0"/>
              <a:t>ó</a:t>
            </a:r>
            <a:r>
              <a:rPr lang="es-ES" sz="1300" dirty="0"/>
              <a:t>n en castellano.</a:t>
            </a:r>
          </a:p>
          <a:p>
            <a:pPr marL="0" lvl="0" indent="0" algn="l" rtl="0">
              <a:lnSpc>
                <a:spcPct val="115000"/>
              </a:lnSpc>
              <a:spcBef>
                <a:spcPts val="0"/>
              </a:spcBef>
              <a:spcAft>
                <a:spcPts val="0"/>
              </a:spcAft>
              <a:buSzPts val="1400"/>
              <a:buNone/>
            </a:pPr>
            <a:r>
              <a:rPr lang="es-ES" sz="1300" dirty="0"/>
              <a:t>CPI desarrolló esta guía de rigor porque reconocemos que los estudios causales rigurosos y de alta calidad tienen características específicas y se benefician de herramientas específicas, en particular dada la complejidad de visibilizar los caminos causales desde diversas perspectivas.</a:t>
            </a:r>
          </a:p>
          <a:p>
            <a:pPr marL="0" indent="0">
              <a:lnSpc>
                <a:spcPct val="115000"/>
              </a:lnSpc>
            </a:pPr>
            <a:r>
              <a:rPr lang="es-ES" sz="1300" dirty="0"/>
              <a:t>Comenzaremos hablando de dos prácticas críticas del evaluador y luego analizaremos cómo es una evaluación basada en valores. Tendrán tiempo para conversar en grupos pequeños y analizar lo aprendido. A partir de ahí, hablaremos sobre prácticas inclusivas de diferentes voces, específicamente sobre cómo contribuyen al rigor y la calidad de los caminos causales, y finalizaremos explorando las rúbricas y su papel particularmente importante y único al realizar afirmaciones causales. Tendrás otra oportunidad en ese momento de explorar lo que esto significa para tu trabajo.</a:t>
            </a:r>
            <a:r>
              <a:rPr lang="es-AR" sz="1300" noProof="0" dirty="0"/>
              <a:t> </a:t>
            </a:r>
          </a:p>
        </p:txBody>
      </p:sp>
    </p:spTree>
    <p:extLst>
      <p:ext uri="{BB962C8B-B14F-4D97-AF65-F5344CB8AC3E}">
        <p14:creationId xmlns:p14="http://schemas.microsoft.com/office/powerpoint/2010/main" val="194314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8F53EF34-CBA2-E0B6-7355-0ABECAE227CF}"/>
            </a:ext>
          </a:extLst>
        </p:cNvPr>
        <p:cNvGrpSpPr/>
        <p:nvPr/>
      </p:nvGrpSpPr>
      <p:grpSpPr>
        <a:xfrm>
          <a:off x="0" y="0"/>
          <a:ext cx="0" cy="0"/>
          <a:chOff x="0" y="0"/>
          <a:chExt cx="0" cy="0"/>
        </a:xfrm>
      </p:grpSpPr>
      <p:sp>
        <p:nvSpPr>
          <p:cNvPr id="317" name="Google Shape;317;p4:notes">
            <a:extLst>
              <a:ext uri="{FF2B5EF4-FFF2-40B4-BE49-F238E27FC236}">
                <a16:creationId xmlns:a16="http://schemas.microsoft.com/office/drawing/2014/main" id="{E3A3D0F1-ECCE-87CD-4A84-7896CB95F0DE}"/>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318" name="Google Shape;318;p4:notes">
            <a:extLst>
              <a:ext uri="{FF2B5EF4-FFF2-40B4-BE49-F238E27FC236}">
                <a16:creationId xmlns:a16="http://schemas.microsoft.com/office/drawing/2014/main" id="{47551DC2-A835-DA7F-71B0-E521A67FA860}"/>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t>Como evaluadores tomamos decisiones todo el tiempo: qué preguntar, qué medir, a quién escuchar. Esos juicios de valor condicionan resultados y usos. Reconocerlo explícitamente nos permite ser más reflexivos sobre cómo realizamos las evaluaciones. </a:t>
            </a:r>
            <a:r>
              <a:rPr lang="es-ES" sz="1400" b="0" i="0" u="none" strike="noStrike" kern="1200" dirty="0">
                <a:solidFill>
                  <a:schemeClr val="tx1"/>
                </a:solidFill>
                <a:effectLst/>
                <a:latin typeface="+mn-lt"/>
                <a:ea typeface="+mn-ea"/>
                <a:cs typeface="+mn-cs"/>
              </a:rPr>
              <a:t>Nuestros valores orientan qué preguntas hacemos, qué datos buscamos y qué voces priorizamos.</a:t>
            </a:r>
            <a:endParaRPr lang="es-ES" sz="1400" b="0" dirty="0">
              <a:effectLst/>
            </a:endParaRPr>
          </a:p>
          <a:p>
            <a:pPr marL="0" marR="0">
              <a:lnSpc>
                <a:spcPct val="107000"/>
              </a:lnSpc>
              <a:spcBef>
                <a:spcPts val="1200"/>
              </a:spcBef>
              <a:spcAft>
                <a:spcPts val="120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marco plantea tres valores, sin imponerlos:</a:t>
            </a:r>
            <a:b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reflejar la complejidad de los sistemas,</a:t>
            </a:r>
            <a:b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 ser pertinentes para aprendizaje y acción,</a:t>
            </a:r>
            <a:b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A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 alinearse con valores de equidad y pluralidad, incorporando múltiples perspectivas y saberes situados (Apgar et al., 2024).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1200"/>
              </a:spcBef>
              <a:spcAft>
                <a:spcPts val="0"/>
              </a:spcAft>
              <a:buSzPts val="1100"/>
              <a:buNone/>
            </a:pPr>
            <a:endParaRPr sz="1300" dirty="0"/>
          </a:p>
          <a:p>
            <a:pPr marL="0" lvl="0" indent="0" algn="l" rtl="0">
              <a:lnSpc>
                <a:spcPct val="115000"/>
              </a:lnSpc>
              <a:spcBef>
                <a:spcPts val="1200"/>
              </a:spcBef>
              <a:spcAft>
                <a:spcPts val="0"/>
              </a:spcAft>
              <a:buClr>
                <a:schemeClr val="dk1"/>
              </a:buClr>
              <a:buSzPts val="1100"/>
              <a:buFont typeface="Arial"/>
              <a:buNone/>
            </a:pPr>
            <a:endParaRPr sz="1300" dirty="0"/>
          </a:p>
          <a:p>
            <a:pPr marL="0" lvl="0" indent="0" algn="l" rtl="0">
              <a:lnSpc>
                <a:spcPct val="115000"/>
              </a:lnSpc>
              <a:spcBef>
                <a:spcPts val="1200"/>
              </a:spcBef>
              <a:spcAft>
                <a:spcPts val="0"/>
              </a:spcAft>
              <a:buSzPts val="1400"/>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400"/>
              <a:buNone/>
            </a:pPr>
            <a:endParaRPr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0612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a:extLst>
            <a:ext uri="{FF2B5EF4-FFF2-40B4-BE49-F238E27FC236}">
              <a16:creationId xmlns:a16="http://schemas.microsoft.com/office/drawing/2014/main" id="{E77863D4-BF09-89C9-9F62-4A94A9876BE7}"/>
            </a:ext>
          </a:extLst>
        </p:cNvPr>
        <p:cNvGrpSpPr/>
        <p:nvPr/>
      </p:nvGrpSpPr>
      <p:grpSpPr>
        <a:xfrm>
          <a:off x="0" y="0"/>
          <a:ext cx="0" cy="0"/>
          <a:chOff x="0" y="0"/>
          <a:chExt cx="0" cy="0"/>
        </a:xfrm>
      </p:grpSpPr>
      <p:sp>
        <p:nvSpPr>
          <p:cNvPr id="339" name="Google Shape;339;g3533bb1e2d5_0_302:notes">
            <a:extLst>
              <a:ext uri="{FF2B5EF4-FFF2-40B4-BE49-F238E27FC236}">
                <a16:creationId xmlns:a16="http://schemas.microsoft.com/office/drawing/2014/main" id="{A43E187E-9A1C-287D-8E3E-E2C8458D837B}"/>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340" name="Google Shape;340;g3533bb1e2d5_0_302:notes">
            <a:extLst>
              <a:ext uri="{FF2B5EF4-FFF2-40B4-BE49-F238E27FC236}">
                <a16:creationId xmlns:a16="http://schemas.microsoft.com/office/drawing/2014/main" id="{938B11EB-17D5-553A-986E-DD163882C14F}"/>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1200"/>
              </a:spcBef>
              <a:spcAft>
                <a:spcPts val="1200"/>
              </a:spcAft>
              <a:buSzPts val="1100"/>
              <a:buNone/>
            </a:pPr>
            <a:r>
              <a:rPr lang="es-ES" sz="1300" dirty="0"/>
              <a:t>Analicemos con mayor profundidad las prácticas y los valores. En primer lugar, una característica de la evaluación de caminos causales es la atención a nuestras prácticas personales como evaluadores, cruciales para fundamentar y fortalecer el rigor y la calidad.</a:t>
            </a:r>
            <a:endParaRPr sz="1300" dirty="0"/>
          </a:p>
        </p:txBody>
      </p:sp>
    </p:spTree>
    <p:extLst>
      <p:ext uri="{BB962C8B-B14F-4D97-AF65-F5344CB8AC3E}">
        <p14:creationId xmlns:p14="http://schemas.microsoft.com/office/powerpoint/2010/main" val="117730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a:extLst>
            <a:ext uri="{FF2B5EF4-FFF2-40B4-BE49-F238E27FC236}">
              <a16:creationId xmlns:a16="http://schemas.microsoft.com/office/drawing/2014/main" id="{9BD465F3-8AD0-E370-ADFA-ACE05DEEE636}"/>
            </a:ext>
          </a:extLst>
        </p:cNvPr>
        <p:cNvGrpSpPr/>
        <p:nvPr/>
      </p:nvGrpSpPr>
      <p:grpSpPr>
        <a:xfrm>
          <a:off x="0" y="0"/>
          <a:ext cx="0" cy="0"/>
          <a:chOff x="0" y="0"/>
          <a:chExt cx="0" cy="0"/>
        </a:xfrm>
      </p:grpSpPr>
      <p:sp>
        <p:nvSpPr>
          <p:cNvPr id="351" name="Google Shape;351;g34f3047f75d_0_844:notes">
            <a:extLst>
              <a:ext uri="{FF2B5EF4-FFF2-40B4-BE49-F238E27FC236}">
                <a16:creationId xmlns:a16="http://schemas.microsoft.com/office/drawing/2014/main" id="{0EA3FA66-7E6F-7ED1-E6B7-A7D811F32D9A}"/>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352" name="Google Shape;352;g34f3047f75d_0_844:notes">
            <a:extLst>
              <a:ext uri="{FF2B5EF4-FFF2-40B4-BE49-F238E27FC236}">
                <a16:creationId xmlns:a16="http://schemas.microsoft.com/office/drawing/2014/main" id="{695D106B-B51C-C34A-1944-4260E6CBF0BE}"/>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marR="0">
              <a:lnSpc>
                <a:spcPct val="107000"/>
              </a:lnSpc>
              <a:spcAft>
                <a:spcPts val="800"/>
              </a:spcAft>
            </a:pPr>
            <a:r>
              <a:rPr lang="es-AR" sz="1800" kern="100" noProof="0" dirty="0">
                <a:effectLst/>
                <a:latin typeface="Arial" panose="020B0604020202020204" pitchFamily="34" charset="0"/>
                <a:ea typeface="Calibri" panose="020F0502020204030204" pitchFamily="34" charset="0"/>
                <a:cs typeface="Times New Roman" panose="02020603050405020304" pitchFamily="18" charset="0"/>
              </a:rPr>
              <a:t>El rigor inclusivo se construye con dos pilares: reflexividad y credibilidad. </a:t>
            </a:r>
          </a:p>
          <a:p>
            <a:pPr marL="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s-AR" sz="1800" b="1" kern="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Reflexividad.</a:t>
            </a:r>
            <a:r>
              <a:rPr lang="es-AR" sz="1800" kern="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Implica </a:t>
            </a:r>
            <a:r>
              <a:rPr lang="es-AR" sz="1800" kern="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auto-cuestionar</a:t>
            </a:r>
            <a:r>
              <a:rPr lang="es-AR" sz="1800" kern="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a:t>
            </a:r>
            <a:r>
              <a:rPr lang="es-AR" sz="1800" kern="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auto-reflexionar</a:t>
            </a:r>
            <a:r>
              <a:rPr lang="es-AR" sz="1800" kern="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cómo la posición y perspectivas del evaluador influyen en cada etapa. La evaluación implica un cúmulo de decisiones pero ¿quién decide, desde qué rol, y qué efectos produce esa decisión? Al reconocerlo explícitamente, se abre la puerta a mayor reflexividad y a la discusión colectiva sobre qué trayectorias consideramos relevantes.</a:t>
            </a:r>
            <a:endParaRPr lang="es-AR" sz="18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s-AR" sz="1800" b="1" kern="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Credibilidad.</a:t>
            </a:r>
            <a:r>
              <a:rPr lang="es-AR" sz="1800" kern="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credibilidad no es universal: </a:t>
            </a:r>
            <a:r>
              <a:rPr lang="es-AR" sz="1800" b="1" kern="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pregunta central es “¿para quién es creíble y por qué?”</a:t>
            </a:r>
            <a:r>
              <a:rPr lang="es-AR" sz="1800" kern="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Un mismo argumento causal puede ser altamente convincente para un donante internacional y, al mismo tiempo, irrelevante o poco confiable para actores comunitarios. </a:t>
            </a:r>
            <a:r>
              <a:rPr lang="es-AR" sz="1800" b="1" kern="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 eso, el rigor inclusivo requiere construir plausibilidad frente a distintos actores considerando lo que estos valoran</a:t>
            </a:r>
            <a:endParaRPr lang="es-AR" sz="1800" kern="100" noProof="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s-AR" sz="1800" kern="100" noProof="0" dirty="0">
                <a:effectLst/>
                <a:latin typeface="Arial" panose="020B0604020202020204" pitchFamily="34" charset="0"/>
                <a:ea typeface="Calibri" panose="020F0502020204030204" pitchFamily="34" charset="0"/>
                <a:cs typeface="Times New Roman" panose="02020603050405020304" pitchFamily="18" charset="0"/>
              </a:rPr>
              <a:t>Que vamos a ver en detalle en el contexto de la evaluación de caminos causales. </a:t>
            </a:r>
            <a:endParaRPr sz="1300" dirty="0"/>
          </a:p>
        </p:txBody>
      </p:sp>
    </p:spTree>
    <p:extLst>
      <p:ext uri="{BB962C8B-B14F-4D97-AF65-F5344CB8AC3E}">
        <p14:creationId xmlns:p14="http://schemas.microsoft.com/office/powerpoint/2010/main" val="802421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DF6EDDAB-1F83-10B0-1CAD-496313FC937D}"/>
            </a:ext>
          </a:extLst>
        </p:cNvPr>
        <p:cNvGrpSpPr/>
        <p:nvPr/>
      </p:nvGrpSpPr>
      <p:grpSpPr>
        <a:xfrm>
          <a:off x="0" y="0"/>
          <a:ext cx="0" cy="0"/>
          <a:chOff x="0" y="0"/>
          <a:chExt cx="0" cy="0"/>
        </a:xfrm>
      </p:grpSpPr>
      <p:sp>
        <p:nvSpPr>
          <p:cNvPr id="360" name="Google Shape;360;g34f3047f75d_0_1275:notes">
            <a:extLst>
              <a:ext uri="{FF2B5EF4-FFF2-40B4-BE49-F238E27FC236}">
                <a16:creationId xmlns:a16="http://schemas.microsoft.com/office/drawing/2014/main" id="{05C21657-9DA5-80F0-ED20-5E3003F13F0D}"/>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s-ES" sz="1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Esto va más allá de la simple autoconciencia: es una práctica activa y continua de cuestionar cómo nuestra propia posición, perspectivas y roles institucionales influyen en cada etapa de la evaluación. También incluye reflexionar sobre cómo nuestros métodos y hallazgos podrían usarse o mal usarse, y si estamos reforzando una narrativa dominante o abriendo espacio a narrativas marginadas.</a:t>
            </a:r>
            <a:endParaRPr lang="en-US"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s-AR" sz="1800" kern="0" dirty="0">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Un ejemplo concreto es la evaluación ex post de dos proyectos educativos en República Dominicana (Aston &amp; Guerzovich, 2024). Allí, los evaluadores reflexionaron sobre los límites de las distintas escalas y los límites  temporales del sistema que evaluaban: uno analizó </a:t>
            </a:r>
            <a:r>
              <a:rPr lang="es-AR" sz="1800" kern="0" dirty="0" err="1">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microprocesos</a:t>
            </a:r>
            <a:r>
              <a:rPr lang="es-AR" sz="1800" kern="0" dirty="0">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 en escuelas, otro dinámicas macro en diálogos de política educativa nacional. En lugar de resolver esas diferencias como conflicto, las usaron como recurso. La práctica reflexiva fortaleció la validez y permitió descubrir conexiones invisibles desde una sola mirada.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1200"/>
              </a:spcBef>
              <a:spcAft>
                <a:spcPts val="1200"/>
              </a:spcAft>
            </a:pPr>
            <a:r>
              <a:rPr lang="es-AR" sz="1800" kern="0" dirty="0">
                <a:solidFill>
                  <a:srgbClr val="6AA84F"/>
                </a:solidFill>
                <a:effectLst/>
                <a:ea typeface="Times New Roman" panose="02020603050405020304" pitchFamily="18" charset="0"/>
              </a:rPr>
              <a:t>Lo mismo ocurrió con la temporalidad. Cuando se fecha la línea de base para rastrear cómo se sostenían los resultados en 2024 de proyectos que comenzaron en 2015 y 2019. Los autores reflexionaron que el momento no era cuando el primer proyecto comenzó, sino que era necesario retroceder y fechar la línea de base en 2011. Esta fue una decisión importante: permitió revelar y validar la emergencia de redes clave que anteceden los proyectos evaluados, pero que fueron centrales en sus trayectorias causales. No se trata solamente de un tecnicismo, sino de una práctica política y epistemológica: definir desde cuándo contamos importa tanto como qué contamos</a:t>
            </a:r>
            <a:r>
              <a:rPr lang="es-AR" sz="1800" dirty="0">
                <a:solidFill>
                  <a:srgbClr val="6AA84F"/>
                </a:solidFill>
              </a:rPr>
              <a:t> (</a:t>
            </a:r>
            <a:r>
              <a:rPr lang="en-US" sz="1300" i="1" dirty="0">
                <a:hlinkClick r:id="rId3"/>
              </a:rPr>
              <a:t>https://www.wvi.org/layering-social-accountability-interventions-strengthen-local-education-systems-0</a:t>
            </a:r>
            <a:r>
              <a:rPr lang="en-US" sz="1300" i="1" dirty="0"/>
              <a:t>). </a:t>
            </a:r>
          </a:p>
          <a:p>
            <a:pPr marL="0">
              <a:lnSpc>
                <a:spcPct val="107000"/>
              </a:lnSpc>
              <a:spcBef>
                <a:spcPts val="1200"/>
              </a:spcBef>
              <a:spcAft>
                <a:spcPts val="1200"/>
              </a:spcAft>
            </a:pPr>
            <a:r>
              <a:rPr lang="es-ES" sz="1300" i="1" dirty="0"/>
              <a:t>La reflexividad es una de las herramientas más poderosas que tenemos, y una de las menos utilizadas. Se trata de examinar cómo nuestra identidad afecta lo que vemos y decimos. Otras prácticas útiles de reflexividad incluyen la construcción o búsqueda colectiva de sentido, que abordaremos más adelante, o los registros reflexivos o memorandos durante el trabajo de campo.</a:t>
            </a:r>
            <a:endParaRPr sz="1300" i="1" dirty="0"/>
          </a:p>
          <a:p>
            <a:pPr marL="0" lvl="0" indent="0" algn="l" rtl="0">
              <a:lnSpc>
                <a:spcPct val="115000"/>
              </a:lnSpc>
              <a:spcBef>
                <a:spcPts val="1200"/>
              </a:spcBef>
              <a:spcAft>
                <a:spcPts val="1200"/>
              </a:spcAft>
              <a:buSzPts val="1100"/>
              <a:buFont typeface="Arial"/>
              <a:buNone/>
            </a:pPr>
            <a:endParaRPr sz="1300" dirty="0"/>
          </a:p>
        </p:txBody>
      </p:sp>
      <p:sp>
        <p:nvSpPr>
          <p:cNvPr id="361" name="Google Shape;361;g34f3047f75d_0_1275:notes">
            <a:extLst>
              <a:ext uri="{FF2B5EF4-FFF2-40B4-BE49-F238E27FC236}">
                <a16:creationId xmlns:a16="http://schemas.microsoft.com/office/drawing/2014/main" id="{045AD26A-997A-4E7E-E4AE-73C2F80AA3E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906588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B9C6C1EC-3E44-2C48-9A79-5946503C68F9}"/>
            </a:ext>
          </a:extLst>
        </p:cNvPr>
        <p:cNvGrpSpPr/>
        <p:nvPr/>
      </p:nvGrpSpPr>
      <p:grpSpPr>
        <a:xfrm>
          <a:off x="0" y="0"/>
          <a:ext cx="0" cy="0"/>
          <a:chOff x="0" y="0"/>
          <a:chExt cx="0" cy="0"/>
        </a:xfrm>
      </p:grpSpPr>
      <p:sp>
        <p:nvSpPr>
          <p:cNvPr id="371" name="Google Shape;371;g34f3047f75d_0_1242:notes">
            <a:extLst>
              <a:ext uri="{FF2B5EF4-FFF2-40B4-BE49-F238E27FC236}">
                <a16:creationId xmlns:a16="http://schemas.microsoft.com/office/drawing/2014/main" id="{3AC14031-17AC-4754-C424-7F577A29790E}"/>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372" name="Google Shape;372;g34f3047f75d_0_1242:notes">
            <a:extLst>
              <a:ext uri="{FF2B5EF4-FFF2-40B4-BE49-F238E27FC236}">
                <a16:creationId xmlns:a16="http://schemas.microsoft.com/office/drawing/2014/main" id="{3391CEFB-8BD2-E8AE-0219-DFA78108928B}"/>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s-ES" sz="1300" dirty="0"/>
              <a:t>La credibilidad, en este contexto, no se trata de cumplir con los estándares externos de evidencia, sino de garantizar la confiabilidad desde la perspectiva de los usuarios y de aquellos afectados por los hallazgos. </a:t>
            </a:r>
            <a:r>
              <a:rPr lang="es-AR" sz="1800" kern="0" dirty="0">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Ejemplo: en educación, mientras organismos internacionales valoran la relación costo-beneficio de corto plazo (</a:t>
            </a:r>
            <a:r>
              <a:rPr lang="es-AR" sz="1800" kern="0" dirty="0" err="1">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World</a:t>
            </a:r>
            <a:r>
              <a:rPr lang="es-AR" sz="1800" kern="0" dirty="0">
                <a:solidFill>
                  <a:srgbClr val="6AA84F"/>
                </a:solidFill>
                <a:effectLst/>
                <a:latin typeface="Arial" panose="020B0604020202020204" pitchFamily="34" charset="0"/>
                <a:ea typeface="Times New Roman" panose="02020603050405020304" pitchFamily="18" charset="0"/>
                <a:cs typeface="Times New Roman" panose="02020603050405020304" pitchFamily="18" charset="0"/>
              </a:rPr>
              <a:t> Bank, 2020), algunos actores locales cuestionan sus efectos en el tiempo. Para ellos, invertir cada año en capacitar gestores que rotan rápidamente puede resultar sub-óptimo. Los métodos de caminos causales ofrecen más potencial para identificar ese tipo de contribuciones complejas y su valor sistémico (Guerzovich &amp; Aston, 2025).</a:t>
            </a:r>
            <a:endParaRPr lang="es-ES" sz="1300" dirty="0"/>
          </a:p>
          <a:p>
            <a:pPr marL="0" lvl="0" indent="0" algn="l" rtl="0">
              <a:lnSpc>
                <a:spcPct val="115000"/>
              </a:lnSpc>
              <a:spcBef>
                <a:spcPts val="0"/>
              </a:spcBef>
              <a:spcAft>
                <a:spcPts val="0"/>
              </a:spcAft>
              <a:buSzPts val="1100"/>
              <a:buNone/>
            </a:pPr>
            <a:r>
              <a:rPr lang="es-ES" sz="1300" dirty="0"/>
              <a:t>Es importante reconocer que lo que hace que la evidencia sea creíble varía según los valores y las prioridades de las partes interesadas en la evaluación.</a:t>
            </a:r>
          </a:p>
          <a:p>
            <a:pPr marL="0" lvl="0" indent="0" algn="l" rtl="0">
              <a:lnSpc>
                <a:spcPct val="115000"/>
              </a:lnSpc>
              <a:spcBef>
                <a:spcPts val="0"/>
              </a:spcBef>
              <a:spcAft>
                <a:spcPts val="0"/>
              </a:spcAft>
              <a:buSzPts val="1100"/>
              <a:buNone/>
            </a:pPr>
            <a:r>
              <a:rPr lang="es-ES" sz="1300" dirty="0"/>
              <a:t>La diapositiva incluye una lista de maneras concretas de fortalecer la credibilidad de los hallazgos de caminos causales.  </a:t>
            </a:r>
          </a:p>
          <a:p>
            <a:pPr marL="0" lvl="0" indent="0" algn="l" rtl="0">
              <a:lnSpc>
                <a:spcPct val="115000"/>
              </a:lnSpc>
              <a:spcBef>
                <a:spcPts val="0"/>
              </a:spcBef>
              <a:spcAft>
                <a:spcPts val="0"/>
              </a:spcAft>
              <a:buSzPts val="1100"/>
              <a:buNone/>
            </a:pPr>
            <a:r>
              <a:rPr lang="es-ES" sz="1300" dirty="0"/>
              <a:t>La credibilidad es un juicio social, no solo metodológico.</a:t>
            </a:r>
          </a:p>
          <a:p>
            <a:pPr marL="0" lvl="0" indent="0" algn="l" rtl="0">
              <a:lnSpc>
                <a:spcPct val="115000"/>
              </a:lnSpc>
              <a:spcBef>
                <a:spcPts val="0"/>
              </a:spcBef>
              <a:spcAft>
                <a:spcPts val="0"/>
              </a:spcAft>
              <a:buSzPts val="1100"/>
              <a:buNone/>
            </a:pPr>
            <a:r>
              <a:rPr lang="es-ES" sz="1300" dirty="0"/>
              <a:t>En el módulo final de esta serie de capacitación, profundizaremos en cómo combinar múltiples métodos para abordar la complejidad del entorno que evaluamos.</a:t>
            </a:r>
            <a:endParaRPr sz="1300" b="1" dirty="0"/>
          </a:p>
          <a:p>
            <a:pPr marL="0" lvl="0" indent="0" algn="l" rtl="0">
              <a:lnSpc>
                <a:spcPct val="115000"/>
              </a:lnSpc>
              <a:spcBef>
                <a:spcPts val="0"/>
              </a:spcBef>
              <a:spcAft>
                <a:spcPts val="0"/>
              </a:spcAft>
              <a:buSzPts val="1400"/>
              <a:buNone/>
            </a:pPr>
            <a:endParaRPr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194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cb31c3fae_0_10: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noProof="0" dirty="0"/>
              <a:t>Breve introducción: 30 segundos en total, asumiendo que todos los participantes estén familiarizados con la iniciativa.</a:t>
            </a:r>
          </a:p>
        </p:txBody>
      </p:sp>
      <p:sp>
        <p:nvSpPr>
          <p:cNvPr id="108" name="Google Shape;108;g34cb31c3fa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276358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733458A7-563B-4CE8-3272-7F6844978A85}"/>
            </a:ext>
          </a:extLst>
        </p:cNvPr>
        <p:cNvGrpSpPr/>
        <p:nvPr/>
      </p:nvGrpSpPr>
      <p:grpSpPr>
        <a:xfrm>
          <a:off x="0" y="0"/>
          <a:ext cx="0" cy="0"/>
          <a:chOff x="0" y="0"/>
          <a:chExt cx="0" cy="0"/>
        </a:xfrm>
      </p:grpSpPr>
      <p:sp>
        <p:nvSpPr>
          <p:cNvPr id="383" name="Google Shape;383;g3533bb1e2d5_0_317:notes">
            <a:extLst>
              <a:ext uri="{FF2B5EF4-FFF2-40B4-BE49-F238E27FC236}">
                <a16:creationId xmlns:a16="http://schemas.microsoft.com/office/drawing/2014/main" id="{E29ECC18-4754-E5CC-3513-2F57D0570C27}"/>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384" name="Google Shape;384;g3533bb1e2d5_0_317:notes">
            <a:extLst>
              <a:ext uri="{FF2B5EF4-FFF2-40B4-BE49-F238E27FC236}">
                <a16:creationId xmlns:a16="http://schemas.microsoft.com/office/drawing/2014/main" id="{57037685-B61A-927F-0D24-4385B274DE6F}"/>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1200"/>
              </a:spcBef>
              <a:spcAft>
                <a:spcPts val="1200"/>
              </a:spcAft>
              <a:buSzPts val="1100"/>
              <a:buNone/>
            </a:pPr>
            <a:r>
              <a:rPr lang="es-ES" sz="1300" dirty="0"/>
              <a:t>Transición a hablar sobre el papel de los valores.</a:t>
            </a:r>
            <a:endParaRPr sz="1300" dirty="0"/>
          </a:p>
        </p:txBody>
      </p:sp>
    </p:spTree>
    <p:extLst>
      <p:ext uri="{BB962C8B-B14F-4D97-AF65-F5344CB8AC3E}">
        <p14:creationId xmlns:p14="http://schemas.microsoft.com/office/powerpoint/2010/main" val="851471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a:extLst>
            <a:ext uri="{FF2B5EF4-FFF2-40B4-BE49-F238E27FC236}">
              <a16:creationId xmlns:a16="http://schemas.microsoft.com/office/drawing/2014/main" id="{CFE9AEA6-9D38-4343-1BCA-56C0B62FD440}"/>
            </a:ext>
          </a:extLst>
        </p:cNvPr>
        <p:cNvGrpSpPr/>
        <p:nvPr/>
      </p:nvGrpSpPr>
      <p:grpSpPr>
        <a:xfrm>
          <a:off x="0" y="0"/>
          <a:ext cx="0" cy="0"/>
          <a:chOff x="0" y="0"/>
          <a:chExt cx="0" cy="0"/>
        </a:xfrm>
      </p:grpSpPr>
      <p:sp>
        <p:nvSpPr>
          <p:cNvPr id="393" name="Google Shape;393;p5:notes">
            <a:extLst>
              <a:ext uri="{FF2B5EF4-FFF2-40B4-BE49-F238E27FC236}">
                <a16:creationId xmlns:a16="http://schemas.microsoft.com/office/drawing/2014/main" id="{E2F1AF8C-3EFB-85D8-95DA-17C7ACB96E4A}"/>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394" name="Google Shape;394;p5:notes">
            <a:extLst>
              <a:ext uri="{FF2B5EF4-FFF2-40B4-BE49-F238E27FC236}">
                <a16:creationId xmlns:a16="http://schemas.microsoft.com/office/drawing/2014/main" id="{99B7DF92-F5BE-4C9A-6E1C-92B5C36701E3}"/>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0"/>
              </a:spcBef>
              <a:spcAft>
                <a:spcPts val="0"/>
              </a:spcAft>
              <a:buSzPts val="1400"/>
              <a:buNone/>
            </a:pPr>
            <a:r>
              <a:rPr lang="es-ES" sz="1300" dirty="0"/>
              <a:t>Desde el marco de rigor inclusivo y nuestra comprensión más amplia de caminos causales y los entornos en los que se implementan, CPI propone tres valores fundamentales que deben guiar el diseño y la implementación de las evaluaciones:</a:t>
            </a:r>
          </a:p>
          <a:p>
            <a:pPr marL="0" indent="0">
              <a:lnSpc>
                <a:spcPct val="115000"/>
              </a:lnSpc>
            </a:pPr>
            <a:r>
              <a:rPr lang="es-ES" sz="1300" b="1" dirty="0"/>
              <a:t>Buscar la pluralidad y/o equidad</a:t>
            </a:r>
            <a:r>
              <a:rPr lang="es-ES" sz="1300" dirty="0"/>
              <a:t>: cómo las iniciativas afectan a los diferentes segmentos de la población de diferentes maneras y/o como incorporar sus perspectivas. </a:t>
            </a:r>
          </a:p>
          <a:p>
            <a:pPr marL="0" lvl="0" indent="0" algn="l" rtl="0">
              <a:lnSpc>
                <a:spcPct val="115000"/>
              </a:lnSpc>
              <a:spcBef>
                <a:spcPts val="0"/>
              </a:spcBef>
              <a:spcAft>
                <a:spcPts val="0"/>
              </a:spcAft>
              <a:buSzPts val="1400"/>
              <a:buNone/>
            </a:pPr>
            <a:r>
              <a:rPr lang="es-ES" sz="1300" b="1" dirty="0"/>
              <a:t>Aceptar la complejidad</a:t>
            </a:r>
            <a:r>
              <a:rPr lang="es-ES" sz="1300" dirty="0"/>
              <a:t>: muchos de los cambios que afectan la vida de las personas y el mundo que nos rodea se producen de maneras complejas. Necesitamos explorar esa complejidad para comprender la mejor manera de contribuir al cambio que deseamos.</a:t>
            </a:r>
          </a:p>
          <a:p>
            <a:pPr marL="0" lvl="0" indent="0" algn="l" rtl="0">
              <a:lnSpc>
                <a:spcPct val="115000"/>
              </a:lnSpc>
              <a:spcBef>
                <a:spcPts val="0"/>
              </a:spcBef>
              <a:spcAft>
                <a:spcPts val="0"/>
              </a:spcAft>
              <a:buSzPts val="1400"/>
              <a:buNone/>
            </a:pPr>
            <a:r>
              <a:rPr lang="es-ES" sz="1300" b="1" dirty="0"/>
              <a:t>Generar evidencia y aprendizaje que puedan fundamentar la estrategia</a:t>
            </a:r>
            <a:r>
              <a:rPr lang="es-ES" sz="1300" dirty="0"/>
              <a:t>. Esto significa que los financiadores, implementadores, participantes y otras personas afectadas por una intervención pueden utilizar los hallazgos de nuestra evaluación.</a:t>
            </a:r>
          </a:p>
          <a:p>
            <a:pPr marL="0" lvl="0" indent="0" algn="l" rtl="0">
              <a:lnSpc>
                <a:spcPct val="115000"/>
              </a:lnSpc>
              <a:spcBef>
                <a:spcPts val="0"/>
              </a:spcBef>
              <a:spcAft>
                <a:spcPts val="0"/>
              </a:spcAft>
              <a:buSzPts val="1400"/>
              <a:buNone/>
            </a:pPr>
            <a:r>
              <a:rPr lang="es-ES" sz="1300" dirty="0"/>
              <a:t>Todos estos valores son útiles, pero lo más importante es que, en sus propias evaluaciones, se tomen el tiempo para trabajar con las partes interesadas y destacar y priorizar sus valores. Puede que ninguno de estos sea fundamental, o que lo sean todos estos y cuatro más.</a:t>
            </a:r>
            <a:endParaRPr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611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a:extLst>
            <a:ext uri="{FF2B5EF4-FFF2-40B4-BE49-F238E27FC236}">
              <a16:creationId xmlns:a16="http://schemas.microsoft.com/office/drawing/2014/main" id="{F9323EB9-DAA1-5441-8974-1B227CA09503}"/>
            </a:ext>
          </a:extLst>
        </p:cNvPr>
        <p:cNvGrpSpPr/>
        <p:nvPr/>
      </p:nvGrpSpPr>
      <p:grpSpPr>
        <a:xfrm>
          <a:off x="0" y="0"/>
          <a:ext cx="0" cy="0"/>
          <a:chOff x="0" y="0"/>
          <a:chExt cx="0" cy="0"/>
        </a:xfrm>
      </p:grpSpPr>
      <p:sp>
        <p:nvSpPr>
          <p:cNvPr id="408" name="Google Shape;408;p13:notes">
            <a:extLst>
              <a:ext uri="{FF2B5EF4-FFF2-40B4-BE49-F238E27FC236}">
                <a16:creationId xmlns:a16="http://schemas.microsoft.com/office/drawing/2014/main" id="{7E63F02F-2459-99ED-6577-B6ED0BF7684C}"/>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09" name="Google Shape;409;p13:notes">
            <a:extLst>
              <a:ext uri="{FF2B5EF4-FFF2-40B4-BE49-F238E27FC236}">
                <a16:creationId xmlns:a16="http://schemas.microsoft.com/office/drawing/2014/main" id="{914BDE30-3F72-6212-11FD-2C5CAF863974}"/>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0"/>
              </a:spcBef>
              <a:spcAft>
                <a:spcPts val="0"/>
              </a:spcAft>
              <a:buSzPts val="1400"/>
              <a:buNone/>
            </a:pPr>
            <a:r>
              <a:rPr lang="es-ES" sz="1300" dirty="0"/>
              <a:t>Al compartir los valores destacados de la iniciativa de caminos causales, mencionamos la complejidad como un valor clave para realizar evaluaciones centrales de caminos causales debido a su particular importancia en este tipo de evaluaciones.</a:t>
            </a:r>
          </a:p>
          <a:p>
            <a:pPr marL="0" lvl="0" indent="0" algn="l" rtl="0">
              <a:lnSpc>
                <a:spcPct val="115000"/>
              </a:lnSpc>
              <a:spcBef>
                <a:spcPts val="0"/>
              </a:spcBef>
              <a:spcAft>
                <a:spcPts val="0"/>
              </a:spcAft>
              <a:buSzPts val="1400"/>
              <a:buNone/>
            </a:pPr>
            <a:endParaRPr lang="es-ES" sz="1300" dirty="0"/>
          </a:p>
          <a:p>
            <a:pPr marL="0" lvl="0" indent="0" algn="l" rtl="0">
              <a:lnSpc>
                <a:spcPct val="115000"/>
              </a:lnSpc>
              <a:spcBef>
                <a:spcPts val="0"/>
              </a:spcBef>
              <a:spcAft>
                <a:spcPts val="0"/>
              </a:spcAft>
              <a:buSzPts val="1400"/>
              <a:buNone/>
            </a:pPr>
            <a:r>
              <a:rPr lang="es-ES" sz="1300" dirty="0"/>
              <a:t>Sé que muchos de ustedes están familiarizados con los conceptos de complejidad, pero detengámonos un momento para reflexionar. Los enfoques de pensamiento causal que se utilizan con frecuencia esperan una línea simple entre las entradas y las salidas. Si la intervención se ve como un círculo blanco con bordes negros, lo que salga también debería ser un círculo blanco con bordes negros.</a:t>
            </a:r>
          </a:p>
          <a:p>
            <a:pPr marL="0" lvl="0" indent="0" algn="l" rtl="0">
              <a:lnSpc>
                <a:spcPct val="115000"/>
              </a:lnSpc>
              <a:spcBef>
                <a:spcPts val="0"/>
              </a:spcBef>
              <a:spcAft>
                <a:spcPts val="0"/>
              </a:spcAft>
              <a:buSzPts val="1400"/>
              <a:buNone/>
            </a:pPr>
            <a:endParaRPr lang="es-ES" sz="1300" dirty="0"/>
          </a:p>
          <a:p>
            <a:pPr marL="0" lvl="0" indent="0" algn="l" rtl="0">
              <a:lnSpc>
                <a:spcPct val="115000"/>
              </a:lnSpc>
              <a:spcBef>
                <a:spcPts val="0"/>
              </a:spcBef>
              <a:spcAft>
                <a:spcPts val="0"/>
              </a:spcAft>
              <a:buSzPts val="1400"/>
              <a:buNone/>
            </a:pPr>
            <a:r>
              <a:rPr lang="es-ES" sz="1300" dirty="0"/>
              <a:t>Otros pueden asumir que el sistema local se caracteriza por la incertidumbre, y sabemos que entrará un círculo negro, pero no podemos saber, ni siquiera predecir, que lo que emergerá será una estrella morada, un cuadrado naranja o un corazón azul. Para quienes adoptan este supuesto, la búsqueda de evaluar cuáles fueron las contribuciones al fortalecimiento de los sistemas es inútil.</a:t>
            </a:r>
          </a:p>
          <a:p>
            <a:pPr marL="0" lvl="0" indent="0" algn="l" rtl="0">
              <a:lnSpc>
                <a:spcPct val="115000"/>
              </a:lnSpc>
              <a:spcBef>
                <a:spcPts val="0"/>
              </a:spcBef>
              <a:spcAft>
                <a:spcPts val="0"/>
              </a:spcAft>
              <a:buSzPts val="1400"/>
              <a:buNone/>
            </a:pPr>
            <a:endParaRPr lang="es-ES" sz="1300" dirty="0"/>
          </a:p>
          <a:p>
            <a:pPr marL="0" lvl="0" indent="0" algn="l" rtl="0">
              <a:lnSpc>
                <a:spcPct val="115000"/>
              </a:lnSpc>
              <a:spcBef>
                <a:spcPts val="0"/>
              </a:spcBef>
              <a:spcAft>
                <a:spcPts val="0"/>
              </a:spcAft>
              <a:buSzPts val="1400"/>
              <a:buNone/>
            </a:pPr>
            <a:r>
              <a:rPr lang="es-ES" sz="1300" dirty="0"/>
              <a:t>Una mentalidad de camino causal presenta una tercera posibilidad entre extremos. Los resultados pueden surgir de maneras (in)esperadas e (in)intencionadas. La causalidad rara vez es simple o singular; existen muchos caminos que llevan Roma. Sin embargo, es posible y valioso analizar la complejidad con una mentalidad causal, intentando desentrañar las maneras sistemáticas en las que el contexto facilita o inhibe el cambio.</a:t>
            </a:r>
          </a:p>
          <a:p>
            <a:pPr marL="0" lvl="0" indent="0" algn="l" rtl="0">
              <a:lnSpc>
                <a:spcPct val="115000"/>
              </a:lnSpc>
              <a:spcBef>
                <a:spcPts val="0"/>
              </a:spcBef>
              <a:spcAft>
                <a:spcPts val="0"/>
              </a:spcAft>
              <a:buSzPts val="1400"/>
              <a:buNone/>
            </a:pPr>
            <a:endParaRPr lang="es-ES" sz="1300" dirty="0"/>
          </a:p>
          <a:p>
            <a:pPr marL="0" lvl="0" indent="0" algn="l" rtl="0">
              <a:lnSpc>
                <a:spcPct val="115000"/>
              </a:lnSpc>
              <a:spcBef>
                <a:spcPts val="0"/>
              </a:spcBef>
              <a:spcAft>
                <a:spcPts val="0"/>
              </a:spcAft>
              <a:buSzPts val="1400"/>
              <a:buNone/>
            </a:pPr>
            <a:r>
              <a:rPr lang="es-ES" sz="1300" dirty="0"/>
              <a:t>Esperamos que los buenos resultados tengan una continuidad parcial con la intervención —ya sea en función, forma, espíritu, impulso u otros aspectos—, pero que también incluyan la forma en que la interacción con otros actores y elementos del sistema local podría fundamentar adaptaciones emergentes o explicaciones alternativas.</a:t>
            </a:r>
            <a:endParaRPr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431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0542A86E-0896-55CB-F98E-81012E02A2E5}"/>
            </a:ext>
          </a:extLst>
        </p:cNvPr>
        <p:cNvGrpSpPr/>
        <p:nvPr/>
      </p:nvGrpSpPr>
      <p:grpSpPr>
        <a:xfrm>
          <a:off x="0" y="0"/>
          <a:ext cx="0" cy="0"/>
          <a:chOff x="0" y="0"/>
          <a:chExt cx="0" cy="0"/>
        </a:xfrm>
      </p:grpSpPr>
      <p:sp>
        <p:nvSpPr>
          <p:cNvPr id="417" name="Google Shape;417;g3533bb1e2d5_0_333:notes">
            <a:extLst>
              <a:ext uri="{FF2B5EF4-FFF2-40B4-BE49-F238E27FC236}">
                <a16:creationId xmlns:a16="http://schemas.microsoft.com/office/drawing/2014/main" id="{F67CADBD-3BFB-BA45-4524-1F101BB9C634}"/>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18" name="Google Shape;418;g3533bb1e2d5_0_333:notes">
            <a:extLst>
              <a:ext uri="{FF2B5EF4-FFF2-40B4-BE49-F238E27FC236}">
                <a16:creationId xmlns:a16="http://schemas.microsoft.com/office/drawing/2014/main" id="{394E922C-0FFF-D63A-AAD8-FC73236A1D4F}"/>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300" b="0" dirty="0"/>
              <a:t>Aceptar la complejidad como un valor depende de tomar decisiones en cada etapa de la evaluación que ayuden a visibilizarla y a honrarla. Esto puede implicar tener puntos de vista contrapuestos representados uno junto al otro, incluso si esto hace que los hallazgos sean menos precisos y definitivos. También implica tener muy claros los límites de lo que se puede y no se puede aprender. Si asististe a la primera sesión de esta serie de capacitación, aprendiste sobre cómo hacerlo pensando simultáneamente de forma estructurada y emergente, y la importancia de construir y explorar diversas explicaciones plausibles que justifiquen por qué y cómo afirmamos lo que afirmamos, en lugar de aceptarlo sin más.</a:t>
            </a:r>
            <a:r>
              <a:rPr lang="en-US" sz="1300" b="0" dirty="0"/>
              <a:t> </a:t>
            </a:r>
            <a:endParaRPr sz="1300" b="0" dirty="0"/>
          </a:p>
          <a:p>
            <a:pPr marL="0" lvl="0" indent="0" algn="l" rtl="0">
              <a:lnSpc>
                <a:spcPct val="115000"/>
              </a:lnSpc>
              <a:spcBef>
                <a:spcPts val="0"/>
              </a:spcBef>
              <a:spcAft>
                <a:spcPts val="0"/>
              </a:spcAft>
              <a:buClr>
                <a:schemeClr val="dk1"/>
              </a:buClr>
              <a:buSzPts val="1400"/>
              <a:buFont typeface="Arial"/>
              <a:buNone/>
            </a:pPr>
            <a:endParaRPr sz="1300" dirty="0">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300" dirty="0"/>
          </a:p>
          <a:p>
            <a:pPr marL="0" lvl="0" indent="0" algn="l" rtl="0">
              <a:lnSpc>
                <a:spcPct val="115000"/>
              </a:lnSpc>
              <a:spcBef>
                <a:spcPts val="0"/>
              </a:spcBef>
              <a:spcAft>
                <a:spcPts val="0"/>
              </a:spcAft>
              <a:buClr>
                <a:schemeClr val="dk1"/>
              </a:buClr>
              <a:buSzPts val="1100"/>
              <a:buFont typeface="Arial"/>
              <a:buNone/>
            </a:pPr>
            <a:endParaRPr sz="1300" dirty="0"/>
          </a:p>
          <a:p>
            <a:pPr marL="0" lvl="0" indent="0" algn="l" rtl="0">
              <a:lnSpc>
                <a:spcPct val="115000"/>
              </a:lnSpc>
              <a:spcBef>
                <a:spcPts val="1200"/>
              </a:spcBef>
              <a:spcAft>
                <a:spcPts val="0"/>
              </a:spcAft>
              <a:buClr>
                <a:schemeClr val="dk1"/>
              </a:buClr>
              <a:buSzPts val="1100"/>
              <a:buFont typeface="Arial"/>
              <a:buNone/>
            </a:pPr>
            <a:endParaRPr sz="1300" dirty="0"/>
          </a:p>
          <a:p>
            <a:pPr marL="0" lvl="0" indent="0" algn="l" rtl="0">
              <a:lnSpc>
                <a:spcPct val="115000"/>
              </a:lnSpc>
              <a:spcBef>
                <a:spcPts val="1200"/>
              </a:spcBef>
              <a:spcAft>
                <a:spcPts val="0"/>
              </a:spcAft>
              <a:buSzPts val="1400"/>
              <a:buNone/>
            </a:pPr>
            <a:endParaRPr sz="1300" dirty="0"/>
          </a:p>
          <a:p>
            <a:pPr marL="0" lvl="0" indent="0" algn="l" rtl="0">
              <a:lnSpc>
                <a:spcPct val="115000"/>
              </a:lnSpc>
              <a:spcBef>
                <a:spcPts val="0"/>
              </a:spcBef>
              <a:spcAft>
                <a:spcPts val="0"/>
              </a:spcAft>
              <a:buSzPts val="1400"/>
              <a:buNone/>
            </a:pPr>
            <a:endParaRPr sz="1300" dirty="0">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1400"/>
              <a:buNone/>
            </a:pPr>
            <a:endParaRPr sz="1300" dirty="0">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1400"/>
              <a:buNone/>
            </a:pPr>
            <a:endParaRPr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442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a:extLst>
            <a:ext uri="{FF2B5EF4-FFF2-40B4-BE49-F238E27FC236}">
              <a16:creationId xmlns:a16="http://schemas.microsoft.com/office/drawing/2014/main" id="{C5EEA7A3-F1E8-A03B-35D0-7FC07C5AE11E}"/>
            </a:ext>
          </a:extLst>
        </p:cNvPr>
        <p:cNvGrpSpPr/>
        <p:nvPr/>
      </p:nvGrpSpPr>
      <p:grpSpPr>
        <a:xfrm>
          <a:off x="0" y="0"/>
          <a:ext cx="0" cy="0"/>
          <a:chOff x="0" y="0"/>
          <a:chExt cx="0" cy="0"/>
        </a:xfrm>
      </p:grpSpPr>
      <p:sp>
        <p:nvSpPr>
          <p:cNvPr id="411" name="Google Shape;411;g3533bb1e2d5_0_1:notes">
            <a:extLst>
              <a:ext uri="{FF2B5EF4-FFF2-40B4-BE49-F238E27FC236}">
                <a16:creationId xmlns:a16="http://schemas.microsoft.com/office/drawing/2014/main" id="{29B67EDC-4CA9-96DC-E916-CA5FD1D1DDC7}"/>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12" name="Google Shape;412;g3533bb1e2d5_0_1:notes">
            <a:extLst>
              <a:ext uri="{FF2B5EF4-FFF2-40B4-BE49-F238E27FC236}">
                <a16:creationId xmlns:a16="http://schemas.microsoft.com/office/drawing/2014/main" id="{646CB031-51ED-E4F7-6B0B-6E0484DCB50F}"/>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0"/>
              </a:spcBef>
              <a:spcAft>
                <a:spcPts val="0"/>
              </a:spcAft>
              <a:buNone/>
            </a:pPr>
            <a:r>
              <a:rPr lang="es-ES" sz="1300" dirty="0"/>
              <a:t>De tu propio trabajo, incluye un ejemplo de valores y explica cómo lo analizaste y los encontraste. Como parte de esto, asegúrate de ayudarlos a ver cómo se relaciona esto con el elemento de caminos causales de la evaluación (no solo con los valores en general).</a:t>
            </a:r>
          </a:p>
          <a:p>
            <a:pPr algn="l"/>
            <a:r>
              <a:rPr lang="es-ES" sz="1300" dirty="0"/>
              <a:t>Opcionalmente el caso   </a:t>
            </a:r>
            <a:br>
              <a:rPr lang="es-ES" sz="1300" dirty="0"/>
            </a:br>
            <a:r>
              <a:rPr lang="en-US" sz="1800" b="0" i="0" u="none" strike="noStrike" baseline="0" dirty="0">
                <a:solidFill>
                  <a:srgbClr val="FFFFFF"/>
                </a:solidFill>
                <a:latin typeface="SourceSansPro-Light"/>
              </a:rPr>
              <a:t>Báez-Silva Arias, A., Bradburn, H., Apgar, M., Wingender, L., Gray, S., Solarte Cruz, A. y </a:t>
            </a:r>
            <a:r>
              <a:rPr lang="en-US" sz="1800" b="0" i="0" u="none" strike="noStrike" baseline="0" dirty="0" err="1">
                <a:solidFill>
                  <a:srgbClr val="FFFFFF"/>
                </a:solidFill>
                <a:latin typeface="SourceSansPro-Light"/>
              </a:rPr>
              <a:t>Góngora</a:t>
            </a:r>
            <a:r>
              <a:rPr lang="en-US" sz="1800" b="0" i="0" u="none" strike="noStrike" baseline="0" dirty="0">
                <a:solidFill>
                  <a:srgbClr val="FFFFFF"/>
                </a:solidFill>
                <a:latin typeface="SourceSansPro-Light"/>
              </a:rPr>
              <a:t> Herrera, G. (2024). “</a:t>
            </a:r>
            <a:r>
              <a:rPr lang="en-US" sz="1800" b="0" i="0" u="none" strike="noStrike" baseline="0" dirty="0" err="1">
                <a:solidFill>
                  <a:srgbClr val="FFFFFF"/>
                </a:solidFill>
                <a:latin typeface="SourceSansPro-Light"/>
              </a:rPr>
              <a:t>Aprendizajes</a:t>
            </a:r>
            <a:r>
              <a:rPr lang="en-US" sz="1800" b="0" i="0" u="none" strike="noStrike" baseline="0" dirty="0">
                <a:solidFill>
                  <a:srgbClr val="FFFFFF"/>
                </a:solidFill>
                <a:latin typeface="SourceSansPro-Light"/>
              </a:rPr>
              <a:t> </a:t>
            </a:r>
            <a:r>
              <a:rPr lang="es-ES" sz="1800" b="0" i="0" u="none" strike="noStrike" baseline="0" dirty="0">
                <a:solidFill>
                  <a:srgbClr val="FFFFFF"/>
                </a:solidFill>
                <a:latin typeface="SourceSansPro-Light"/>
              </a:rPr>
              <a:t>desde la práctica del Rigor Inclusivo en la evaluación de una iniciativa de paz en Colombia”. En Rodríguez </a:t>
            </a:r>
            <a:r>
              <a:rPr lang="es-ES" sz="1800" b="0" i="0" u="none" strike="noStrike" baseline="0" dirty="0" err="1">
                <a:solidFill>
                  <a:srgbClr val="FFFFFF"/>
                </a:solidFill>
                <a:latin typeface="SourceSansPro-Light"/>
              </a:rPr>
              <a:t>Bilella</a:t>
            </a:r>
            <a:r>
              <a:rPr lang="es-ES" sz="1800" b="0" i="0" u="none" strike="noStrike" baseline="0" dirty="0">
                <a:solidFill>
                  <a:srgbClr val="FFFFFF"/>
                </a:solidFill>
                <a:latin typeface="SourceSansPro-Light"/>
              </a:rPr>
              <a:t>, P. y </a:t>
            </a:r>
            <a:r>
              <a:rPr lang="es-ES" sz="1800" b="0" i="0" u="none" strike="noStrike" baseline="0" dirty="0" err="1">
                <a:solidFill>
                  <a:srgbClr val="FFFFFF"/>
                </a:solidFill>
                <a:latin typeface="SourceSansPro-Light"/>
              </a:rPr>
              <a:t>Tapella</a:t>
            </a:r>
            <a:r>
              <a:rPr lang="es-ES" sz="1800" b="0" i="0" u="none" strike="noStrike" baseline="0" dirty="0">
                <a:solidFill>
                  <a:srgbClr val="FFFFFF"/>
                </a:solidFill>
                <a:latin typeface="SourceSansPro-Light"/>
              </a:rPr>
              <a:t>, E. (coord.), </a:t>
            </a:r>
            <a:r>
              <a:rPr lang="es-ES" sz="1800" b="0" i="1" u="none" strike="noStrike" baseline="0" dirty="0">
                <a:solidFill>
                  <a:srgbClr val="FFFFFF"/>
                </a:solidFill>
                <a:latin typeface="SourceSansPro-LightIt"/>
              </a:rPr>
              <a:t>Evaluación, democracia y transformación. Experiencias de evaluación participativa en América Latina</a:t>
            </a:r>
            <a:r>
              <a:rPr lang="es-ES" sz="1800" b="0" i="0" u="none" strike="noStrike" baseline="0" dirty="0">
                <a:solidFill>
                  <a:srgbClr val="FFFFFF"/>
                </a:solidFill>
                <a:latin typeface="SourceSansPro-Light"/>
              </a:rPr>
              <a:t>. San Juan, </a:t>
            </a:r>
            <a:r>
              <a:rPr lang="en-US" sz="1800" b="0" i="0" u="none" strike="noStrike" baseline="0" dirty="0">
                <a:solidFill>
                  <a:srgbClr val="FFFFFF"/>
                </a:solidFill>
                <a:latin typeface="SourceSansPro-Light"/>
              </a:rPr>
              <a:t>Argentina: </a:t>
            </a:r>
            <a:r>
              <a:rPr lang="en-US" sz="1800" b="0" i="0" u="none" strike="noStrike" baseline="0" dirty="0" err="1">
                <a:solidFill>
                  <a:srgbClr val="FFFFFF"/>
                </a:solidFill>
                <a:latin typeface="SourceSansPro-Light"/>
              </a:rPr>
              <a:t>Vientosur</a:t>
            </a:r>
            <a:r>
              <a:rPr lang="en-US" sz="1800" b="0" i="0" u="none" strike="noStrike" baseline="0" dirty="0">
                <a:solidFill>
                  <a:srgbClr val="FFFFFF"/>
                </a:solidFill>
                <a:latin typeface="SourceSansPro-Light"/>
              </a:rPr>
              <a:t> </a:t>
            </a:r>
          </a:p>
          <a:p>
            <a:pPr algn="l"/>
            <a:r>
              <a:rPr lang="es-ES" sz="1300" dirty="0"/>
              <a:t>es una  opción para usar aquí </a:t>
            </a:r>
            <a:br>
              <a:rPr lang="es-ES" sz="1300" dirty="0"/>
            </a:br>
            <a:r>
              <a:rPr lang="en-US" sz="1300" dirty="0"/>
              <a:t>https://omp.unsj.edu.ar/index.php/vientosur/catalog/view/75/84/907</a:t>
            </a:r>
            <a:endParaRPr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7689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a:extLst>
            <a:ext uri="{FF2B5EF4-FFF2-40B4-BE49-F238E27FC236}">
              <a16:creationId xmlns:a16="http://schemas.microsoft.com/office/drawing/2014/main" id="{BA4DFBCF-CB2D-F149-01F9-9BD4DBD8C19B}"/>
            </a:ext>
          </a:extLst>
        </p:cNvPr>
        <p:cNvGrpSpPr/>
        <p:nvPr/>
      </p:nvGrpSpPr>
      <p:grpSpPr>
        <a:xfrm>
          <a:off x="0" y="0"/>
          <a:ext cx="0" cy="0"/>
          <a:chOff x="0" y="0"/>
          <a:chExt cx="0" cy="0"/>
        </a:xfrm>
      </p:grpSpPr>
      <p:sp>
        <p:nvSpPr>
          <p:cNvPr id="474" name="Google Shape;474;g34f3047f75d_0_891:notes">
            <a:extLst>
              <a:ext uri="{FF2B5EF4-FFF2-40B4-BE49-F238E27FC236}">
                <a16:creationId xmlns:a16="http://schemas.microsoft.com/office/drawing/2014/main" id="{C19C83F6-7EE3-201B-2AFC-2FCD980427E3}"/>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475" name="Google Shape;475;g34f3047f75d_0_891:notes">
            <a:extLst>
              <a:ext uri="{FF2B5EF4-FFF2-40B4-BE49-F238E27FC236}">
                <a16:creationId xmlns:a16="http://schemas.microsoft.com/office/drawing/2014/main" id="{9313CA53-FF6E-441C-8F0A-88B6700957DE}"/>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ES" sz="1300" dirty="0"/>
              <a:t>Al diseñar una evaluación, comenzamos con nuestros valores. Toda evaluación se basa en valores, ya sean articulados o no. Imaginemos que estás añadiendo un nuevo valor a una evaluación que has experimentado en detalle (como evaluador, comisionado, usuario, participante, etc.). ¿Qué habría sido diferente si se hubiera centrado en "honrar la complejidad"?</a:t>
            </a:r>
          </a:p>
          <a:p>
            <a:pPr marL="0" lvl="0" indent="0" algn="l" rtl="0">
              <a:lnSpc>
                <a:spcPct val="100000"/>
              </a:lnSpc>
              <a:spcBef>
                <a:spcPts val="0"/>
              </a:spcBef>
              <a:spcAft>
                <a:spcPts val="0"/>
              </a:spcAft>
              <a:buSzPts val="1400"/>
              <a:buNone/>
            </a:pPr>
            <a:endParaRPr lang="es-ES" sz="1300" dirty="0"/>
          </a:p>
          <a:p>
            <a:pPr marL="0" lvl="0" indent="0" algn="l" rtl="0">
              <a:lnSpc>
                <a:spcPct val="100000"/>
              </a:lnSpc>
              <a:spcBef>
                <a:spcPts val="0"/>
              </a:spcBef>
              <a:spcAft>
                <a:spcPts val="0"/>
              </a:spcAft>
              <a:buSzPts val="1400"/>
              <a:buNone/>
            </a:pPr>
            <a:r>
              <a:rPr lang="es-ES" sz="1300" dirty="0"/>
              <a:t>Invita a los participantes a reflexionar primero individualmente, anotando sus ideas. Luego, pegando las preguntas en el chat, reúnan a todos en grupos pequeños durante 10-15 minutos.</a:t>
            </a:r>
          </a:p>
          <a:p>
            <a:pPr marL="0" lvl="0" indent="0" algn="l" rtl="0">
              <a:lnSpc>
                <a:spcPct val="100000"/>
              </a:lnSpc>
              <a:spcBef>
                <a:spcPts val="0"/>
              </a:spcBef>
              <a:spcAft>
                <a:spcPts val="0"/>
              </a:spcAft>
              <a:buSzPts val="1400"/>
              <a:buNone/>
            </a:pPr>
            <a:endParaRPr lang="es-ES" sz="1300" dirty="0"/>
          </a:p>
          <a:p>
            <a:pPr marL="0" lvl="0" indent="0" algn="l" rtl="0">
              <a:lnSpc>
                <a:spcPct val="100000"/>
              </a:lnSpc>
              <a:spcBef>
                <a:spcPts val="0"/>
              </a:spcBef>
              <a:spcAft>
                <a:spcPts val="0"/>
              </a:spcAft>
              <a:buSzPts val="1400"/>
              <a:buNone/>
            </a:pPr>
            <a:r>
              <a:rPr lang="es-ES" sz="1300" dirty="0"/>
              <a:t>Invita a los participantes a publicar en el chat ejemplos relacionados con etapas muy específicas: por ejemplo, publica en el chat un ejemplo de una pregunta de evaluación que tu grupo haya considerado. Si tienes tiempo, puedes ofrecer a los participantes que compartan sus ideas.</a:t>
            </a:r>
            <a:endParaRPr sz="1100" b="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4787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a:extLst>
            <a:ext uri="{FF2B5EF4-FFF2-40B4-BE49-F238E27FC236}">
              <a16:creationId xmlns:a16="http://schemas.microsoft.com/office/drawing/2014/main" id="{3A03A920-C568-B68B-072B-DFB39BCEAA6B}"/>
            </a:ext>
          </a:extLst>
        </p:cNvPr>
        <p:cNvGrpSpPr/>
        <p:nvPr/>
      </p:nvGrpSpPr>
      <p:grpSpPr>
        <a:xfrm>
          <a:off x="0" y="0"/>
          <a:ext cx="0" cy="0"/>
          <a:chOff x="0" y="0"/>
          <a:chExt cx="0" cy="0"/>
        </a:xfrm>
      </p:grpSpPr>
      <p:sp>
        <p:nvSpPr>
          <p:cNvPr id="496" name="Google Shape;496;p8:notes">
            <a:extLst>
              <a:ext uri="{FF2B5EF4-FFF2-40B4-BE49-F238E27FC236}">
                <a16:creationId xmlns:a16="http://schemas.microsoft.com/office/drawing/2014/main" id="{C82D4172-FA47-CFFD-8585-295BA1DD0D3B}"/>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1200"/>
              </a:spcBef>
              <a:spcAft>
                <a:spcPts val="0"/>
              </a:spcAft>
              <a:buClr>
                <a:schemeClr val="dk1"/>
              </a:buClr>
              <a:buSzPts val="1100"/>
              <a:buFont typeface="Arial"/>
              <a:buNone/>
            </a:pPr>
            <a:r>
              <a:rPr lang="es-ES" sz="1300" dirty="0"/>
              <a:t>Entrando en las prácticas concretas, abordaremos dos maneras de fortalecer el rigor de su estudio y poner en práctica los valores. La primera es la inclusión y la participación. La segunda es el uso de rúbricas.</a:t>
            </a:r>
          </a:p>
          <a:p>
            <a:pPr marL="0" lvl="0" indent="0" algn="l" rtl="0">
              <a:lnSpc>
                <a:spcPct val="115000"/>
              </a:lnSpc>
              <a:spcBef>
                <a:spcPts val="1200"/>
              </a:spcBef>
              <a:spcAft>
                <a:spcPts val="0"/>
              </a:spcAft>
              <a:buClr>
                <a:schemeClr val="dk1"/>
              </a:buClr>
              <a:buSzPts val="1100"/>
              <a:buFont typeface="Arial"/>
              <a:buNone/>
            </a:pPr>
            <a:r>
              <a:rPr lang="es-ES" sz="1300" dirty="0"/>
              <a:t>La iniciativa </a:t>
            </a:r>
            <a:r>
              <a:rPr lang="es-ES" sz="1300" i="0" dirty="0"/>
              <a:t>Causal </a:t>
            </a:r>
            <a:r>
              <a:rPr lang="es-ES" sz="1300" i="0" dirty="0" err="1"/>
              <a:t>Pathways</a:t>
            </a:r>
            <a:r>
              <a:rPr lang="es-ES" sz="1300" i="1" dirty="0"/>
              <a:t> </a:t>
            </a:r>
            <a:r>
              <a:rPr lang="es-ES" sz="1300" dirty="0"/>
              <a:t>define intencionalmente el rigor como algo fortalecido por la inclusividad. Valora y, por lo tanto, propone activamente evaluaciones de diseño que amplían el margen de maniobra para formular preguntas, dar forma a los hallazgos y utilizar los resultados.</a:t>
            </a:r>
            <a:endParaRPr b="1" dirty="0"/>
          </a:p>
        </p:txBody>
      </p:sp>
      <p:sp>
        <p:nvSpPr>
          <p:cNvPr id="497" name="Google Shape;497;p8:notes">
            <a:extLst>
              <a:ext uri="{FF2B5EF4-FFF2-40B4-BE49-F238E27FC236}">
                <a16:creationId xmlns:a16="http://schemas.microsoft.com/office/drawing/2014/main" id="{0B4543A4-E4FC-C106-BC7D-AF398B93B98C}"/>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096917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a:extLst>
            <a:ext uri="{FF2B5EF4-FFF2-40B4-BE49-F238E27FC236}">
              <a16:creationId xmlns:a16="http://schemas.microsoft.com/office/drawing/2014/main" id="{174E7BD5-5404-415D-B491-AABC236CA57A}"/>
            </a:ext>
          </a:extLst>
        </p:cNvPr>
        <p:cNvGrpSpPr/>
        <p:nvPr/>
      </p:nvGrpSpPr>
      <p:grpSpPr>
        <a:xfrm>
          <a:off x="0" y="0"/>
          <a:ext cx="0" cy="0"/>
          <a:chOff x="0" y="0"/>
          <a:chExt cx="0" cy="0"/>
        </a:xfrm>
      </p:grpSpPr>
      <p:sp>
        <p:nvSpPr>
          <p:cNvPr id="506" name="Google Shape;506;g34f3047f75d_0_1064:notes">
            <a:extLst>
              <a:ext uri="{FF2B5EF4-FFF2-40B4-BE49-F238E27FC236}">
                <a16:creationId xmlns:a16="http://schemas.microsoft.com/office/drawing/2014/main" id="{C1BE2CBF-D2A3-8F65-C159-35AD6689B7E9}"/>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ES" sz="1300" dirty="0"/>
              <a:t>Con frecuencia, una discusión sobre evaluación participativa se centra rápidamente en los enfoques y herramientas que utilizamos. La Iniciativa considera que la participación significativa puede integrarse en TODOS los aspectos del trabajo de análisis causal. Idealmente, podemos crear espacios para la participación de todos, desde el diseño hasta el uso de los hallazgos, que respeten, apoyen y prioricen los valores y las perspectivas de las personas que participan o se ven directamente afectadas. No profundizaremos en esto ahora. Para quienes estén interesados, el sitio </a:t>
            </a:r>
            <a:r>
              <a:rPr lang="es-ES" sz="1300" dirty="0" err="1"/>
              <a:t>Evalparticipa</a:t>
            </a:r>
            <a:r>
              <a:rPr lang="es-ES" sz="1300" dirty="0"/>
              <a:t> tiene muchísimos recursos para informar la participación en el proceso de evaluación. Sin embargo, también reconocemos que a veces es necesario empezar poco a poco y seleccionar estratégicamente en qué pasos es posible y prometedor integrar la participación y el pensamiento de caminos causales, de forma más general.</a:t>
            </a:r>
            <a:endParaRPr sz="1300" dirty="0"/>
          </a:p>
        </p:txBody>
      </p:sp>
      <p:sp>
        <p:nvSpPr>
          <p:cNvPr id="507" name="Google Shape;507;g34f3047f75d_0_1064:notes">
            <a:extLst>
              <a:ext uri="{FF2B5EF4-FFF2-40B4-BE49-F238E27FC236}">
                <a16:creationId xmlns:a16="http://schemas.microsoft.com/office/drawing/2014/main" id="{337337BD-1B86-57BA-02D2-FE1A9A0D71C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756042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a:extLst>
            <a:ext uri="{FF2B5EF4-FFF2-40B4-BE49-F238E27FC236}">
              <a16:creationId xmlns:a16="http://schemas.microsoft.com/office/drawing/2014/main" id="{F91214B9-CE66-1050-2257-CEB476860E61}"/>
            </a:ext>
          </a:extLst>
        </p:cNvPr>
        <p:cNvGrpSpPr/>
        <p:nvPr/>
      </p:nvGrpSpPr>
      <p:grpSpPr>
        <a:xfrm>
          <a:off x="0" y="0"/>
          <a:ext cx="0" cy="0"/>
          <a:chOff x="0" y="0"/>
          <a:chExt cx="0" cy="0"/>
        </a:xfrm>
      </p:grpSpPr>
      <p:sp>
        <p:nvSpPr>
          <p:cNvPr id="539" name="Google Shape;539;p21:notes">
            <a:extLst>
              <a:ext uri="{FF2B5EF4-FFF2-40B4-BE49-F238E27FC236}">
                <a16:creationId xmlns:a16="http://schemas.microsoft.com/office/drawing/2014/main" id="{4BA80909-6B05-9405-6570-F0B76793F8BF}"/>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540" name="Google Shape;540;p21:notes">
            <a:extLst>
              <a:ext uri="{FF2B5EF4-FFF2-40B4-BE49-F238E27FC236}">
                <a16:creationId xmlns:a16="http://schemas.microsoft.com/office/drawing/2014/main" id="{B1843674-AE62-33FD-C813-1E4924C88EDA}"/>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1200"/>
              </a:spcBef>
              <a:spcAft>
                <a:spcPts val="0"/>
              </a:spcAft>
              <a:buClr>
                <a:schemeClr val="dk1"/>
              </a:buClr>
              <a:buSzPts val="1100"/>
              <a:buFont typeface="Arial"/>
              <a:buNone/>
            </a:pPr>
            <a:r>
              <a:rPr lang="es-ES" sz="1300" b="0" dirty="0"/>
              <a:t>¡Traigan sus propios ejemplos!</a:t>
            </a:r>
          </a:p>
          <a:p>
            <a:pPr marL="0" lvl="0" indent="0" algn="l" rtl="0">
              <a:lnSpc>
                <a:spcPct val="115000"/>
              </a:lnSpc>
              <a:spcBef>
                <a:spcPts val="1200"/>
              </a:spcBef>
              <a:spcAft>
                <a:spcPts val="0"/>
              </a:spcAft>
              <a:buClr>
                <a:schemeClr val="dk1"/>
              </a:buClr>
              <a:buSzPts val="1100"/>
              <a:buFont typeface="Arial"/>
              <a:buNone/>
            </a:pPr>
            <a:r>
              <a:rPr lang="es-ES" sz="1300" b="0" dirty="0"/>
              <a:t>Las sesiones de búsqueda de sentido o construcción colectiva de sentido reúnen a los participantes de la iniciativa y a otras personas afectadas por ella —más allá del equipo de evaluación y los que la contratan— para ayudar a comprender los datos dentro de su propio contexto y desarrollar una comprensión compartida de su significado. El 17 de marzo de 2024, Tom Aston publicó un útil blog sobre búsqueda de sentido (“</a:t>
            </a:r>
            <a:r>
              <a:rPr lang="es-ES" sz="1300" b="0" dirty="0" err="1"/>
              <a:t>Making</a:t>
            </a:r>
            <a:r>
              <a:rPr lang="es-ES" sz="1300" b="0" dirty="0"/>
              <a:t> </a:t>
            </a:r>
            <a:r>
              <a:rPr lang="es-ES" sz="1300" b="0" dirty="0" err="1"/>
              <a:t>sense</a:t>
            </a:r>
            <a:r>
              <a:rPr lang="es-ES" sz="1300" b="0" dirty="0"/>
              <a:t> </a:t>
            </a:r>
            <a:r>
              <a:rPr lang="es-ES" sz="1300" b="0" dirty="0" err="1"/>
              <a:t>of</a:t>
            </a:r>
            <a:r>
              <a:rPr lang="es-ES" sz="1300" b="0" dirty="0"/>
              <a:t> </a:t>
            </a:r>
            <a:r>
              <a:rPr lang="es-ES" sz="1300" b="0" dirty="0" err="1"/>
              <a:t>all</a:t>
            </a:r>
            <a:r>
              <a:rPr lang="es-ES" sz="1300" b="0" dirty="0"/>
              <a:t> </a:t>
            </a:r>
            <a:r>
              <a:rPr lang="es-ES" sz="1300" b="0" dirty="0" err="1"/>
              <a:t>the</a:t>
            </a:r>
            <a:r>
              <a:rPr lang="es-ES" sz="1300" b="0" dirty="0"/>
              <a:t> </a:t>
            </a:r>
            <a:r>
              <a:rPr lang="es-ES" sz="1300" b="0" dirty="0" err="1"/>
              <a:t>sense</a:t>
            </a:r>
            <a:r>
              <a:rPr lang="es-ES" sz="1300" b="0" dirty="0"/>
              <a:t> </a:t>
            </a:r>
            <a:r>
              <a:rPr lang="es-ES" sz="1300" b="0" dirty="0" err="1"/>
              <a:t>making</a:t>
            </a:r>
            <a:r>
              <a:rPr lang="es-ES" sz="1300" b="0" dirty="0"/>
              <a:t>”), en el que comparte ideas sobre la búsqueda de sentido, así como algunas herramientas que pueden facilitarla. (https://thomasmtaston.medium.com/making-sense-of-all-the-sense-making-c6d6eff2994f)</a:t>
            </a:r>
          </a:p>
          <a:p>
            <a:pPr marL="0" lvl="0" indent="0" algn="l" rtl="0">
              <a:lnSpc>
                <a:spcPct val="115000"/>
              </a:lnSpc>
              <a:spcBef>
                <a:spcPts val="1200"/>
              </a:spcBef>
              <a:spcAft>
                <a:spcPts val="0"/>
              </a:spcAft>
              <a:buClr>
                <a:schemeClr val="dk1"/>
              </a:buClr>
              <a:buSzPts val="1100"/>
              <a:buFont typeface="Arial"/>
              <a:buNone/>
            </a:pPr>
            <a:r>
              <a:rPr lang="es-ES" sz="1300" b="0" dirty="0"/>
              <a:t>En las sesiones tradicionales de búsqueda de sentido, solemos presentar una lista de hallazgos o temas y preguntar a los participantes: "¿Les suena esto?". Es un buen punto de partida, pero solo es el comienzo. Si queremos evaluar los caminos causales, necesitamos cambiar el marco.</a:t>
            </a:r>
          </a:p>
          <a:p>
            <a:pPr marL="0" lvl="0" indent="0" algn="l" rtl="0">
              <a:lnSpc>
                <a:spcPct val="115000"/>
              </a:lnSpc>
              <a:spcBef>
                <a:spcPts val="1200"/>
              </a:spcBef>
              <a:spcAft>
                <a:spcPts val="0"/>
              </a:spcAft>
              <a:buClr>
                <a:schemeClr val="dk1"/>
              </a:buClr>
              <a:buSzPts val="1100"/>
              <a:buFont typeface="Arial"/>
              <a:buNone/>
            </a:pPr>
            <a:r>
              <a:rPr lang="es-ES" sz="1300" b="0" dirty="0"/>
              <a:t>Empiezo invitando a las personas a una indagación causal compartida, utilizando preguntas como: ¿Qué creen que causó este cambio? ¿Qué más estaba sucediendo que fuera importante? En lugar de presentar los datos como respuestas, los presento como pistas y pido a la gente que ayude a conectar los puntos. Una forma de hacerlo es visualizando las cadenas causales emergentes: podríamos trazar una secuencia de eventos en notas adhesivas y luego pedir a los participantes que anoten esa cadena con factores facilitadores, bloqueadores o influencias del sistema. Otra opción es usar herramientas de mapeo causal, incluso papel de estraza, marcadores y flechas, para </a:t>
            </a:r>
            <a:r>
              <a:rPr lang="es-ES" sz="1300" b="0" dirty="0" err="1"/>
              <a:t>co-construir</a:t>
            </a:r>
            <a:r>
              <a:rPr lang="es-ES" sz="1300" b="0" dirty="0"/>
              <a:t> hipótesis sobre cómo se desarrollaron las cosas. También animo a los grupos a interactuar con explicaciones rivales. Preguntaré: ¿Podría haber otra cosa que explique este cambio? Si esto no hubiera sucedido, ¿se habría producido el resultado igualmente? Este tipo de preguntas ayudan a sacar a la luz la plausibilidad y la singularidad, dos criterios clave para juzgar la fuerza causal. Y me aseguro de que incorporemos múltiples perspectivas en la sala, especialmente las de aquellos que ven diferentes partes del sistema o que experimentaron el cambio de manera diferente. Esto ayuda a garantizar que no nos limitemos a las voces más fuertes o más poderosas. Al adaptar la construcción de sentido de estas maneras, creamos espacio para un aprendizaje real, no solo para confirmar lo que ya creíamos. Pasamos de describir el recorrido a comprender los factores que lo impulsan.</a:t>
            </a:r>
            <a:endParaRPr sz="1100" b="0" dirty="0">
              <a:solidFill>
                <a:srgbClr val="2F5AA6"/>
              </a:solidFill>
            </a:endParaRPr>
          </a:p>
        </p:txBody>
      </p:sp>
    </p:spTree>
    <p:extLst>
      <p:ext uri="{BB962C8B-B14F-4D97-AF65-F5344CB8AC3E}">
        <p14:creationId xmlns:p14="http://schemas.microsoft.com/office/powerpoint/2010/main" val="2597946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a:extLst>
            <a:ext uri="{FF2B5EF4-FFF2-40B4-BE49-F238E27FC236}">
              <a16:creationId xmlns:a16="http://schemas.microsoft.com/office/drawing/2014/main" id="{C2B607AD-BE14-DE24-FCD4-EE4F8FC89896}"/>
            </a:ext>
          </a:extLst>
        </p:cNvPr>
        <p:cNvGrpSpPr/>
        <p:nvPr/>
      </p:nvGrpSpPr>
      <p:grpSpPr>
        <a:xfrm>
          <a:off x="0" y="0"/>
          <a:ext cx="0" cy="0"/>
          <a:chOff x="0" y="0"/>
          <a:chExt cx="0" cy="0"/>
        </a:xfrm>
      </p:grpSpPr>
      <p:sp>
        <p:nvSpPr>
          <p:cNvPr id="548" name="Google Shape;548;g3533bb1e2d5_0_30:notes">
            <a:extLst>
              <a:ext uri="{FF2B5EF4-FFF2-40B4-BE49-F238E27FC236}">
                <a16:creationId xmlns:a16="http://schemas.microsoft.com/office/drawing/2014/main" id="{7B1BAC85-DCC0-9FFD-20DF-CD27EC613C14}"/>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15000"/>
              </a:lnSpc>
              <a:spcBef>
                <a:spcPts val="1200"/>
              </a:spcBef>
              <a:spcAft>
                <a:spcPts val="0"/>
              </a:spcAft>
              <a:buSzPts val="1100"/>
              <a:buNone/>
            </a:pPr>
            <a:endParaRPr sz="1300"/>
          </a:p>
          <a:p>
            <a:pPr marL="0" lvl="0" indent="0" algn="l" rtl="0">
              <a:lnSpc>
                <a:spcPct val="100000"/>
              </a:lnSpc>
              <a:spcBef>
                <a:spcPts val="1200"/>
              </a:spcBef>
              <a:spcAft>
                <a:spcPts val="0"/>
              </a:spcAft>
              <a:buSzPts val="1400"/>
              <a:buNone/>
            </a:pPr>
            <a:endParaRPr b="1"/>
          </a:p>
        </p:txBody>
      </p:sp>
      <p:sp>
        <p:nvSpPr>
          <p:cNvPr id="549" name="Google Shape;549;g3533bb1e2d5_0_30:notes">
            <a:extLst>
              <a:ext uri="{FF2B5EF4-FFF2-40B4-BE49-F238E27FC236}">
                <a16:creationId xmlns:a16="http://schemas.microsoft.com/office/drawing/2014/main" id="{1ADA179F-FF47-40CB-57ED-F578DFFEC3DA}"/>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1881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cb31c3fae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AR" noProof="0" dirty="0"/>
              <a:t>Breves presentaciones individuales: 1-2 minutos por persona como máximo.</a:t>
            </a:r>
          </a:p>
        </p:txBody>
      </p:sp>
      <p:sp>
        <p:nvSpPr>
          <p:cNvPr id="119" name="Google Shape;119;g34cb31c3fae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828874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9EA876FC-3011-5CD4-79DB-C4CA91C6A9B3}"/>
            </a:ext>
          </a:extLst>
        </p:cNvPr>
        <p:cNvGrpSpPr/>
        <p:nvPr/>
      </p:nvGrpSpPr>
      <p:grpSpPr>
        <a:xfrm>
          <a:off x="0" y="0"/>
          <a:ext cx="0" cy="0"/>
          <a:chOff x="0" y="0"/>
          <a:chExt cx="0" cy="0"/>
        </a:xfrm>
      </p:grpSpPr>
      <p:sp>
        <p:nvSpPr>
          <p:cNvPr id="558" name="Google Shape;558;g3533bb1e2d5_0_43:notes">
            <a:extLst>
              <a:ext uri="{FF2B5EF4-FFF2-40B4-BE49-F238E27FC236}">
                <a16:creationId xmlns:a16="http://schemas.microsoft.com/office/drawing/2014/main" id="{48DFDA07-4CA2-BB4B-E63A-E575885954F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559" name="Google Shape;559;g3533bb1e2d5_0_43:notes">
            <a:extLst>
              <a:ext uri="{FF2B5EF4-FFF2-40B4-BE49-F238E27FC236}">
                <a16:creationId xmlns:a16="http://schemas.microsoft.com/office/drawing/2014/main" id="{3B37EF12-B8EE-E0B8-0E5F-0BFFC1B0EE5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100"/>
              <a:buNone/>
            </a:pPr>
            <a:r>
              <a:rPr lang="es-ES" dirty="0"/>
              <a:t>Las rúbricas se han utilizado desde hace mucho tiempo en la evaluación. Según Green, son una forma de escala cualitativa que incluye:</a:t>
            </a:r>
          </a:p>
          <a:p>
            <a:pPr marL="0" lvl="0" indent="0" algn="l" rtl="0">
              <a:lnSpc>
                <a:spcPct val="100000"/>
              </a:lnSpc>
              <a:spcBef>
                <a:spcPts val="1200"/>
              </a:spcBef>
              <a:spcAft>
                <a:spcPts val="0"/>
              </a:spcAft>
              <a:buSzPts val="1100"/>
              <a:buNone/>
            </a:pPr>
            <a:r>
              <a:rPr lang="es-ES" b="1" dirty="0"/>
              <a:t>Criterios</a:t>
            </a:r>
            <a:r>
              <a:rPr lang="es-ES" dirty="0"/>
              <a:t>: los aspectos de calidad o rendimiento que interesan. </a:t>
            </a:r>
            <a:br>
              <a:rPr lang="es-ES" dirty="0"/>
            </a:br>
            <a:r>
              <a:rPr lang="es-ES" b="1" dirty="0"/>
              <a:t>Estándares</a:t>
            </a:r>
            <a:r>
              <a:rPr lang="es-ES" dirty="0"/>
              <a:t>: los niveles de rendimiento o calidad para cada criterio, por ejemplo, deficiente/adecuado/bueno. </a:t>
            </a:r>
            <a:br>
              <a:rPr lang="es-ES" dirty="0"/>
            </a:br>
            <a:r>
              <a:rPr lang="es-ES" b="1" dirty="0"/>
              <a:t>Descriptores</a:t>
            </a:r>
            <a:r>
              <a:rPr lang="es-ES" dirty="0"/>
              <a:t>: descripciones o ejemplos de cómo se ve cada estándar para cada criterio de la rúbrica.</a:t>
            </a:r>
            <a:endParaRPr dirty="0"/>
          </a:p>
        </p:txBody>
      </p:sp>
      <p:sp>
        <p:nvSpPr>
          <p:cNvPr id="560" name="Google Shape;560;g3533bb1e2d5_0_43:notes">
            <a:extLst>
              <a:ext uri="{FF2B5EF4-FFF2-40B4-BE49-F238E27FC236}">
                <a16:creationId xmlns:a16="http://schemas.microsoft.com/office/drawing/2014/main" id="{05118BA9-2202-0D0F-EFD0-F903FB00F3D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1521617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a:extLst>
            <a:ext uri="{FF2B5EF4-FFF2-40B4-BE49-F238E27FC236}">
              <a16:creationId xmlns:a16="http://schemas.microsoft.com/office/drawing/2014/main" id="{90F55F63-7E7A-105E-12E7-4F6F89E514F9}"/>
            </a:ext>
          </a:extLst>
        </p:cNvPr>
        <p:cNvGrpSpPr/>
        <p:nvPr/>
      </p:nvGrpSpPr>
      <p:grpSpPr>
        <a:xfrm>
          <a:off x="0" y="0"/>
          <a:ext cx="0" cy="0"/>
          <a:chOff x="0" y="0"/>
          <a:chExt cx="0" cy="0"/>
        </a:xfrm>
      </p:grpSpPr>
      <p:sp>
        <p:nvSpPr>
          <p:cNvPr id="568" name="Google Shape;568;g3533bb1e2d5_0_140:notes">
            <a:extLst>
              <a:ext uri="{FF2B5EF4-FFF2-40B4-BE49-F238E27FC236}">
                <a16:creationId xmlns:a16="http://schemas.microsoft.com/office/drawing/2014/main" id="{13579F53-686D-A9C6-2919-ACA7F899E11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569" name="Google Shape;569;g3533bb1e2d5_0_140:notes">
            <a:extLst>
              <a:ext uri="{FF2B5EF4-FFF2-40B4-BE49-F238E27FC236}">
                <a16:creationId xmlns:a16="http://schemas.microsoft.com/office/drawing/2014/main" id="{18260447-DB6F-13EF-6544-F8B286922DC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rtl="0">
              <a:lnSpc>
                <a:spcPts val="2100"/>
              </a:lnSpc>
            </a:pPr>
            <a:r>
              <a:rPr lang="es-ES" sz="1600" dirty="0">
                <a:solidFill>
                  <a:srgbClr val="3C4043"/>
                </a:solidFill>
                <a:effectLst/>
              </a:rPr>
              <a:t>Las rúbricas pueden utilizarse para diversas funciones. Muchas personas las utilizan para explicar decisiones metodológicas. Muchos desarrollan rúbricas vinculadas a contenido específico de su estudio: la solidez de la implementación de una estrategia o su amplitud/completitud. </a:t>
            </a:r>
          </a:p>
          <a:p>
            <a:pPr algn="l" rtl="0">
              <a:lnSpc>
                <a:spcPts val="2100"/>
              </a:lnSpc>
            </a:pPr>
            <a:r>
              <a:rPr lang="es-ES" sz="1600" dirty="0">
                <a:solidFill>
                  <a:srgbClr val="3C4043"/>
                </a:solidFill>
                <a:effectLst/>
              </a:rPr>
              <a:t>En las evaluaciones de caminos causales, nos interesa especialmente asumir dos funciones cruciales: 1) Ayudarnos a juzgar la solidez de nuestras afirmaciones causales (p. ej., su plausibilidad, la credibilidad de las fuentes de información, la singularidad de la contribución de una causa determinada). 2) Ayudarnos a poner en práctica nuestros valores (p. ej., la representatividad de un método o etapa del estudio; su grado de participación).</a:t>
            </a:r>
          </a:p>
          <a:p>
            <a:pPr marL="0" lvl="0" indent="0" algn="l" rtl="0">
              <a:lnSpc>
                <a:spcPct val="115000"/>
              </a:lnSpc>
              <a:spcBef>
                <a:spcPts val="0"/>
              </a:spcBef>
              <a:spcAft>
                <a:spcPts val="0"/>
              </a:spcAft>
              <a:buSzPts val="1400"/>
              <a:buNone/>
            </a:pPr>
            <a:endParaRPr sz="1100" dirty="0"/>
          </a:p>
          <a:p>
            <a:pPr marL="0" lvl="0" indent="0" algn="l" rtl="0">
              <a:lnSpc>
                <a:spcPct val="115000"/>
              </a:lnSpc>
              <a:spcBef>
                <a:spcPts val="1200"/>
              </a:spcBef>
              <a:spcAft>
                <a:spcPts val="0"/>
              </a:spcAft>
              <a:buClr>
                <a:schemeClr val="dk1"/>
              </a:buClr>
              <a:buSzPts val="1100"/>
              <a:buFont typeface="Arial"/>
              <a:buNone/>
            </a:pPr>
            <a:endParaRPr sz="1100" dirty="0"/>
          </a:p>
          <a:p>
            <a:pPr marL="0" lvl="0" indent="0" algn="l" rtl="0">
              <a:lnSpc>
                <a:spcPct val="100000"/>
              </a:lnSpc>
              <a:spcBef>
                <a:spcPts val="1200"/>
              </a:spcBef>
              <a:spcAft>
                <a:spcPts val="0"/>
              </a:spcAft>
              <a:buSzPts val="1400"/>
              <a:buNone/>
            </a:pPr>
            <a:endParaRPr dirty="0"/>
          </a:p>
        </p:txBody>
      </p:sp>
      <p:sp>
        <p:nvSpPr>
          <p:cNvPr id="570" name="Google Shape;570;g3533bb1e2d5_0_140:notes">
            <a:extLst>
              <a:ext uri="{FF2B5EF4-FFF2-40B4-BE49-F238E27FC236}">
                <a16:creationId xmlns:a16="http://schemas.microsoft.com/office/drawing/2014/main" id="{20064511-25E8-30AB-CB6A-9102A3CB6D7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268626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3D9EE05D-8960-0CE2-3A3B-13336E9D7C6D}"/>
            </a:ext>
          </a:extLst>
        </p:cNvPr>
        <p:cNvGrpSpPr/>
        <p:nvPr/>
      </p:nvGrpSpPr>
      <p:grpSpPr>
        <a:xfrm>
          <a:off x="0" y="0"/>
          <a:ext cx="0" cy="0"/>
          <a:chOff x="0" y="0"/>
          <a:chExt cx="0" cy="0"/>
        </a:xfrm>
      </p:grpSpPr>
      <p:sp>
        <p:nvSpPr>
          <p:cNvPr id="577" name="Google Shape;577;g3533bb1e2d5_0_153:notes">
            <a:extLst>
              <a:ext uri="{FF2B5EF4-FFF2-40B4-BE49-F238E27FC236}">
                <a16:creationId xmlns:a16="http://schemas.microsoft.com/office/drawing/2014/main" id="{C8EF4DAB-4806-5629-9DC6-64C32426CB2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578" name="Google Shape;578;g3533bb1e2d5_0_153:notes">
            <a:extLst>
              <a:ext uri="{FF2B5EF4-FFF2-40B4-BE49-F238E27FC236}">
                <a16:creationId xmlns:a16="http://schemas.microsoft.com/office/drawing/2014/main" id="{53231742-D079-C6BF-181B-037AAF72E07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Arial"/>
              <a:buNone/>
            </a:pPr>
            <a:r>
              <a:rPr lang="es-ES" sz="1100" dirty="0"/>
              <a:t>USAR un ejemplo propio. </a:t>
            </a:r>
          </a:p>
          <a:p>
            <a:pPr marL="0" lvl="0" indent="0" algn="l" rtl="0">
              <a:lnSpc>
                <a:spcPct val="115000"/>
              </a:lnSpc>
              <a:spcBef>
                <a:spcPts val="0"/>
              </a:spcBef>
              <a:spcAft>
                <a:spcPts val="0"/>
              </a:spcAft>
              <a:buClr>
                <a:schemeClr val="dk1"/>
              </a:buClr>
              <a:buSzPts val="1400"/>
              <a:buFont typeface="Arial"/>
              <a:buNone/>
            </a:pPr>
            <a:r>
              <a:rPr lang="es-ES" sz="1100" dirty="0"/>
              <a:t>Permítanme ilustrar cómo una rúbrica puede desempeñar algunas de estas funciones. </a:t>
            </a:r>
          </a:p>
          <a:p>
            <a:pPr marL="0" indent="0">
              <a:lnSpc>
                <a:spcPct val="115000"/>
              </a:lnSpc>
              <a:buClr>
                <a:schemeClr val="dk1"/>
              </a:buClr>
            </a:pPr>
            <a:r>
              <a:rPr lang="es-ES" sz="1100" dirty="0"/>
              <a:t>En la Alianza Global para la Accountability Social (GPSA), la escala emergió como el indicador más importante —y desafiante— para donantes, implementadores y socios comunitarios por igual. Dado que a todos les importaba, una evaluación de escala prometía ser útil en todo el sistema. Las partes interesadas decían que la adopción en el mundo real es mucho más incremental, relacional y adaptativa, patrones que los modelos estándar no contemplaban, y se hicieron varias cosas para la </a:t>
            </a:r>
            <a:r>
              <a:rPr lang="es-ES" sz="1100" dirty="0" err="1"/>
              <a:t>co-creación</a:t>
            </a:r>
            <a:r>
              <a:rPr lang="es-ES" sz="1100" dirty="0"/>
              <a:t> iterativa y para  validar esos supuestos: </a:t>
            </a:r>
          </a:p>
          <a:p>
            <a:pPr marL="0" lvl="0" indent="0" algn="l" rtl="0">
              <a:lnSpc>
                <a:spcPct val="115000"/>
              </a:lnSpc>
              <a:spcBef>
                <a:spcPts val="0"/>
              </a:spcBef>
              <a:spcAft>
                <a:spcPts val="0"/>
              </a:spcAft>
              <a:buClr>
                <a:schemeClr val="dk1"/>
              </a:buClr>
              <a:buSzPts val="1400"/>
              <a:buFont typeface="Arial"/>
              <a:buNone/>
            </a:pPr>
            <a:r>
              <a:rPr lang="es-ES" sz="1100" dirty="0"/>
              <a:t>Consultas con las partes interesadas para revelar supuestos ocultos sobre cómo y por qué podría estar ocurriendo la escala.</a:t>
            </a:r>
          </a:p>
          <a:p>
            <a:pPr marL="0" lvl="0" indent="0" algn="l" rtl="0">
              <a:lnSpc>
                <a:spcPct val="115000"/>
              </a:lnSpc>
              <a:spcBef>
                <a:spcPts val="0"/>
              </a:spcBef>
              <a:spcAft>
                <a:spcPts val="0"/>
              </a:spcAft>
              <a:buClr>
                <a:schemeClr val="dk1"/>
              </a:buClr>
              <a:buSzPts val="1400"/>
              <a:buFont typeface="Arial"/>
              <a:buNone/>
            </a:pPr>
            <a:r>
              <a:rPr lang="es-ES" sz="1100" dirty="0"/>
              <a:t>Incorporación de preguntas e indicadores personalizados en las evaluaciones a nivel de proyecto para capturar las adaptaciones locales.</a:t>
            </a:r>
          </a:p>
          <a:p>
            <a:pPr marL="0" lvl="0" indent="0" algn="l" rtl="0">
              <a:lnSpc>
                <a:spcPct val="115000"/>
              </a:lnSpc>
              <a:spcBef>
                <a:spcPts val="0"/>
              </a:spcBef>
              <a:spcAft>
                <a:spcPts val="0"/>
              </a:spcAft>
              <a:buClr>
                <a:schemeClr val="dk1"/>
              </a:buClr>
              <a:buSzPts val="1400"/>
              <a:buFont typeface="Arial"/>
              <a:buNone/>
            </a:pPr>
            <a:r>
              <a:rPr lang="es-ES" sz="1100" dirty="0"/>
              <a:t>Ejercicios de investigación para la construcción de teorías para trazar múltiples caminos posibles desde el piloto hasta la política.</a:t>
            </a:r>
          </a:p>
          <a:p>
            <a:pPr marL="0" lvl="0" indent="0" algn="l" rtl="0">
              <a:lnSpc>
                <a:spcPct val="115000"/>
              </a:lnSpc>
              <a:spcBef>
                <a:spcPts val="0"/>
              </a:spcBef>
              <a:spcAft>
                <a:spcPts val="0"/>
              </a:spcAft>
              <a:buClr>
                <a:schemeClr val="dk1"/>
              </a:buClr>
              <a:buSzPts val="1400"/>
              <a:buFont typeface="Arial"/>
              <a:buNone/>
            </a:pPr>
            <a:r>
              <a:rPr lang="es-ES" sz="1100" dirty="0"/>
              <a:t>Revisión de la teoría de cambio y el marco de resultados a nivel de cartera para abordar los puntos ciegos.</a:t>
            </a:r>
          </a:p>
          <a:p>
            <a:pPr marL="0" lvl="0" indent="0" algn="l" rtl="0">
              <a:lnSpc>
                <a:spcPct val="115000"/>
              </a:lnSpc>
              <a:spcBef>
                <a:spcPts val="0"/>
              </a:spcBef>
              <a:spcAft>
                <a:spcPts val="0"/>
              </a:spcAft>
              <a:buClr>
                <a:schemeClr val="dk1"/>
              </a:buClr>
              <a:buSzPts val="1400"/>
              <a:buFont typeface="Arial"/>
              <a:buNone/>
            </a:pPr>
            <a:r>
              <a:rPr lang="es-ES" sz="1100" dirty="0"/>
              <a:t>Diseño de una rúbrica contextualizada:</a:t>
            </a:r>
          </a:p>
          <a:p>
            <a:pPr marL="0" lvl="0" indent="0" algn="l" rtl="0">
              <a:lnSpc>
                <a:spcPct val="115000"/>
              </a:lnSpc>
              <a:spcBef>
                <a:spcPts val="0"/>
              </a:spcBef>
              <a:spcAft>
                <a:spcPts val="0"/>
              </a:spcAft>
              <a:buClr>
                <a:schemeClr val="dk1"/>
              </a:buClr>
              <a:buSzPts val="1400"/>
              <a:buFont typeface="Arial"/>
              <a:buNone/>
            </a:pPr>
            <a:r>
              <a:rPr lang="es-ES" sz="1100" dirty="0"/>
              <a:t>Los aportes dieron lugar a una rúbrica que rastrea un camino causal relacional para la  escala.</a:t>
            </a:r>
          </a:p>
          <a:p>
            <a:pPr marL="0" lvl="0" indent="0" algn="l" rtl="0">
              <a:lnSpc>
                <a:spcPct val="115000"/>
              </a:lnSpc>
              <a:spcBef>
                <a:spcPts val="0"/>
              </a:spcBef>
              <a:spcAft>
                <a:spcPts val="0"/>
              </a:spcAft>
              <a:buClr>
                <a:schemeClr val="dk1"/>
              </a:buClr>
              <a:buSzPts val="1400"/>
              <a:buFont typeface="Arial"/>
              <a:buNone/>
            </a:pPr>
            <a:r>
              <a:rPr lang="es-ES" sz="1100" dirty="0"/>
              <a:t>Hoy quiero destacar que esta rúbrica cumple tres propósitos:</a:t>
            </a:r>
          </a:p>
          <a:p>
            <a:pPr marL="0" indent="0">
              <a:lnSpc>
                <a:spcPct val="115000"/>
              </a:lnSpc>
              <a:buClr>
                <a:schemeClr val="dk1"/>
              </a:buClr>
            </a:pPr>
            <a:r>
              <a:rPr lang="es-ES" sz="1100" b="1" dirty="0"/>
              <a:t>Evaluación del camino Causal</a:t>
            </a:r>
            <a:r>
              <a:rPr lang="es-ES" sz="1100" dirty="0"/>
              <a:t>: Mide el progreso de un proyecto en el camino causal. Por ejemplo, en el Nivel 2, las partes interesadas expresan interés en utilizar la información. A partir del Nivel 3, toman medidas concretas para aplicarla. </a:t>
            </a:r>
          </a:p>
          <a:p>
            <a:pPr marL="0" lvl="0" indent="0" algn="l" rtl="0">
              <a:lnSpc>
                <a:spcPct val="115000"/>
              </a:lnSpc>
              <a:spcBef>
                <a:spcPts val="0"/>
              </a:spcBef>
              <a:spcAft>
                <a:spcPts val="0"/>
              </a:spcAft>
              <a:buClr>
                <a:schemeClr val="dk1"/>
              </a:buClr>
              <a:buSzPts val="1400"/>
              <a:buFont typeface="Arial"/>
              <a:buNone/>
            </a:pPr>
            <a:r>
              <a:rPr lang="es-ES" sz="1100" b="1" dirty="0"/>
              <a:t>Operacionalización de Valores</a:t>
            </a:r>
            <a:r>
              <a:rPr lang="es-ES" sz="1100" dirty="0"/>
              <a:t>: Integra nuestros valores de evaluación al establecer puntos de referencia realistas que consideran una combinación de evidencia, la experiencia vivida y el conocimiento tácito de las partes interesadas clave. La replicación total o la adopción generalizada se consideraron inviables en la mayoría de los contextos, por lo que otorgamos un 5 a los proyectos que lograron todo lo razonablemente alcanzable dentro de su plazo y entorno, en lugar de insistir en un resultado idealista que ningún proyecto aspiraría a alcanzar.</a:t>
            </a:r>
          </a:p>
          <a:p>
            <a:pPr marL="0" lvl="0" indent="0" algn="l" rtl="0">
              <a:lnSpc>
                <a:spcPct val="115000"/>
              </a:lnSpc>
              <a:spcBef>
                <a:spcPts val="0"/>
              </a:spcBef>
              <a:spcAft>
                <a:spcPts val="0"/>
              </a:spcAft>
              <a:buClr>
                <a:schemeClr val="dk1"/>
              </a:buClr>
              <a:buSzPts val="1400"/>
              <a:buFont typeface="Arial"/>
              <a:buNone/>
            </a:pPr>
            <a:r>
              <a:rPr lang="es-ES" sz="1100" b="1" dirty="0"/>
              <a:t>Triangulación de Evidencia</a:t>
            </a:r>
            <a:r>
              <a:rPr lang="es-ES" sz="1100" dirty="0"/>
              <a:t>: Estructura nuestra evaluación de la solidez causal. El Nivel 1 no requiere evidencia; el Nivel 4 requiere al menos una fuente de evidencia; y el Nivel 5 exige la triangulación entre dos o más fuentes independientes. Esto garantiza que nuestras calificaciones más altas se basen en datos más sólidos y corroborados.</a:t>
            </a:r>
          </a:p>
          <a:p>
            <a:pPr marL="0" lvl="0" indent="0" algn="l" rtl="0">
              <a:lnSpc>
                <a:spcPct val="115000"/>
              </a:lnSpc>
              <a:spcBef>
                <a:spcPts val="0"/>
              </a:spcBef>
              <a:spcAft>
                <a:spcPts val="0"/>
              </a:spcAft>
              <a:buClr>
                <a:schemeClr val="dk1"/>
              </a:buClr>
              <a:buSzPts val="1400"/>
              <a:buFont typeface="Arial"/>
              <a:buNone/>
            </a:pPr>
            <a:r>
              <a:rPr lang="es-ES" sz="1100" dirty="0"/>
              <a:t>Validación y refinamiento continuo</a:t>
            </a:r>
          </a:p>
          <a:p>
            <a:pPr marL="0" lvl="0" indent="0" algn="l" rtl="0">
              <a:lnSpc>
                <a:spcPct val="115000"/>
              </a:lnSpc>
              <a:spcBef>
                <a:spcPts val="0"/>
              </a:spcBef>
              <a:spcAft>
                <a:spcPts val="0"/>
              </a:spcAft>
              <a:buClr>
                <a:schemeClr val="dk1"/>
              </a:buClr>
              <a:buSzPts val="1400"/>
              <a:buFont typeface="Arial"/>
              <a:buNone/>
            </a:pPr>
            <a:r>
              <a:rPr lang="es-ES" sz="1100" dirty="0"/>
              <a:t>Comprobación retrospectiva: Se aplicó la rúbrica a los datos existentes de la cartera de GPSA para comprobar su idoneidad.</a:t>
            </a:r>
          </a:p>
          <a:p>
            <a:pPr marL="0" lvl="0" indent="0" algn="l" rtl="0">
              <a:lnSpc>
                <a:spcPct val="115000"/>
              </a:lnSpc>
              <a:spcBef>
                <a:spcPts val="0"/>
              </a:spcBef>
              <a:spcAft>
                <a:spcPts val="0"/>
              </a:spcAft>
              <a:buClr>
                <a:schemeClr val="dk1"/>
              </a:buClr>
              <a:buSzPts val="1400"/>
              <a:buFont typeface="Arial"/>
              <a:buNone/>
            </a:pPr>
            <a:r>
              <a:rPr lang="es-ES" sz="1100" dirty="0"/>
              <a:t>Pruebas prospectivas: Se utilizaron nuevos datos de monitoreo y evaluación para validar aún más las suposiciones y construir la base de evidencia.</a:t>
            </a:r>
          </a:p>
          <a:p>
            <a:pPr marL="0" lvl="0" indent="0" algn="l" rtl="0">
              <a:lnSpc>
                <a:spcPct val="115000"/>
              </a:lnSpc>
              <a:spcBef>
                <a:spcPts val="0"/>
              </a:spcBef>
              <a:spcAft>
                <a:spcPts val="0"/>
              </a:spcAft>
              <a:buClr>
                <a:schemeClr val="dk1"/>
              </a:buClr>
              <a:buSzPts val="1400"/>
              <a:buFont typeface="Arial"/>
              <a:buNone/>
            </a:pPr>
            <a:r>
              <a:rPr lang="es-ES" sz="1100" dirty="0"/>
              <a:t>Resultados prácticos y basados ​​en el valor: Este ejercicio destaca los factores que realmente impulsaron el cambio —una vía de escalamiento que llamamos resonancia—, generando evidencia rigurosa y basada en la realidad vivida por las partes interesadas, lista para fundamentar la estrategia.</a:t>
            </a:r>
            <a:endParaRPr sz="1100" dirty="0"/>
          </a:p>
          <a:p>
            <a:pPr marL="0" lvl="0" indent="0" algn="l" rtl="0">
              <a:lnSpc>
                <a:spcPct val="115000"/>
              </a:lnSpc>
              <a:spcBef>
                <a:spcPts val="1200"/>
              </a:spcBef>
              <a:spcAft>
                <a:spcPts val="0"/>
              </a:spcAft>
              <a:buClr>
                <a:schemeClr val="dk1"/>
              </a:buClr>
              <a:buSzPts val="1100"/>
              <a:buFont typeface="Arial"/>
              <a:buNone/>
            </a:pPr>
            <a:r>
              <a:rPr lang="en-US" sz="1100" dirty="0"/>
              <a:t> </a:t>
            </a:r>
            <a:endParaRPr sz="1100" dirty="0"/>
          </a:p>
          <a:p>
            <a:pPr marL="0" lvl="0" indent="0" algn="l" rtl="0">
              <a:lnSpc>
                <a:spcPct val="115000"/>
              </a:lnSpc>
              <a:spcBef>
                <a:spcPts val="1200"/>
              </a:spcBef>
              <a:spcAft>
                <a:spcPts val="0"/>
              </a:spcAft>
              <a:buSzPts val="1100"/>
              <a:buNone/>
            </a:pPr>
            <a:endParaRPr sz="1100" dirty="0"/>
          </a:p>
          <a:p>
            <a:pPr marL="0" lvl="0" indent="0" algn="l" rtl="0">
              <a:lnSpc>
                <a:spcPct val="100000"/>
              </a:lnSpc>
              <a:spcBef>
                <a:spcPts val="1200"/>
              </a:spcBef>
              <a:spcAft>
                <a:spcPts val="0"/>
              </a:spcAft>
              <a:buSzPts val="1400"/>
              <a:buNone/>
            </a:pPr>
            <a:endParaRPr dirty="0"/>
          </a:p>
        </p:txBody>
      </p:sp>
      <p:sp>
        <p:nvSpPr>
          <p:cNvPr id="579" name="Google Shape;579;g3533bb1e2d5_0_153:notes">
            <a:extLst>
              <a:ext uri="{FF2B5EF4-FFF2-40B4-BE49-F238E27FC236}">
                <a16:creationId xmlns:a16="http://schemas.microsoft.com/office/drawing/2014/main" id="{35D42167-259D-D3E3-D34B-7FD38CF26B9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2451826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a:extLst>
            <a:ext uri="{FF2B5EF4-FFF2-40B4-BE49-F238E27FC236}">
              <a16:creationId xmlns:a16="http://schemas.microsoft.com/office/drawing/2014/main" id="{5E43FE79-00CF-919D-B449-579AA17B1C07}"/>
            </a:ext>
          </a:extLst>
        </p:cNvPr>
        <p:cNvGrpSpPr/>
        <p:nvPr/>
      </p:nvGrpSpPr>
      <p:grpSpPr>
        <a:xfrm>
          <a:off x="0" y="0"/>
          <a:ext cx="0" cy="0"/>
          <a:chOff x="0" y="0"/>
          <a:chExt cx="0" cy="0"/>
        </a:xfrm>
      </p:grpSpPr>
      <p:sp>
        <p:nvSpPr>
          <p:cNvPr id="586" name="Google Shape;586;g3533bb1e2d5_0_159:notes">
            <a:extLst>
              <a:ext uri="{FF2B5EF4-FFF2-40B4-BE49-F238E27FC236}">
                <a16:creationId xmlns:a16="http://schemas.microsoft.com/office/drawing/2014/main" id="{1F671B0E-08C0-C320-2F41-4A558CDE669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587" name="Google Shape;587;g3533bb1e2d5_0_159:notes">
            <a:extLst>
              <a:ext uri="{FF2B5EF4-FFF2-40B4-BE49-F238E27FC236}">
                <a16:creationId xmlns:a16="http://schemas.microsoft.com/office/drawing/2014/main" id="{E2FC1A2D-D78A-80E8-AFA3-ED3F5477FDF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s-ES" sz="1100" dirty="0"/>
              <a:t>La encuesta debe configurarse para seleccionar todas las que correspondan.</a:t>
            </a:r>
            <a:endParaRPr dirty="0"/>
          </a:p>
        </p:txBody>
      </p:sp>
      <p:sp>
        <p:nvSpPr>
          <p:cNvPr id="588" name="Google Shape;588;g3533bb1e2d5_0_159:notes">
            <a:extLst>
              <a:ext uri="{FF2B5EF4-FFF2-40B4-BE49-F238E27FC236}">
                <a16:creationId xmlns:a16="http://schemas.microsoft.com/office/drawing/2014/main" id="{DB1A90ED-989B-08C7-C531-CB38AA0934D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1360818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a:extLst>
            <a:ext uri="{FF2B5EF4-FFF2-40B4-BE49-F238E27FC236}">
              <a16:creationId xmlns:a16="http://schemas.microsoft.com/office/drawing/2014/main" id="{49C7F4C2-C814-E0C6-4F5E-60E867A51FAB}"/>
            </a:ext>
          </a:extLst>
        </p:cNvPr>
        <p:cNvGrpSpPr/>
        <p:nvPr/>
      </p:nvGrpSpPr>
      <p:grpSpPr>
        <a:xfrm>
          <a:off x="0" y="0"/>
          <a:ext cx="0" cy="0"/>
          <a:chOff x="0" y="0"/>
          <a:chExt cx="0" cy="0"/>
        </a:xfrm>
      </p:grpSpPr>
      <p:sp>
        <p:nvSpPr>
          <p:cNvPr id="595" name="Google Shape;595;g3533bb1e2d5_0_56:notes">
            <a:extLst>
              <a:ext uri="{FF2B5EF4-FFF2-40B4-BE49-F238E27FC236}">
                <a16:creationId xmlns:a16="http://schemas.microsoft.com/office/drawing/2014/main" id="{DEECA456-BBBF-3F14-40CC-5A661AD2BFC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596" name="Google Shape;596;g3533bb1e2d5_0_56:notes">
            <a:extLst>
              <a:ext uri="{FF2B5EF4-FFF2-40B4-BE49-F238E27FC236}">
                <a16:creationId xmlns:a16="http://schemas.microsoft.com/office/drawing/2014/main" id="{37973281-1F27-1E26-55BB-B55D47327CA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s-ES" sz="1100" dirty="0"/>
              <a:t>Observe que estos ejemplos son específicos de la afirmación causal.</a:t>
            </a:r>
          </a:p>
          <a:p>
            <a:pPr marL="0" lvl="0" indent="0" algn="l" rtl="0">
              <a:lnSpc>
                <a:spcPct val="115000"/>
              </a:lnSpc>
              <a:spcBef>
                <a:spcPts val="0"/>
              </a:spcBef>
              <a:spcAft>
                <a:spcPts val="0"/>
              </a:spcAft>
              <a:buSzPts val="1100"/>
              <a:buNone/>
            </a:pPr>
            <a:endParaRPr lang="es-ES" sz="1100" dirty="0"/>
          </a:p>
          <a:p>
            <a:pPr marL="0" lvl="0" indent="0" algn="l" rtl="0">
              <a:lnSpc>
                <a:spcPct val="115000"/>
              </a:lnSpc>
              <a:spcBef>
                <a:spcPts val="0"/>
              </a:spcBef>
              <a:spcAft>
                <a:spcPts val="0"/>
              </a:spcAft>
              <a:buSzPts val="1100"/>
              <a:buNone/>
            </a:pPr>
            <a:r>
              <a:rPr lang="es-ES" sz="1100" dirty="0"/>
              <a:t>Las cinco dimensiones retoman cuatro de las definiciones de validez mencionadas anteriormente. También incluyen un reconocimiento de la importancia de los procesos inclusivos y representativos. En otras palabras, las rúbricas están diseñadas explícitamente para ayudarnos a vivir nuestros valores y principios. Analicemos este conjunto de ejemplos con más detalle.</a:t>
            </a:r>
          </a:p>
          <a:p>
            <a:pPr marL="0" lvl="0" indent="0" algn="l" rtl="0">
              <a:lnSpc>
                <a:spcPct val="115000"/>
              </a:lnSpc>
              <a:spcBef>
                <a:spcPts val="0"/>
              </a:spcBef>
              <a:spcAft>
                <a:spcPts val="0"/>
              </a:spcAft>
              <a:buSzPts val="1100"/>
              <a:buNone/>
            </a:pPr>
            <a:endParaRPr lang="es-ES" sz="1100" dirty="0"/>
          </a:p>
          <a:p>
            <a:pPr marL="0" lvl="0" indent="0" algn="l" rtl="0">
              <a:lnSpc>
                <a:spcPct val="115000"/>
              </a:lnSpc>
              <a:spcBef>
                <a:spcPts val="0"/>
              </a:spcBef>
              <a:spcAft>
                <a:spcPts val="0"/>
              </a:spcAft>
              <a:buSzPts val="1100"/>
              <a:buNone/>
            </a:pPr>
            <a:r>
              <a:rPr lang="es-ES" sz="1100" dirty="0"/>
              <a:t>1. La </a:t>
            </a:r>
            <a:r>
              <a:rPr lang="es-ES" sz="1100" b="1" dirty="0"/>
              <a:t>transparencia</a:t>
            </a:r>
            <a:r>
              <a:rPr lang="es-ES" sz="1100" dirty="0"/>
              <a:t> pregunta si la evaluación documenta claramente cómo se tomaron las decisiones, cómo se recopilaron los datos y cómo se llegó a las conclusiones. Esto refuerza la credibilidad y la rendición de cuentas.</a:t>
            </a:r>
          </a:p>
          <a:p>
            <a:pPr marL="0" lvl="0" indent="0" algn="l" rtl="0">
              <a:lnSpc>
                <a:spcPct val="115000"/>
              </a:lnSpc>
              <a:spcBef>
                <a:spcPts val="0"/>
              </a:spcBef>
              <a:spcAft>
                <a:spcPts val="0"/>
              </a:spcAft>
              <a:buSzPts val="1100"/>
              <a:buNone/>
            </a:pPr>
            <a:r>
              <a:rPr lang="es-ES" sz="1100" dirty="0"/>
              <a:t>2. La </a:t>
            </a:r>
            <a:r>
              <a:rPr lang="es-ES" sz="1100" b="1" dirty="0"/>
              <a:t>triangulación</a:t>
            </a:r>
            <a:r>
              <a:rPr lang="es-ES" sz="1100" dirty="0"/>
              <a:t> garantiza que no dependamos de un solo tipo de fuente o voz, especialmente importante para realizar afirmaciones causales sólidas en sistemas complejos.</a:t>
            </a:r>
          </a:p>
          <a:p>
            <a:pPr marL="0" lvl="0" indent="0" algn="l" rtl="0">
              <a:lnSpc>
                <a:spcPct val="115000"/>
              </a:lnSpc>
              <a:spcBef>
                <a:spcPts val="0"/>
              </a:spcBef>
              <a:spcAft>
                <a:spcPts val="0"/>
              </a:spcAft>
              <a:buSzPts val="1100"/>
              <a:buNone/>
            </a:pPr>
            <a:r>
              <a:rPr lang="es-ES" sz="1100" dirty="0"/>
              <a:t>3. La </a:t>
            </a:r>
            <a:r>
              <a:rPr lang="es-ES" sz="1100" b="1" dirty="0"/>
              <a:t>plausibilidad</a:t>
            </a:r>
            <a:r>
              <a:rPr lang="es-ES" sz="1100" dirty="0"/>
              <a:t> nos ayuda a juzgar si la evidencia proporciona una explicación causal convincente, consistente con lo que sabemos y con lo que escuchamos de quienes están más familiarizados con el trabajo.</a:t>
            </a:r>
          </a:p>
          <a:p>
            <a:pPr marL="0" lvl="0" indent="0" algn="l" rtl="0">
              <a:lnSpc>
                <a:spcPct val="115000"/>
              </a:lnSpc>
              <a:spcBef>
                <a:spcPts val="0"/>
              </a:spcBef>
              <a:spcAft>
                <a:spcPts val="0"/>
              </a:spcAft>
              <a:buSzPts val="1100"/>
              <a:buNone/>
            </a:pPr>
            <a:r>
              <a:rPr lang="es-ES" sz="1100" dirty="0"/>
              <a:t>4. La </a:t>
            </a:r>
            <a:r>
              <a:rPr lang="es-ES" sz="1100" b="1" dirty="0"/>
              <a:t>singularidad</a:t>
            </a:r>
            <a:r>
              <a:rPr lang="es-ES" sz="1100" dirty="0"/>
              <a:t> nos impulsa a preguntarnos: ¿qué más podría explicar esto? ¿Estamos intentando probar nuestras suposiciones o simplemente reforzándolas?</a:t>
            </a:r>
          </a:p>
          <a:p>
            <a:pPr marL="0" lvl="0" indent="0" algn="l" rtl="0">
              <a:lnSpc>
                <a:spcPct val="115000"/>
              </a:lnSpc>
              <a:spcBef>
                <a:spcPts val="0"/>
              </a:spcBef>
              <a:spcAft>
                <a:spcPts val="0"/>
              </a:spcAft>
              <a:buSzPts val="1100"/>
              <a:buNone/>
            </a:pPr>
            <a:r>
              <a:rPr lang="es-ES" sz="1100" dirty="0"/>
              <a:t>5. La </a:t>
            </a:r>
            <a:r>
              <a:rPr lang="es-ES" sz="1100" b="1" dirty="0"/>
              <a:t>representatividad</a:t>
            </a:r>
            <a:r>
              <a:rPr lang="es-ES" sz="1100" dirty="0"/>
              <a:t> se centra en la equidad y pluralidad. ¿Estamos escuchando a toda la gama de personas afectadas, especialmente a aquellas cuyas perspectivas a menudo quedan excluidas?</a:t>
            </a:r>
            <a:endParaRPr sz="1100" dirty="0"/>
          </a:p>
          <a:p>
            <a:pPr marL="0" lvl="0" indent="0" algn="l" rtl="0">
              <a:lnSpc>
                <a:spcPct val="100000"/>
              </a:lnSpc>
              <a:spcBef>
                <a:spcPts val="0"/>
              </a:spcBef>
              <a:spcAft>
                <a:spcPts val="0"/>
              </a:spcAft>
              <a:buSzPts val="1400"/>
              <a:buNone/>
            </a:pPr>
            <a:endParaRPr dirty="0"/>
          </a:p>
        </p:txBody>
      </p:sp>
      <p:sp>
        <p:nvSpPr>
          <p:cNvPr id="597" name="Google Shape;597;g3533bb1e2d5_0_56:notes">
            <a:extLst>
              <a:ext uri="{FF2B5EF4-FFF2-40B4-BE49-F238E27FC236}">
                <a16:creationId xmlns:a16="http://schemas.microsoft.com/office/drawing/2014/main" id="{66664DA0-74A6-89C3-FF0B-3117B9BE0ED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3597592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a:extLst>
            <a:ext uri="{FF2B5EF4-FFF2-40B4-BE49-F238E27FC236}">
              <a16:creationId xmlns:a16="http://schemas.microsoft.com/office/drawing/2014/main" id="{AD9CEBF9-1004-705A-3F00-7998785561EF}"/>
            </a:ext>
          </a:extLst>
        </p:cNvPr>
        <p:cNvGrpSpPr/>
        <p:nvPr/>
      </p:nvGrpSpPr>
      <p:grpSpPr>
        <a:xfrm>
          <a:off x="0" y="0"/>
          <a:ext cx="0" cy="0"/>
          <a:chOff x="0" y="0"/>
          <a:chExt cx="0" cy="0"/>
        </a:xfrm>
      </p:grpSpPr>
      <p:sp>
        <p:nvSpPr>
          <p:cNvPr id="604" name="Google Shape;604;g3533bb1e2d5_0_69:notes">
            <a:extLst>
              <a:ext uri="{FF2B5EF4-FFF2-40B4-BE49-F238E27FC236}">
                <a16:creationId xmlns:a16="http://schemas.microsoft.com/office/drawing/2014/main" id="{D02E76F4-CA47-2C00-99CE-AE4663F4671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605" name="Google Shape;605;g3533bb1e2d5_0_69:notes">
            <a:extLst>
              <a:ext uri="{FF2B5EF4-FFF2-40B4-BE49-F238E27FC236}">
                <a16:creationId xmlns:a16="http://schemas.microsoft.com/office/drawing/2014/main" id="{8C89C634-460C-D09C-D900-303F047839D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s-ES" sz="1100" dirty="0"/>
              <a:t>Así es como se ve una rúbrica basada en valores en la práctica. Nos centramos en la dimensión de </a:t>
            </a:r>
            <a:r>
              <a:rPr lang="es-ES" sz="1100" b="1" dirty="0"/>
              <a:t>Plausibilidad</a:t>
            </a:r>
            <a:r>
              <a:rPr lang="es-ES" sz="1100" dirty="0"/>
              <a:t>, una de las más importantes para las evaluaciones de caminos causales.</a:t>
            </a:r>
          </a:p>
          <a:p>
            <a:pPr marL="0" lvl="0" indent="0" algn="l" rtl="0">
              <a:lnSpc>
                <a:spcPct val="115000"/>
              </a:lnSpc>
              <a:spcBef>
                <a:spcPts val="0"/>
              </a:spcBef>
              <a:spcAft>
                <a:spcPts val="0"/>
              </a:spcAft>
              <a:buSzPts val="1100"/>
              <a:buNone/>
            </a:pPr>
            <a:endParaRPr lang="es-ES" sz="1100" dirty="0"/>
          </a:p>
          <a:p>
            <a:pPr marL="0" lvl="0" indent="0" algn="l" rtl="0">
              <a:lnSpc>
                <a:spcPct val="115000"/>
              </a:lnSpc>
              <a:spcBef>
                <a:spcPts val="0"/>
              </a:spcBef>
              <a:spcAft>
                <a:spcPts val="0"/>
              </a:spcAft>
              <a:buSzPts val="1100"/>
              <a:buNone/>
            </a:pPr>
            <a:r>
              <a:rPr lang="es-ES" sz="1100" dirty="0"/>
              <a:t>No solo preguntamos: ¿es la evidencia "suficientemente buena"? Preguntamos: </a:t>
            </a:r>
            <a:r>
              <a:rPr lang="es-ES" sz="1100" b="1" i="1" dirty="0"/>
              <a:t>¿Nos proporciona la evidencia una explicación creíble, convincente y coherente sobre cómo se produjo el cambio, para quién y bajo qué condiciones?</a:t>
            </a:r>
            <a:endParaRPr lang="es-ES" sz="1100" i="1" dirty="0"/>
          </a:p>
          <a:p>
            <a:pPr marL="0" lvl="0" indent="0" algn="l" rtl="0">
              <a:lnSpc>
                <a:spcPct val="115000"/>
              </a:lnSpc>
              <a:spcBef>
                <a:spcPts val="0"/>
              </a:spcBef>
              <a:spcAft>
                <a:spcPts val="0"/>
              </a:spcAft>
              <a:buSzPts val="1100"/>
              <a:buNone/>
            </a:pPr>
            <a:r>
              <a:rPr lang="es-ES" sz="1100" dirty="0"/>
              <a:t>Observe cómo cada nivel de la rúbrica ofrece un </a:t>
            </a:r>
            <a:r>
              <a:rPr lang="es-ES" sz="1100" b="1" dirty="0"/>
              <a:t>juicio cualitativo</a:t>
            </a:r>
            <a:r>
              <a:rPr lang="es-ES" sz="1100" dirty="0"/>
              <a:t>, no una puntuación. Esto abre espacio para la discusión y la mejora, en lugar de cerrar el debate.</a:t>
            </a:r>
          </a:p>
          <a:p>
            <a:pPr marL="0" lvl="0" indent="0" algn="l" rtl="0">
              <a:lnSpc>
                <a:spcPct val="115000"/>
              </a:lnSpc>
              <a:spcBef>
                <a:spcPts val="0"/>
              </a:spcBef>
              <a:spcAft>
                <a:spcPts val="0"/>
              </a:spcAft>
              <a:buSzPts val="1100"/>
              <a:buNone/>
            </a:pPr>
            <a:r>
              <a:rPr lang="es-ES" sz="1100" dirty="0"/>
              <a:t>Puede desarrollar rúbricas similares para las demás dimensiones: Triangulación, Transparencia, Singularidad y Representatividad. Y en entornos participativos, podemos </a:t>
            </a:r>
            <a:r>
              <a:rPr lang="es-ES" sz="1100" dirty="0" err="1"/>
              <a:t>co-crearlas</a:t>
            </a:r>
            <a:r>
              <a:rPr lang="es-ES" sz="1100" dirty="0"/>
              <a:t> con las partes interesadas, de modo que los criterios reflejen lo que significa la calidad para ellas, no solo para nosotros como evaluadores.</a:t>
            </a:r>
          </a:p>
          <a:p>
            <a:pPr marL="0" lvl="0" indent="0" algn="l" rtl="0">
              <a:lnSpc>
                <a:spcPct val="115000"/>
              </a:lnSpc>
              <a:spcBef>
                <a:spcPts val="0"/>
              </a:spcBef>
              <a:spcAft>
                <a:spcPts val="0"/>
              </a:spcAft>
              <a:buSzPts val="1100"/>
              <a:buNone/>
            </a:pPr>
            <a:endParaRPr lang="es-ES" sz="1100" dirty="0"/>
          </a:p>
          <a:p>
            <a:pPr marL="0" lvl="0" indent="0" algn="l" rtl="0">
              <a:lnSpc>
                <a:spcPct val="115000"/>
              </a:lnSpc>
              <a:spcBef>
                <a:spcPts val="0"/>
              </a:spcBef>
              <a:spcAft>
                <a:spcPts val="0"/>
              </a:spcAft>
              <a:buSzPts val="1100"/>
              <a:buNone/>
            </a:pPr>
            <a:r>
              <a:rPr lang="es-ES" sz="1100" dirty="0"/>
              <a:t>Las rúbricas no se crean al final de un proyecto. Las utilizo </a:t>
            </a:r>
            <a:r>
              <a:rPr lang="es-ES" sz="1100" b="1" dirty="0"/>
              <a:t>durante</a:t>
            </a:r>
            <a:r>
              <a:rPr lang="es-ES" sz="1100" dirty="0"/>
              <a:t> todo el proceso de evaluación. Podríamos aplicar una rúbrica a los segmentos de datos durante su análisis, preguntándonos: </a:t>
            </a:r>
            <a:r>
              <a:rPr lang="es-ES" sz="1100" i="1" dirty="0"/>
              <a:t>¿Cumple esto con nuestros criterios de plausibilidad? ¿Hemos considerado explicaciones alternativas?</a:t>
            </a:r>
          </a:p>
          <a:p>
            <a:pPr marL="0" lvl="0" indent="0" algn="l" rtl="0">
              <a:lnSpc>
                <a:spcPct val="115000"/>
              </a:lnSpc>
              <a:spcBef>
                <a:spcPts val="0"/>
              </a:spcBef>
              <a:spcAft>
                <a:spcPts val="0"/>
              </a:spcAft>
              <a:buSzPts val="1100"/>
              <a:buNone/>
            </a:pPr>
            <a:r>
              <a:rPr lang="es-ES" sz="1100" dirty="0"/>
              <a:t>También las utilizamos en </a:t>
            </a:r>
            <a:r>
              <a:rPr lang="es-ES" sz="1100" b="1" dirty="0"/>
              <a:t>sesiones de reflexión en equipo</a:t>
            </a:r>
            <a:r>
              <a:rPr lang="es-ES" sz="1100" dirty="0"/>
              <a:t>, lo que nos ayuda a alinear nuestras interpretaciones y a identificar dónde podríamos estar dando demasiada importancia a ciertos tipos de evidencia o pasando por alto perspectivas clave.</a:t>
            </a:r>
          </a:p>
          <a:p>
            <a:pPr marL="0" lvl="0" indent="0" algn="l" rtl="0">
              <a:lnSpc>
                <a:spcPct val="115000"/>
              </a:lnSpc>
              <a:spcBef>
                <a:spcPts val="0"/>
              </a:spcBef>
              <a:spcAft>
                <a:spcPts val="0"/>
              </a:spcAft>
              <a:buSzPts val="1100"/>
              <a:buNone/>
            </a:pPr>
            <a:r>
              <a:rPr lang="es-ES" sz="1100" dirty="0"/>
              <a:t>Y lo más importante, las rúbricas nos ayudan a </a:t>
            </a:r>
            <a:r>
              <a:rPr lang="es-ES" sz="1100" b="1" dirty="0"/>
              <a:t>identificar áreas donde nuestra evidencia es sólida y dónde necesita mejorarse</a:t>
            </a:r>
            <a:r>
              <a:rPr lang="es-ES" sz="1100" dirty="0"/>
              <a:t>; no para invalidar nuestros hallazgos, sino para perfeccionarlos. Esto favorece un proceso de evaluación más honesto, basado en valores y práctico.</a:t>
            </a:r>
          </a:p>
          <a:p>
            <a:pPr marL="0" lvl="0" indent="0" algn="l" rtl="0">
              <a:lnSpc>
                <a:spcPct val="115000"/>
              </a:lnSpc>
              <a:spcBef>
                <a:spcPts val="0"/>
              </a:spcBef>
              <a:spcAft>
                <a:spcPts val="0"/>
              </a:spcAft>
              <a:buSzPts val="1100"/>
              <a:buNone/>
            </a:pPr>
            <a:r>
              <a:rPr lang="es-ES" sz="1100" dirty="0"/>
              <a:t>Y, dado que los criterios son transparentes, las rúbricas también generan confianza con los colaboradores. Las personas pueden ver cómo emitimos nuestros juicios, lo que facilita el aprendizaje conjunto, no solo para la elaboración de informes.</a:t>
            </a:r>
          </a:p>
          <a:p>
            <a:pPr marL="0" lvl="0" indent="0" algn="l" rtl="0">
              <a:lnSpc>
                <a:spcPct val="100000"/>
              </a:lnSpc>
              <a:spcBef>
                <a:spcPts val="0"/>
              </a:spcBef>
              <a:spcAft>
                <a:spcPts val="0"/>
              </a:spcAft>
              <a:buSzPts val="1400"/>
              <a:buNone/>
            </a:pPr>
            <a:endParaRPr dirty="0"/>
          </a:p>
        </p:txBody>
      </p:sp>
      <p:sp>
        <p:nvSpPr>
          <p:cNvPr id="606" name="Google Shape;606;g3533bb1e2d5_0_69:notes">
            <a:extLst>
              <a:ext uri="{FF2B5EF4-FFF2-40B4-BE49-F238E27FC236}">
                <a16:creationId xmlns:a16="http://schemas.microsoft.com/office/drawing/2014/main" id="{26CE1052-EF60-0F74-D91F-396B1291DF0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249090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533bb1e2d5_0_1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AR"/>
          </a:p>
        </p:txBody>
      </p:sp>
      <p:sp>
        <p:nvSpPr>
          <p:cNvPr id="611" name="Google Shape;611;g3533bb1e2d5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endParaRPr sz="1100" dirty="0"/>
          </a:p>
          <a:p>
            <a:pPr marL="0" lvl="0" indent="0" algn="l" rtl="0">
              <a:spcBef>
                <a:spcPts val="1200"/>
              </a:spcBef>
              <a:spcAft>
                <a:spcPts val="0"/>
              </a:spcAft>
              <a:buNone/>
            </a:pPr>
            <a:endParaRPr dirty="0"/>
          </a:p>
        </p:txBody>
      </p:sp>
      <p:sp>
        <p:nvSpPr>
          <p:cNvPr id="612" name="Google Shape;612;g3533bb1e2d5_0_1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a:extLst>
            <a:ext uri="{FF2B5EF4-FFF2-40B4-BE49-F238E27FC236}">
              <a16:creationId xmlns:a16="http://schemas.microsoft.com/office/drawing/2014/main" id="{AA5CB61D-97B1-2986-37DA-48AA72D106C0}"/>
            </a:ext>
          </a:extLst>
        </p:cNvPr>
        <p:cNvGrpSpPr/>
        <p:nvPr/>
      </p:nvGrpSpPr>
      <p:grpSpPr>
        <a:xfrm>
          <a:off x="0" y="0"/>
          <a:ext cx="0" cy="0"/>
          <a:chOff x="0" y="0"/>
          <a:chExt cx="0" cy="0"/>
        </a:xfrm>
      </p:grpSpPr>
      <p:sp>
        <p:nvSpPr>
          <p:cNvPr id="685" name="Google Shape;685;p22:notes">
            <a:extLst>
              <a:ext uri="{FF2B5EF4-FFF2-40B4-BE49-F238E27FC236}">
                <a16:creationId xmlns:a16="http://schemas.microsoft.com/office/drawing/2014/main" id="{0EB569E9-A9DC-5E68-CF1E-307F930C56AB}"/>
              </a:ext>
            </a:extLst>
          </p:cNvPr>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ES" dirty="0"/>
              <a:t>Eso fue mucho. Ahora vamos a tomarnos un tiempo para aplicarlo a tu propio trabajo.</a:t>
            </a:r>
            <a:endParaRPr b="1" dirty="0"/>
          </a:p>
        </p:txBody>
      </p:sp>
      <p:sp>
        <p:nvSpPr>
          <p:cNvPr id="686" name="Google Shape;686;p22:notes">
            <a:extLst>
              <a:ext uri="{FF2B5EF4-FFF2-40B4-BE49-F238E27FC236}">
                <a16:creationId xmlns:a16="http://schemas.microsoft.com/office/drawing/2014/main" id="{EC0C4867-4E11-E4C8-24B4-1A06A14D12C6}"/>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292926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a:extLst>
            <a:ext uri="{FF2B5EF4-FFF2-40B4-BE49-F238E27FC236}">
              <a16:creationId xmlns:a16="http://schemas.microsoft.com/office/drawing/2014/main" id="{80977075-5108-EEFC-831B-C3944699F02D}"/>
            </a:ext>
          </a:extLst>
        </p:cNvPr>
        <p:cNvGrpSpPr/>
        <p:nvPr/>
      </p:nvGrpSpPr>
      <p:grpSpPr>
        <a:xfrm>
          <a:off x="0" y="0"/>
          <a:ext cx="0" cy="0"/>
          <a:chOff x="0" y="0"/>
          <a:chExt cx="0" cy="0"/>
        </a:xfrm>
      </p:grpSpPr>
      <p:sp>
        <p:nvSpPr>
          <p:cNvPr id="693" name="Google Shape;693;g34f3047f75d_0_1369:notes">
            <a:extLst>
              <a:ext uri="{FF2B5EF4-FFF2-40B4-BE49-F238E27FC236}">
                <a16:creationId xmlns:a16="http://schemas.microsoft.com/office/drawing/2014/main" id="{6D4A7231-6318-23AA-388B-1C634D6D80E0}"/>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694" name="Google Shape;694;g34f3047f75d_0_1369:notes">
            <a:extLst>
              <a:ext uri="{FF2B5EF4-FFF2-40B4-BE49-F238E27FC236}">
                <a16:creationId xmlns:a16="http://schemas.microsoft.com/office/drawing/2014/main" id="{283DBAB4-CEDA-9A88-65F3-DBC29D113E14}"/>
              </a:ext>
            </a:extLst>
          </p:cNvPr>
          <p:cNvSpPr txBox="1">
            <a:spLocks noGrp="1"/>
          </p:cNvSpPr>
          <p:nvPr>
            <p:ph type="body" idx="1"/>
          </p:nvPr>
        </p:nvSpPr>
        <p:spPr>
          <a:xfrm>
            <a:off x="946997" y="4459526"/>
            <a:ext cx="5208600" cy="4224900"/>
          </a:xfrm>
          <a:prstGeom prst="rect">
            <a:avLst/>
          </a:prstGeom>
          <a:noFill/>
          <a:ln>
            <a:noFill/>
          </a:ln>
        </p:spPr>
        <p:txBody>
          <a:bodyPr spcFirstLastPara="1" wrap="square" lIns="94200" tIns="47075" rIns="94200" bIns="47075" anchor="t" anchorCtr="0">
            <a:noAutofit/>
          </a:bodyPr>
          <a:lstStyle/>
          <a:p>
            <a:pPr marL="0" lvl="1" indent="0" algn="l" rtl="0">
              <a:lnSpc>
                <a:spcPct val="115000"/>
              </a:lnSpc>
              <a:spcBef>
                <a:spcPts val="0"/>
              </a:spcBef>
              <a:spcAft>
                <a:spcPts val="0"/>
              </a:spcAft>
              <a:buClr>
                <a:schemeClr val="dk1"/>
              </a:buClr>
              <a:buSzPts val="1400"/>
              <a:buFont typeface="Arial"/>
              <a:buNone/>
            </a:pPr>
            <a:r>
              <a:rPr lang="es-ES" sz="1300" dirty="0"/>
              <a:t>Invite a los participantes a reflexionar primero individualmente, anotando sus ideas. Luego, pegue las preguntas en el chat y forme grupos pequeños de 10 a 15 minutos.</a:t>
            </a:r>
            <a:endParaRPr sz="1100" b="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6568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34cb31c3fae_0_407: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a:t> 10 a 15 minutos.</a:t>
            </a:r>
            <a:endParaRPr/>
          </a:p>
        </p:txBody>
      </p:sp>
      <p:sp>
        <p:nvSpPr>
          <p:cNvPr id="846" name="Google Shape;846;g34cb31c3fae_0_4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392241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99" name="Google Shape;99;p5: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ES" sz="1200" b="1" noProof="0" dirty="0">
                <a:solidFill>
                  <a:schemeClr val="dk1"/>
                </a:solidFill>
                <a:latin typeface="Calibri"/>
                <a:ea typeface="Calibri"/>
                <a:cs typeface="Calibri"/>
                <a:sym typeface="Calibri"/>
              </a:rPr>
              <a:t>OPCIONES</a:t>
            </a:r>
            <a:r>
              <a:rPr lang="es-ES" sz="1200" b="0" noProof="0" dirty="0">
                <a:solidFill>
                  <a:schemeClr val="dk1"/>
                </a:solidFill>
                <a:latin typeface="Calibri"/>
                <a:ea typeface="Calibri"/>
                <a:cs typeface="Calibri"/>
                <a:sym typeface="Calibri"/>
              </a:rPr>
              <a:t>: Según sus preferencias y el tamaño del grupo, pueden pedir a los participantes que respondan en una encuesta formal o animarlos a que compartan sus respuestas en el chat. Los grupos pequeños funcionan mejor con el chat, mientras que los grupos grandes pueden ser difíciles de gestionar. También pueden actualizar el contenido de la encuesta con las preguntas que deseen formular y cuyas respuestas ya tengan. Por favor, limiten esta actividad a un máximo de 5 minutos. </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ENCUESTA</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Pregunta 1: </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¿Cuál es su tipo de organización? </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Opciones de respuesta: fundación, organización sin fines de lucro, organización con fines de lucro, otra</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Pregunta 2: ¿Cuál es su función principal (y tipo de organización)?</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Opciones de respuesta: evaluador, oficial/gerente de programa, líder filantrópico, personal de programa sin fines de lucro, líder sin fines de lucro, otra</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Pregunta 3: Describa su nivel de experiencia con evaluaciones de caminos causales</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Opciones de respuesta: Soy nuevo en evaluaciones de caminos causales He aprendido algo sobre evaluaciones de caminos causales, pero no he realizado ninguna Tengo algo de experiencia realizando evaluaciones de caminos causales He realizado múltiples evaluaciones de caminos causales</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Mientras se realizan las encuestas, hable sobre:</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Encuesta 1: Para aprovechar al máximo los esfuerzos de los caminos causales, es necesario que todos los involucrados comprendan el enfoque para obtener el máximo provecho del proceso.</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Encuesta 2: El trabajo con caminos causales no es solo un enfoque de evaluación. Es una poderosa herramienta estratégica, y hemos visto su eficacia como herramienta de evaluación continua en estrategias de cambio adaptativas y centradas en sistemas. Hemos visto su buen funcionamiento con la participación activa de las personas del sistema, incluso de los niños que participan en el trabajo participativo de cambio sistémico.</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Encuesta 3: El trabajo con caminos causales es también un camino que muchos están apenas comenzando. Sé, por experiencia propia, que requiere abandonar algunas de mis supuestos sobre cómo las evaluaciones cuentan historias causales, sobre si nuestros enfoques tradicionales que capturan estrategias, resultados y descripciones del contexto realmente dan sentido a la causalidad en medio de la complejidad.</a:t>
            </a:r>
            <a:endParaRPr lang="es-ES" sz="1200" noProof="0" dirty="0"/>
          </a:p>
          <a:p>
            <a:pPr marL="0" lvl="0" indent="0" algn="l" rtl="0">
              <a:lnSpc>
                <a:spcPct val="100000"/>
              </a:lnSpc>
              <a:spcBef>
                <a:spcPts val="0"/>
              </a:spcBef>
              <a:spcAft>
                <a:spcPts val="0"/>
              </a:spcAft>
              <a:buSzPts val="1400"/>
              <a:buNone/>
            </a:pPr>
            <a:r>
              <a:rPr lang="es-ES" sz="1200" b="0" noProof="0" dirty="0">
                <a:solidFill>
                  <a:schemeClr val="dk1"/>
                </a:solidFill>
                <a:latin typeface="Calibri"/>
                <a:ea typeface="Calibri"/>
                <a:cs typeface="Calibri"/>
                <a:sym typeface="Calibri"/>
              </a:rPr>
              <a:t>[Nota: Si su capacitación es presencial, por favor, sustitúyala por una actividad interactiva de calentamiento para conocerse. En una capacitación, hicimos lo siguiente para ver en qué punto se encontraban los participantes en su recorrido por los caminos causales: </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Todos se pusieron de pie y recibieron las siguientes instrucciones:</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Permanezca de pie si cree que comprende bien de qué estamos hablando: la idea de que podemos comprender la causalidad incluso en entornos complejos y de maneras que contribuyan a promover la inclusión de voces y la pluralidad.</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Permanezca de pie si ha asistido a capacitaciones, leído casos prácticos, consultado el sitio web de </a:t>
            </a:r>
            <a:r>
              <a:rPr lang="es-ES" sz="1200" b="0" noProof="0" dirty="0" err="1">
                <a:solidFill>
                  <a:schemeClr val="dk1"/>
                </a:solidFill>
                <a:latin typeface="Calibri"/>
                <a:ea typeface="Calibri"/>
                <a:cs typeface="Calibri"/>
                <a:sym typeface="Calibri"/>
              </a:rPr>
              <a:t>Better</a:t>
            </a:r>
            <a:r>
              <a:rPr lang="es-ES" sz="1200" b="0" noProof="0" dirty="0">
                <a:solidFill>
                  <a:schemeClr val="dk1"/>
                </a:solidFill>
                <a:latin typeface="Calibri"/>
                <a:ea typeface="Calibri"/>
                <a:cs typeface="Calibri"/>
                <a:sym typeface="Calibri"/>
              </a:rPr>
              <a:t> </a:t>
            </a:r>
            <a:r>
              <a:rPr lang="es-ES" sz="1200" b="0" noProof="0" dirty="0" err="1">
                <a:solidFill>
                  <a:schemeClr val="dk1"/>
                </a:solidFill>
                <a:latin typeface="Calibri"/>
                <a:ea typeface="Calibri"/>
                <a:cs typeface="Calibri"/>
                <a:sym typeface="Calibri"/>
              </a:rPr>
              <a:t>Evaluation</a:t>
            </a:r>
            <a:r>
              <a:rPr lang="es-ES" sz="1200" b="0" noProof="0" dirty="0">
                <a:solidFill>
                  <a:schemeClr val="dk1"/>
                </a:solidFill>
                <a:latin typeface="Calibri"/>
                <a:ea typeface="Calibri"/>
                <a:cs typeface="Calibri"/>
                <a:sym typeface="Calibri"/>
              </a:rPr>
              <a:t> Causal </a:t>
            </a:r>
            <a:r>
              <a:rPr lang="es-ES" sz="1200" b="0" noProof="0" dirty="0" err="1">
                <a:solidFill>
                  <a:schemeClr val="dk1"/>
                </a:solidFill>
                <a:latin typeface="Calibri"/>
                <a:ea typeface="Calibri"/>
                <a:cs typeface="Calibri"/>
                <a:sym typeface="Calibri"/>
              </a:rPr>
              <a:t>Pathways</a:t>
            </a:r>
            <a:r>
              <a:rPr lang="es-ES" sz="1200" b="0" noProof="0" dirty="0">
                <a:solidFill>
                  <a:schemeClr val="dk1"/>
                </a:solidFill>
                <a:latin typeface="Calibri"/>
                <a:ea typeface="Calibri"/>
                <a:cs typeface="Calibri"/>
                <a:sym typeface="Calibri"/>
              </a:rPr>
              <a:t> o profundizado en los enfoques de caminos causales para la evaluación.</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Permanezca de pie si ha supervisado o participado en una evaluación que utilizó explícitamente un enfoque de caminos causales para ir más allá de la medición de estrategias y resultados, es decir, una observación exhaustiva.</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Permanezca de pie si se siente seguro y experto en esta idea de hacer visibles los caminos causales en entornos complejos.</a:t>
            </a:r>
            <a:br>
              <a:rPr lang="es-ES" sz="1200" b="0" noProof="0" dirty="0">
                <a:solidFill>
                  <a:schemeClr val="dk1"/>
                </a:solidFill>
                <a:latin typeface="Calibri"/>
                <a:ea typeface="Calibri"/>
                <a:cs typeface="Calibri"/>
                <a:sym typeface="Calibri"/>
              </a:rPr>
            </a:br>
            <a:r>
              <a:rPr lang="es-ES" sz="1200" b="0" noProof="0" dirty="0">
                <a:solidFill>
                  <a:schemeClr val="dk1"/>
                </a:solidFill>
                <a:latin typeface="Calibri"/>
                <a:ea typeface="Calibri"/>
                <a:cs typeface="Calibri"/>
                <a:sym typeface="Calibri"/>
              </a:rPr>
              <a:t>● Con esta última pregunta, señalamos que ninguno de nosotros se siente realmente así y que todos estamos en algún punto del recorrido.</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1237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866ddcf1cf_0_92: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ES" dirty="0"/>
              <a:t>Por favor, escriba  sus preguntas en el chat. Si no podemos responderlas todas, intentaremos responderlas en nuestras próximas dos capacitaciones piloto o por correo electrónico.</a:t>
            </a:r>
            <a:endParaRPr dirty="0"/>
          </a:p>
        </p:txBody>
      </p:sp>
      <p:sp>
        <p:nvSpPr>
          <p:cNvPr id="516" name="Google Shape;516;g2866ddcf1cf_0_9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4cb31c3fae_0_3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854" name="Google Shape;854;g34cb31c3fae_0_307: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100"/>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853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1: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a:t>Por favor, mantenga esta sección muy breve. Se repetirá en cualquier capacitación sobre iniciativas de caminos causales y, por lo tanto, podría resultar familiar para muchos participantes.</a:t>
            </a:r>
            <a:endParaRPr/>
          </a:p>
        </p:txBody>
      </p:sp>
      <p:sp>
        <p:nvSpPr>
          <p:cNvPr id="873" name="Google Shape;873;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49037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14: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AR" i="0" noProof="0" dirty="0"/>
              <a:t>La Iniciativa </a:t>
            </a:r>
            <a:r>
              <a:rPr lang="es-AR" i="1" noProof="0" dirty="0"/>
              <a:t>Causal </a:t>
            </a:r>
            <a:r>
              <a:rPr lang="es-AR" i="1" noProof="0" dirty="0" err="1"/>
              <a:t>Pathways</a:t>
            </a:r>
            <a:r>
              <a:rPr lang="es-AR" i="1" noProof="0" dirty="0"/>
              <a:t> </a:t>
            </a:r>
            <a:r>
              <a:rPr lang="es-AR" noProof="0" dirty="0"/>
              <a:t>ofrece estos recursos. A través de nuestras publicaciones en LinkedIn y boletines trimestrales, también compartimos información sobre otras capacitaciones y recursos relacionados.</a:t>
            </a:r>
          </a:p>
        </p:txBody>
      </p:sp>
      <p:sp>
        <p:nvSpPr>
          <p:cNvPr id="881" name="Google Shape;881;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828732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7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
        <p:nvSpPr>
          <p:cNvPr id="562" name="Google Shape;562;p79: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Tenemos</a:t>
            </a:r>
            <a:r>
              <a:rPr lang="en-US" dirty="0"/>
              <a:t> </a:t>
            </a:r>
            <a:r>
              <a:rPr lang="en-US" dirty="0" err="1"/>
              <a:t>una</a:t>
            </a:r>
            <a:r>
              <a:rPr lang="en-US" dirty="0"/>
              <a:t> </a:t>
            </a:r>
            <a:r>
              <a:rPr lang="en-US" dirty="0" err="1"/>
              <a:t>pagina</a:t>
            </a:r>
            <a:r>
              <a:rPr lang="en-US" dirty="0"/>
              <a:t> </a:t>
            </a:r>
            <a:r>
              <a:rPr lang="en-US" dirty="0" err="1"/>
              <a:t>en</a:t>
            </a:r>
            <a:r>
              <a:rPr lang="en-US" dirty="0"/>
              <a:t> </a:t>
            </a:r>
            <a:r>
              <a:rPr lang="en-US" dirty="0" err="1"/>
              <a:t>BetterEvaluation</a:t>
            </a:r>
            <a:r>
              <a:rPr lang="en-US" dirty="0"/>
              <a:t> con </a:t>
            </a:r>
            <a:r>
              <a:rPr lang="en-US" dirty="0" err="1"/>
              <a:t>muchos</a:t>
            </a:r>
            <a:r>
              <a:rPr lang="en-US" dirty="0"/>
              <a:t> </a:t>
            </a:r>
            <a:r>
              <a:rPr lang="en-US" dirty="0" err="1"/>
              <a:t>recursos</a:t>
            </a:r>
            <a:r>
              <a:rPr lang="en-US" dirty="0"/>
              <a:t> </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866ddcf1cf_0_128: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s-ES" dirty="0"/>
              <a:t>Envíe a los participantes la encuesta de final de sesión (también incluida en el correo electrónico de seguimiento).</a:t>
            </a:r>
            <a:endParaRPr dirty="0"/>
          </a:p>
        </p:txBody>
      </p:sp>
      <p:sp>
        <p:nvSpPr>
          <p:cNvPr id="567" name="Google Shape;567;g2866ddcf1cf_0_12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4cb31c3fae_0_99: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s-ES" dirty="0"/>
              <a:t>En resumen: Hoy nos centraremos en ampliar sus conocimientos sobre cómo usar un enfoque basado en valores para fortalecer la calidad y el rigor en una evaluación de caminos causales. Si no asistieron a la sesión anterior, es posible que esta capacitación tenga una pequeña laguna: no profundizaremos en el concepto de caminos causales. Quizás también les interese asistir a la próxima sesión, ya que no nos centraremos tanto en el diseño paso a paso de una evaluación de caminos causales. Hoy, en cambio, hablaremos sobre </a:t>
            </a:r>
            <a:r>
              <a:rPr lang="es-ES" b="1" dirty="0"/>
              <a:t>el rigor y la calidad a través de un enfoque basado en valores</a:t>
            </a:r>
            <a:r>
              <a:rPr lang="es-ES" dirty="0"/>
              <a:t> (específico para las evaluaciones de caminos causales).</a:t>
            </a:r>
          </a:p>
          <a:p>
            <a:pPr marL="0" lvl="0" indent="0" algn="l" rtl="0">
              <a:lnSpc>
                <a:spcPct val="100000"/>
              </a:lnSpc>
              <a:spcBef>
                <a:spcPts val="0"/>
              </a:spcBef>
              <a:spcAft>
                <a:spcPts val="0"/>
              </a:spcAft>
              <a:buSzPts val="1400"/>
              <a:buNone/>
            </a:pPr>
            <a:r>
              <a:rPr lang="es-ES" dirty="0"/>
              <a:t>Nos gustaría compartir tres puntos para empezar: Mejoramos constantemente las capacitaciones que ofrecemos. Agradeceremos sus comentarios sobre esta capacitación al final. Tendremos tiempo para preguntas y respuestas al final. Por favor, publiquen sus preguntas en el chat o guárdenlas hasta nuestra sesión de preguntas y respuestas. Haremos todo lo posible por responder a todas las que podamos. Si no logramos responder, podemos intentar responderlas en nuestro correo electrónico de seguimiento después de la sesión. Los materiales de hoy estarán disponibles después de la sesión. ¡Esto significa que no es necesario que tomen notas de lo que vean en las diapositivas!</a:t>
            </a:r>
          </a:p>
        </p:txBody>
      </p:sp>
      <p:sp>
        <p:nvSpPr>
          <p:cNvPr id="146" name="Google Shape;146;g34cb31c3fae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80039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007bc826e_1_10: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s-AR" noProof="0" dirty="0"/>
              <a:t>Opción 1: “Antes de profundizar en el contenido, nos gustaría comenzar con un ejemplo específico para fundamentar colectivamente este trabajo.” </a:t>
            </a:r>
          </a:p>
          <a:p>
            <a:pPr marL="0" lvl="0" indent="0" algn="l" rtl="0">
              <a:lnSpc>
                <a:spcPct val="100000"/>
              </a:lnSpc>
              <a:spcBef>
                <a:spcPts val="0"/>
              </a:spcBef>
              <a:spcAft>
                <a:spcPts val="0"/>
              </a:spcAft>
              <a:buSzPts val="1400"/>
              <a:buNone/>
            </a:pPr>
            <a:r>
              <a:rPr lang="es-AR" noProof="0" dirty="0"/>
              <a:t>También puede sustituir su propio caso práctico, asegurándose de elegir uno que ayude a hacer más tangible el contenido del módulo que está impartiendo (por ejemplo, si está impartiendo el módulo de rigor, asegúrese de que el caso tenga un enfoque bien articulado del rigor que se alinee con la rúbrica y el enfoque basado en valores de esta presentación). Considere los tipos de detalles que se ofrecen aquí para ayudarle a pensar cómo desarrollar su caso. Intente consultar este caso a lo largo de la explicación de los conceptos.</a:t>
            </a:r>
          </a:p>
          <a:p>
            <a:pPr marL="0" lvl="0" indent="0" algn="l" rtl="0">
              <a:lnSpc>
                <a:spcPct val="100000"/>
              </a:lnSpc>
              <a:spcBef>
                <a:spcPts val="0"/>
              </a:spcBef>
              <a:spcAft>
                <a:spcPts val="0"/>
              </a:spcAft>
              <a:buSzPts val="1400"/>
              <a:buNone/>
            </a:pPr>
            <a:r>
              <a:rPr lang="es-AR" noProof="0" dirty="0"/>
              <a:t>Opción 2:  Use casos ilustrativos distintos en el documento. Elimine este </a:t>
            </a:r>
            <a:r>
              <a:rPr lang="es-AR" i="1" noProof="0" dirty="0" err="1"/>
              <a:t>slide</a:t>
            </a:r>
            <a:r>
              <a:rPr lang="es-AR" noProof="0" dirty="0"/>
              <a:t> y los subsiguientes. </a:t>
            </a:r>
          </a:p>
        </p:txBody>
      </p:sp>
      <p:sp>
        <p:nvSpPr>
          <p:cNvPr id="209" name="Google Shape;209;g35007bc826e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123788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007bc826e_1_17: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endParaRPr lang="es-AR" sz="1300" noProof="0" dirty="0"/>
          </a:p>
        </p:txBody>
      </p:sp>
      <p:sp>
        <p:nvSpPr>
          <p:cNvPr id="217" name="Google Shape;217;g35007bc826e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78870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007bc826e_1_26: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endParaRPr lang="es-AR" sz="1300" noProof="0" dirty="0"/>
          </a:p>
        </p:txBody>
      </p:sp>
      <p:sp>
        <p:nvSpPr>
          <p:cNvPr id="227" name="Google Shape;227;g35007bc826e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01363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007bc826e_1_35:notes"/>
          <p:cNvSpPr txBox="1">
            <a:spLocks noGrp="1"/>
          </p:cNvSpPr>
          <p:nvPr>
            <p:ph type="body" idx="1"/>
          </p:nvPr>
        </p:nvSpPr>
        <p:spPr>
          <a:xfrm>
            <a:off x="914400" y="4343400"/>
            <a:ext cx="50292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Clr>
                <a:schemeClr val="dk1"/>
              </a:buClr>
              <a:buSzPts val="1400"/>
              <a:buFont typeface="Arial"/>
              <a:buNone/>
            </a:pPr>
            <a:r>
              <a:rPr lang="es-AR" sz="1200" noProof="0" dirty="0">
                <a:solidFill>
                  <a:schemeClr val="dk1"/>
                </a:solidFill>
              </a:rPr>
              <a:t>Usar si es relevante. </a:t>
            </a:r>
          </a:p>
        </p:txBody>
      </p:sp>
      <p:sp>
        <p:nvSpPr>
          <p:cNvPr id="237" name="Google Shape;237;g35007bc826e_1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s-AR"/>
          </a:p>
        </p:txBody>
      </p:sp>
    </p:spTree>
    <p:extLst>
      <p:ext uri="{BB962C8B-B14F-4D97-AF65-F5344CB8AC3E}">
        <p14:creationId xmlns:p14="http://schemas.microsoft.com/office/powerpoint/2010/main" val="268117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
  <p:cSld name="TITLE">
    <p:spTree>
      <p:nvGrpSpPr>
        <p:cNvPr id="1" name="Shape 15"/>
        <p:cNvGrpSpPr/>
        <p:nvPr/>
      </p:nvGrpSpPr>
      <p:grpSpPr>
        <a:xfrm>
          <a:off x="0" y="0"/>
          <a:ext cx="0" cy="0"/>
          <a:chOff x="0" y="0"/>
          <a:chExt cx="0" cy="0"/>
        </a:xfrm>
      </p:grpSpPr>
      <p:sp>
        <p:nvSpPr>
          <p:cNvPr id="16" name="Google Shape;16;g3533bb1e2d5_0_372"/>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62"/>
        <p:cNvGrpSpPr/>
        <p:nvPr/>
      </p:nvGrpSpPr>
      <p:grpSpPr>
        <a:xfrm>
          <a:off x="0" y="0"/>
          <a:ext cx="0" cy="0"/>
          <a:chOff x="0" y="0"/>
          <a:chExt cx="0" cy="0"/>
        </a:xfrm>
      </p:grpSpPr>
      <p:sp>
        <p:nvSpPr>
          <p:cNvPr id="63" name="Google Shape;63;g3533bb1e2d5_0_41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3533bb1e2d5_0_4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3533bb1e2d5_0_41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3533bb1e2d5_0_4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g3533bb1e2d5_0_417"/>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3533bb1e2d5_0_417"/>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g3533bb1e2d5_0_417"/>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g3533bb1e2d5_0_4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3533bb1e2d5_0_41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3533bb1e2d5_0_4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g3533bb1e2d5_0_424"/>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3533bb1e2d5_0_424"/>
          <p:cNvSpPr>
            <a:spLocks noGrp="1"/>
          </p:cNvSpPr>
          <p:nvPr>
            <p:ph type="pic" idx="2"/>
          </p:nvPr>
        </p:nvSpPr>
        <p:spPr>
          <a:xfrm>
            <a:off x="3887391" y="987426"/>
            <a:ext cx="4629300" cy="4873500"/>
          </a:xfrm>
          <a:prstGeom prst="rect">
            <a:avLst/>
          </a:prstGeom>
          <a:noFill/>
          <a:ln>
            <a:noFill/>
          </a:ln>
        </p:spPr>
        <p:txBody>
          <a:bodyPr/>
          <a:lstStyle/>
          <a:p>
            <a:endParaRPr lang="es-AR"/>
          </a:p>
        </p:txBody>
      </p:sp>
      <p:sp>
        <p:nvSpPr>
          <p:cNvPr id="77" name="Google Shape;77;g3533bb1e2d5_0_424"/>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g3533bb1e2d5_0_4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3533bb1e2d5_0_4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3533bb1e2d5_0_4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g3533bb1e2d5_0_43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3533bb1e2d5_0_431"/>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g3533bb1e2d5_0_43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3533bb1e2d5_0_43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3533bb1e2d5_0_43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g3533bb1e2d5_0_437"/>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3533bb1e2d5_0_437"/>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g3533bb1e2d5_0_43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3533bb1e2d5_0_43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533bb1e2d5_0_43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1" type="tx">
  <p:cSld name="TITLE_AND_BODY">
    <p:spTree>
      <p:nvGrpSpPr>
        <p:cNvPr id="1" name="Shape 93"/>
        <p:cNvGrpSpPr/>
        <p:nvPr/>
      </p:nvGrpSpPr>
      <p:grpSpPr>
        <a:xfrm>
          <a:off x="0" y="0"/>
          <a:ext cx="0" cy="0"/>
          <a:chOff x="0" y="0"/>
          <a:chExt cx="0" cy="0"/>
        </a:xfrm>
      </p:grpSpPr>
      <p:sp>
        <p:nvSpPr>
          <p:cNvPr id="94" name="Google Shape;94;g3533bb1e2d5_0_445"/>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
  <p:cSld name="TITLE">
    <p:spTree>
      <p:nvGrpSpPr>
        <p:cNvPr id="1" name="Shape 101"/>
        <p:cNvGrpSpPr/>
        <p:nvPr/>
      </p:nvGrpSpPr>
      <p:grpSpPr>
        <a:xfrm>
          <a:off x="0" y="0"/>
          <a:ext cx="0" cy="0"/>
          <a:chOff x="0" y="0"/>
          <a:chExt cx="0" cy="0"/>
        </a:xfrm>
      </p:grpSpPr>
      <p:sp>
        <p:nvSpPr>
          <p:cNvPr id="102" name="Google Shape;102;p26"/>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9"/>
        <p:cNvGrpSpPr/>
        <p:nvPr/>
      </p:nvGrpSpPr>
      <p:grpSpPr>
        <a:xfrm>
          <a:off x="0" y="0"/>
          <a:ext cx="0" cy="0"/>
          <a:chOff x="0" y="0"/>
          <a:chExt cx="0" cy="0"/>
        </a:xfrm>
      </p:grpSpPr>
      <p:sp>
        <p:nvSpPr>
          <p:cNvPr id="110" name="Google Shape;110;p2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18" name="Google Shape;118;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1"/>
        <p:cNvGrpSpPr/>
        <p:nvPr/>
      </p:nvGrpSpPr>
      <p:grpSpPr>
        <a:xfrm>
          <a:off x="0" y="0"/>
          <a:ext cx="0" cy="0"/>
          <a:chOff x="0" y="0"/>
          <a:chExt cx="0" cy="0"/>
        </a:xfrm>
      </p:grpSpPr>
      <p:sp>
        <p:nvSpPr>
          <p:cNvPr id="122" name="Google Shape;122;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7"/>
        <p:cNvGrpSpPr/>
        <p:nvPr/>
      </p:nvGrpSpPr>
      <p:grpSpPr>
        <a:xfrm>
          <a:off x="0" y="0"/>
          <a:ext cx="0" cy="0"/>
          <a:chOff x="0" y="0"/>
          <a:chExt cx="0" cy="0"/>
        </a:xfrm>
      </p:grpSpPr>
      <p:sp>
        <p:nvSpPr>
          <p:cNvPr id="18" name="Google Shape;18;g3533bb1e2d5_0_443"/>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8"/>
        <p:cNvGrpSpPr/>
        <p:nvPr/>
      </p:nvGrpSpPr>
      <p:grpSpPr>
        <a:xfrm>
          <a:off x="0" y="0"/>
          <a:ext cx="0" cy="0"/>
          <a:chOff x="0" y="0"/>
          <a:chExt cx="0" cy="0"/>
        </a:xfrm>
      </p:grpSpPr>
      <p:sp>
        <p:nvSpPr>
          <p:cNvPr id="129" name="Google Shape;129;p3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3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3" name="Google Shape;133;p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2"/>
        <p:cNvGrpSpPr/>
        <p:nvPr/>
      </p:nvGrpSpPr>
      <p:grpSpPr>
        <a:xfrm>
          <a:off x="0" y="0"/>
          <a:ext cx="0" cy="0"/>
          <a:chOff x="0" y="0"/>
          <a:chExt cx="0" cy="0"/>
        </a:xfrm>
      </p:grpSpPr>
      <p:sp>
        <p:nvSpPr>
          <p:cNvPr id="143" name="Google Shape;143;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9" name="Google Shape;149;p3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0" name="Google Shape;150;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3"/>
        <p:cNvGrpSpPr/>
        <p:nvPr/>
      </p:nvGrpSpPr>
      <p:grpSpPr>
        <a:xfrm>
          <a:off x="0" y="0"/>
          <a:ext cx="0" cy="0"/>
          <a:chOff x="0" y="0"/>
          <a:chExt cx="0" cy="0"/>
        </a:xfrm>
      </p:grpSpPr>
      <p:sp>
        <p:nvSpPr>
          <p:cNvPr id="154" name="Google Shape;154;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5"/>
          <p:cNvSpPr>
            <a:spLocks noGrp="1"/>
          </p:cNvSpPr>
          <p:nvPr>
            <p:ph type="pic" idx="2"/>
          </p:nvPr>
        </p:nvSpPr>
        <p:spPr>
          <a:xfrm>
            <a:off x="3887391" y="987426"/>
            <a:ext cx="4629150" cy="4873625"/>
          </a:xfrm>
          <a:prstGeom prst="rect">
            <a:avLst/>
          </a:prstGeom>
          <a:noFill/>
          <a:ln>
            <a:noFill/>
          </a:ln>
        </p:spPr>
        <p:txBody>
          <a:bodyPr/>
          <a:lstStyle/>
          <a:p>
            <a:endParaRPr lang="es-AR"/>
          </a:p>
        </p:txBody>
      </p:sp>
      <p:sp>
        <p:nvSpPr>
          <p:cNvPr id="156" name="Google Shape;156;p3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7" name="Google Shape;15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0"/>
        <p:cNvGrpSpPr/>
        <p:nvPr/>
      </p:nvGrpSpPr>
      <p:grpSpPr>
        <a:xfrm>
          <a:off x="0" y="0"/>
          <a:ext cx="0" cy="0"/>
          <a:chOff x="0" y="0"/>
          <a:chExt cx="0" cy="0"/>
        </a:xfrm>
      </p:grpSpPr>
      <p:sp>
        <p:nvSpPr>
          <p:cNvPr id="161" name="Google Shape;161;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
  <p:cSld name="TITLE">
    <p:spTree>
      <p:nvGrpSpPr>
        <p:cNvPr id="1" name="Shape 176"/>
        <p:cNvGrpSpPr/>
        <p:nvPr/>
      </p:nvGrpSpPr>
      <p:grpSpPr>
        <a:xfrm>
          <a:off x="0" y="0"/>
          <a:ext cx="0" cy="0"/>
          <a:chOff x="0" y="0"/>
          <a:chExt cx="0" cy="0"/>
        </a:xfrm>
      </p:grpSpPr>
      <p:sp>
        <p:nvSpPr>
          <p:cNvPr id="177" name="Google Shape;177;g34f3047f75d_0_736"/>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0"/>
        <p:cNvGrpSpPr/>
        <p:nvPr/>
      </p:nvGrpSpPr>
      <p:grpSpPr>
        <a:xfrm>
          <a:off x="0" y="0"/>
          <a:ext cx="0" cy="0"/>
          <a:chOff x="0" y="0"/>
          <a:chExt cx="0" cy="0"/>
        </a:xfrm>
      </p:grpSpPr>
      <p:sp>
        <p:nvSpPr>
          <p:cNvPr id="181" name="Google Shape;181;g34f3047f75d_0_738"/>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BJECT" type="obj">
  <p:cSld name="OBJECT">
    <p:bg>
      <p:bgPr>
        <a:gradFill>
          <a:gsLst>
            <a:gs pos="0">
              <a:srgbClr val="FFFFFF"/>
            </a:gs>
            <a:gs pos="35000">
              <a:srgbClr val="FFFFFF"/>
            </a:gs>
            <a:gs pos="100000">
              <a:srgbClr val="FFFFFF"/>
            </a:gs>
          </a:gsLst>
          <a:lin ang="16200038" scaled="0"/>
        </a:gradFill>
        <a:effectLst/>
      </p:bgPr>
    </p:bg>
    <p:spTree>
      <p:nvGrpSpPr>
        <p:cNvPr id="1" name="Shape 182"/>
        <p:cNvGrpSpPr/>
        <p:nvPr/>
      </p:nvGrpSpPr>
      <p:grpSpPr>
        <a:xfrm>
          <a:off x="0" y="0"/>
          <a:ext cx="0" cy="0"/>
          <a:chOff x="0" y="0"/>
          <a:chExt cx="0" cy="0"/>
        </a:xfrm>
      </p:grpSpPr>
      <p:sp>
        <p:nvSpPr>
          <p:cNvPr id="183" name="Google Shape;183;g34f3047f75d_0_740"/>
          <p:cNvSpPr txBox="1"/>
          <p:nvPr/>
        </p:nvSpPr>
        <p:spPr>
          <a:xfrm>
            <a:off x="36574" y="6951663"/>
            <a:ext cx="8298300" cy="5232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A5A5A5"/>
              </a:buClr>
              <a:buSzPts val="1400"/>
              <a:buFont typeface="Calibri"/>
              <a:buNone/>
            </a:pPr>
            <a:r>
              <a:rPr lang="en-US" sz="1400" b="0" i="0" u="none" strike="noStrike" cap="none">
                <a:solidFill>
                  <a:srgbClr val="A5A5A5"/>
                </a:solidFill>
                <a:latin typeface="Calibri"/>
                <a:ea typeface="Calibri"/>
                <a:cs typeface="Calibri"/>
                <a:sym typeface="Calibri"/>
              </a:rPr>
              <a:t>This presentation uses a free template provided by FPPT.com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1400"/>
              <a:buFont typeface="Calibri"/>
              <a:buNone/>
            </a:pPr>
            <a:r>
              <a:rPr lang="en-US" sz="1400" b="0" i="0" u="none" strike="noStrike" cap="none">
                <a:solidFill>
                  <a:srgbClr val="A5A5A5"/>
                </a:solidFill>
                <a:latin typeface="Calibri"/>
                <a:ea typeface="Calibri"/>
                <a:cs typeface="Calibri"/>
                <a:sym typeface="Calibri"/>
              </a:rPr>
              <a:t>www.free-power-point-templates.com</a:t>
            </a:r>
            <a:endParaRPr sz="1400" b="0" i="0" u="none" strike="noStrike" cap="none">
              <a:solidFill>
                <a:srgbClr val="000000"/>
              </a:solidFill>
              <a:latin typeface="Arial"/>
              <a:ea typeface="Arial"/>
              <a:cs typeface="Arial"/>
              <a:sym typeface="Arial"/>
            </a:endParaRPr>
          </a:p>
        </p:txBody>
      </p:sp>
      <p:sp>
        <p:nvSpPr>
          <p:cNvPr id="184" name="Google Shape;184;g34f3047f75d_0_740"/>
          <p:cNvSpPr txBox="1">
            <a:spLocks noGrp="1"/>
          </p:cNvSpPr>
          <p:nvPr>
            <p:ph type="title"/>
          </p:nvPr>
        </p:nvSpPr>
        <p:spPr>
          <a:xfrm>
            <a:off x="395207" y="189176"/>
            <a:ext cx="8354100" cy="1017900"/>
          </a:xfrm>
          <a:prstGeom prst="rect">
            <a:avLst/>
          </a:prstGeom>
          <a:noFill/>
          <a:ln>
            <a:noFill/>
          </a:ln>
        </p:spPr>
        <p:txBody>
          <a:bodyPr spcFirstLastPara="1" wrap="square" lIns="45675" tIns="45675" rIns="45675" bIns="45675" anchor="ctr" anchorCtr="0">
            <a:normAutofit/>
          </a:bodyPr>
          <a:lstStyle>
            <a:lvl1pPr lvl="0" algn="l">
              <a:lnSpc>
                <a:spcPct val="100000"/>
              </a:lnSpc>
              <a:spcBef>
                <a:spcPts val="0"/>
              </a:spcBef>
              <a:spcAft>
                <a:spcPts val="0"/>
              </a:spcAft>
              <a:buClr>
                <a:srgbClr val="0A4FA6"/>
              </a:buClr>
              <a:buSzPts val="3600"/>
              <a:buFont typeface="Arial"/>
              <a:buNone/>
              <a:defRPr sz="3600">
                <a:solidFill>
                  <a:srgbClr val="0A4FA6"/>
                </a:solidFill>
                <a:latin typeface="Arial"/>
                <a:ea typeface="Arial"/>
                <a:cs typeface="Arial"/>
                <a:sym typeface="Aria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185" name="Google Shape;185;g34f3047f75d_0_740"/>
          <p:cNvSpPr txBox="1">
            <a:spLocks noGrp="1"/>
          </p:cNvSpPr>
          <p:nvPr>
            <p:ph type="body" idx="1"/>
          </p:nvPr>
        </p:nvSpPr>
        <p:spPr>
          <a:xfrm>
            <a:off x="400183" y="1800146"/>
            <a:ext cx="8343600" cy="4500300"/>
          </a:xfrm>
          <a:prstGeom prst="rect">
            <a:avLst/>
          </a:prstGeom>
          <a:noFill/>
          <a:ln>
            <a:noFill/>
          </a:ln>
        </p:spPr>
        <p:txBody>
          <a:bodyPr spcFirstLastPara="1" wrap="square" lIns="45675" tIns="45675" rIns="45675" bIns="45675" anchor="t" anchorCtr="0">
            <a:normAutofit/>
          </a:bodyPr>
          <a:lstStyle>
            <a:lvl1pPr marL="457200" lvl="0" indent="-406400" algn="l">
              <a:lnSpc>
                <a:spcPct val="100000"/>
              </a:lnSpc>
              <a:spcBef>
                <a:spcPts val="500"/>
              </a:spcBef>
              <a:spcAft>
                <a:spcPts val="0"/>
              </a:spcAft>
              <a:buClr>
                <a:srgbClr val="CCCCCC"/>
              </a:buClr>
              <a:buSzPts val="2800"/>
              <a:buFont typeface="Arial"/>
              <a:buChar char="•"/>
              <a:defRPr sz="2800">
                <a:solidFill>
                  <a:srgbClr val="0A4FA6"/>
                </a:solidFill>
                <a:latin typeface="Arial"/>
                <a:ea typeface="Arial"/>
                <a:cs typeface="Arial"/>
                <a:sym typeface="Arial"/>
              </a:defRPr>
            </a:lvl1pPr>
            <a:lvl2pPr marL="914400" lvl="1" indent="-406400" algn="l">
              <a:lnSpc>
                <a:spcPct val="100000"/>
              </a:lnSpc>
              <a:spcBef>
                <a:spcPts val="500"/>
              </a:spcBef>
              <a:spcAft>
                <a:spcPts val="0"/>
              </a:spcAft>
              <a:buClr>
                <a:srgbClr val="CCCCCC"/>
              </a:buClr>
              <a:buSzPts val="2800"/>
              <a:buFont typeface="Arial"/>
              <a:buChar char="–"/>
              <a:defRPr sz="2800">
                <a:solidFill>
                  <a:srgbClr val="0A4FA6"/>
                </a:solidFill>
                <a:latin typeface="Arial"/>
                <a:ea typeface="Arial"/>
                <a:cs typeface="Arial"/>
                <a:sym typeface="Arial"/>
              </a:defRPr>
            </a:lvl2pPr>
            <a:lvl3pPr marL="1371600" lvl="2" indent="-406400" algn="l">
              <a:lnSpc>
                <a:spcPct val="100000"/>
              </a:lnSpc>
              <a:spcBef>
                <a:spcPts val="500"/>
              </a:spcBef>
              <a:spcAft>
                <a:spcPts val="0"/>
              </a:spcAft>
              <a:buClr>
                <a:srgbClr val="CCCCCC"/>
              </a:buClr>
              <a:buSzPts val="2800"/>
              <a:buFont typeface="Arial"/>
              <a:buChar char="•"/>
              <a:defRPr sz="2800">
                <a:solidFill>
                  <a:srgbClr val="0A4FA6"/>
                </a:solidFill>
                <a:latin typeface="Arial"/>
                <a:ea typeface="Arial"/>
                <a:cs typeface="Arial"/>
                <a:sym typeface="Arial"/>
              </a:defRPr>
            </a:lvl3pPr>
            <a:lvl4pPr marL="1828800" lvl="3" indent="-406400" algn="l">
              <a:lnSpc>
                <a:spcPct val="100000"/>
              </a:lnSpc>
              <a:spcBef>
                <a:spcPts val="500"/>
              </a:spcBef>
              <a:spcAft>
                <a:spcPts val="0"/>
              </a:spcAft>
              <a:buClr>
                <a:srgbClr val="CCCCCC"/>
              </a:buClr>
              <a:buSzPts val="2800"/>
              <a:buFont typeface="Arial"/>
              <a:buChar char="–"/>
              <a:defRPr sz="2800">
                <a:solidFill>
                  <a:srgbClr val="0A4FA6"/>
                </a:solidFill>
                <a:latin typeface="Arial"/>
                <a:ea typeface="Arial"/>
                <a:cs typeface="Arial"/>
                <a:sym typeface="Arial"/>
              </a:defRPr>
            </a:lvl4pPr>
            <a:lvl5pPr marL="2286000" lvl="4" indent="-406400" algn="l">
              <a:lnSpc>
                <a:spcPct val="100000"/>
              </a:lnSpc>
              <a:spcBef>
                <a:spcPts val="500"/>
              </a:spcBef>
              <a:spcAft>
                <a:spcPts val="0"/>
              </a:spcAft>
              <a:buClr>
                <a:srgbClr val="CCCCCC"/>
              </a:buClr>
              <a:buSzPts val="2800"/>
              <a:buFont typeface="Arial"/>
              <a:buChar char="»"/>
              <a:defRPr sz="2800">
                <a:solidFill>
                  <a:srgbClr val="0A4FA6"/>
                </a:solidFill>
                <a:latin typeface="Arial"/>
                <a:ea typeface="Arial"/>
                <a:cs typeface="Arial"/>
                <a:sym typeface="Arial"/>
              </a:defRPr>
            </a:lvl5pPr>
            <a:lvl6pPr marL="2743200" lvl="5" indent="-342900" algn="l">
              <a:lnSpc>
                <a:spcPct val="100000"/>
              </a:lnSpc>
              <a:spcBef>
                <a:spcPts val="300"/>
              </a:spcBef>
              <a:spcAft>
                <a:spcPts val="0"/>
              </a:spcAft>
              <a:buClr>
                <a:srgbClr val="2F5AA6"/>
              </a:buClr>
              <a:buSzPts val="1800"/>
              <a:buChar char="▪"/>
              <a:defRPr/>
            </a:lvl6pPr>
            <a:lvl7pPr marL="3200400" lvl="6" indent="-342900" algn="l">
              <a:lnSpc>
                <a:spcPct val="100000"/>
              </a:lnSpc>
              <a:spcBef>
                <a:spcPts val="300"/>
              </a:spcBef>
              <a:spcAft>
                <a:spcPts val="0"/>
              </a:spcAft>
              <a:buClr>
                <a:srgbClr val="2F5AA6"/>
              </a:buClr>
              <a:buSzPts val="1800"/>
              <a:buChar char="▪"/>
              <a:defRPr/>
            </a:lvl7pPr>
            <a:lvl8pPr marL="3657600" lvl="7" indent="-342900" algn="l">
              <a:lnSpc>
                <a:spcPct val="100000"/>
              </a:lnSpc>
              <a:spcBef>
                <a:spcPts val="300"/>
              </a:spcBef>
              <a:spcAft>
                <a:spcPts val="0"/>
              </a:spcAft>
              <a:buClr>
                <a:srgbClr val="2F5AA6"/>
              </a:buClr>
              <a:buSzPts val="1800"/>
              <a:buChar char="▪"/>
              <a:defRPr/>
            </a:lvl8pPr>
            <a:lvl9pPr marL="4114800" lvl="8" indent="-342900" algn="l">
              <a:lnSpc>
                <a:spcPct val="100000"/>
              </a:lnSpc>
              <a:spcBef>
                <a:spcPts val="300"/>
              </a:spcBef>
              <a:spcAft>
                <a:spcPts val="0"/>
              </a:spcAft>
              <a:buClr>
                <a:srgbClr val="2F5AA6"/>
              </a:buClr>
              <a:buSzPts val="1800"/>
              <a:buChar char="▪"/>
              <a:defRPr/>
            </a:lvl9pPr>
          </a:lstStyle>
          <a:p>
            <a:endParaRPr/>
          </a:p>
        </p:txBody>
      </p:sp>
      <p:sp>
        <p:nvSpPr>
          <p:cNvPr id="186" name="Google Shape;186;g34f3047f75d_0_740"/>
          <p:cNvSpPr txBox="1">
            <a:spLocks noGrp="1"/>
          </p:cNvSpPr>
          <p:nvPr>
            <p:ph type="sldNum" idx="12"/>
          </p:nvPr>
        </p:nvSpPr>
        <p:spPr>
          <a:xfrm>
            <a:off x="8428216" y="6404314"/>
            <a:ext cx="258600" cy="276900"/>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nerated Slide 1_1_1_E">
  <p:cSld name="TITLE_AND_BODY_2_1_1_1_1_1_1">
    <p:spTree>
      <p:nvGrpSpPr>
        <p:cNvPr id="1" name="Shape 19"/>
        <p:cNvGrpSpPr/>
        <p:nvPr/>
      </p:nvGrpSpPr>
      <p:grpSpPr>
        <a:xfrm>
          <a:off x="0" y="0"/>
          <a:ext cx="0" cy="0"/>
          <a:chOff x="0" y="0"/>
          <a:chExt cx="0" cy="0"/>
        </a:xfrm>
      </p:grpSpPr>
      <p:sp>
        <p:nvSpPr>
          <p:cNvPr id="20" name="Google Shape;20;g3533bb1e2d5_0_367"/>
          <p:cNvSpPr>
            <a:spLocks noGrp="1"/>
          </p:cNvSpPr>
          <p:nvPr>
            <p:ph type="pic" idx="2"/>
          </p:nvPr>
        </p:nvSpPr>
        <p:spPr>
          <a:xfrm>
            <a:off x="466195" y="587552"/>
            <a:ext cx="3968400" cy="3968400"/>
          </a:xfrm>
          <a:prstGeom prst="roundRect">
            <a:avLst>
              <a:gd name="adj" fmla="val 9998"/>
            </a:avLst>
          </a:prstGeom>
          <a:noFill/>
          <a:ln>
            <a:noFill/>
          </a:ln>
        </p:spPr>
        <p:txBody>
          <a:bodyPr/>
          <a:lstStyle/>
          <a:p>
            <a:endParaRPr lang="es-AR"/>
          </a:p>
        </p:txBody>
      </p:sp>
      <p:sp>
        <p:nvSpPr>
          <p:cNvPr id="21" name="Google Shape;21;g3533bb1e2d5_0_367"/>
          <p:cNvSpPr txBox="1">
            <a:spLocks noGrp="1"/>
          </p:cNvSpPr>
          <p:nvPr>
            <p:ph type="title"/>
          </p:nvPr>
        </p:nvSpPr>
        <p:spPr>
          <a:xfrm>
            <a:off x="4896292" y="280875"/>
            <a:ext cx="3925200" cy="10923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3533bb1e2d5_0_367"/>
          <p:cNvSpPr txBox="1">
            <a:spLocks noGrp="1"/>
          </p:cNvSpPr>
          <p:nvPr>
            <p:ph type="body" idx="1"/>
          </p:nvPr>
        </p:nvSpPr>
        <p:spPr>
          <a:xfrm>
            <a:off x="4773075" y="1820475"/>
            <a:ext cx="4079700" cy="278850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cxnSp>
        <p:nvCxnSpPr>
          <p:cNvPr id="23" name="Google Shape;23;g3533bb1e2d5_0_367"/>
          <p:cNvCxnSpPr/>
          <p:nvPr/>
        </p:nvCxnSpPr>
        <p:spPr>
          <a:xfrm>
            <a:off x="4894857" y="1615440"/>
            <a:ext cx="1059900" cy="0"/>
          </a:xfrm>
          <a:prstGeom prst="straightConnector1">
            <a:avLst/>
          </a:prstGeom>
          <a:noFill/>
          <a:ln w="9525" cap="flat" cmpd="sng">
            <a:solidFill>
              <a:srgbClr val="595959"/>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E46962"/>
          </p15:clr>
        </p15:guide>
        <p15:guide id="2" pos="3083">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p:cSld name="2_Title Slide">
    <p:bg>
      <p:bgPr>
        <a:blipFill>
          <a:blip r:embed="rId2">
            <a:alphaModFix/>
          </a:blip>
          <a:stretch>
            <a:fillRect/>
          </a:stretch>
        </a:blipFill>
        <a:effectLst/>
      </p:bgPr>
    </p:bg>
    <p:spTree>
      <p:nvGrpSpPr>
        <p:cNvPr id="1" name="Shape 187"/>
        <p:cNvGrpSpPr/>
        <p:nvPr/>
      </p:nvGrpSpPr>
      <p:grpSpPr>
        <a:xfrm>
          <a:off x="0" y="0"/>
          <a:ext cx="0" cy="0"/>
          <a:chOff x="0" y="0"/>
          <a:chExt cx="0" cy="0"/>
        </a:xfrm>
      </p:grpSpPr>
      <p:sp>
        <p:nvSpPr>
          <p:cNvPr id="188" name="Google Shape;188;g34f3047f75d_0_745"/>
          <p:cNvSpPr txBox="1">
            <a:spLocks noGrp="1"/>
          </p:cNvSpPr>
          <p:nvPr>
            <p:ph type="ctrTitle"/>
          </p:nvPr>
        </p:nvSpPr>
        <p:spPr>
          <a:xfrm>
            <a:off x="5064324" y="578507"/>
            <a:ext cx="3754200" cy="18324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34f3047f75d_0_745"/>
          <p:cNvSpPr txBox="1">
            <a:spLocks noGrp="1"/>
          </p:cNvSpPr>
          <p:nvPr>
            <p:ph type="subTitle" idx="1"/>
          </p:nvPr>
        </p:nvSpPr>
        <p:spPr>
          <a:xfrm>
            <a:off x="5064324" y="2614574"/>
            <a:ext cx="3754200" cy="10737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560"/>
              </a:spcBef>
              <a:spcAft>
                <a:spcPts val="0"/>
              </a:spcAft>
              <a:buClr>
                <a:srgbClr val="CCCCCC"/>
              </a:buClr>
              <a:buSzPts val="2800"/>
              <a:buNone/>
              <a:defRPr sz="2800" b="0" i="0">
                <a:solidFill>
                  <a:srgbClr val="CCCCCC"/>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0" name="Google Shape;190;g34f3047f75d_0_745"/>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1" name="Google Shape;191;g34f3047f75d_0_745"/>
          <p:cNvSpPr txBox="1">
            <a:spLocks noGrp="1"/>
          </p:cNvSpPr>
          <p:nvPr>
            <p:ph type="ftr" idx="11"/>
          </p:nvPr>
        </p:nvSpPr>
        <p:spPr>
          <a:xfrm>
            <a:off x="3124200" y="6356351"/>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2" name="Google Shape;192;g34f3047f75d_0_745"/>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3"/>
        <p:cNvGrpSpPr/>
        <p:nvPr/>
      </p:nvGrpSpPr>
      <p:grpSpPr>
        <a:xfrm>
          <a:off x="0" y="0"/>
          <a:ext cx="0" cy="0"/>
          <a:chOff x="0" y="0"/>
          <a:chExt cx="0" cy="0"/>
        </a:xfrm>
      </p:grpSpPr>
      <p:sp>
        <p:nvSpPr>
          <p:cNvPr id="194" name="Google Shape;194;g34f3047f75d_0_75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5" name="Google Shape;195;g34f3047f75d_0_75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6" name="Google Shape;196;g34f3047f75d_0_751"/>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7"/>
        <p:cNvGrpSpPr/>
        <p:nvPr/>
      </p:nvGrpSpPr>
      <p:grpSpPr>
        <a:xfrm>
          <a:off x="0" y="0"/>
          <a:ext cx="0" cy="0"/>
          <a:chOff x="0" y="0"/>
          <a:chExt cx="0" cy="0"/>
        </a:xfrm>
      </p:grpSpPr>
      <p:sp>
        <p:nvSpPr>
          <p:cNvPr id="198" name="Google Shape;198;g34f3047f75d_0_757"/>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9"/>
        <p:cNvGrpSpPr/>
        <p:nvPr/>
      </p:nvGrpSpPr>
      <p:grpSpPr>
        <a:xfrm>
          <a:off x="0" y="0"/>
          <a:ext cx="0" cy="0"/>
          <a:chOff x="0" y="0"/>
          <a:chExt cx="0" cy="0"/>
        </a:xfrm>
      </p:grpSpPr>
      <p:sp>
        <p:nvSpPr>
          <p:cNvPr id="200" name="Google Shape;200;g34f3047f75d_0_759"/>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Slide">
  <p:cSld name="1_Title Slide 2">
    <p:spTree>
      <p:nvGrpSpPr>
        <p:cNvPr id="1" name="Shape 201"/>
        <p:cNvGrpSpPr/>
        <p:nvPr/>
      </p:nvGrpSpPr>
      <p:grpSpPr>
        <a:xfrm>
          <a:off x="0" y="0"/>
          <a:ext cx="0" cy="0"/>
          <a:chOff x="0" y="0"/>
          <a:chExt cx="0" cy="0"/>
        </a:xfrm>
      </p:grpSpPr>
      <p:sp>
        <p:nvSpPr>
          <p:cNvPr id="202" name="Google Shape;202;g34f3047f75d_0_761"/>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03"/>
        <p:cNvGrpSpPr/>
        <p:nvPr/>
      </p:nvGrpSpPr>
      <p:grpSpPr>
        <a:xfrm>
          <a:off x="0" y="0"/>
          <a:ext cx="0" cy="0"/>
          <a:chOff x="0" y="0"/>
          <a:chExt cx="0" cy="0"/>
        </a:xfrm>
      </p:grpSpPr>
      <p:sp>
        <p:nvSpPr>
          <p:cNvPr id="204" name="Google Shape;204;g34f3047f75d_0_763"/>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205"/>
        <p:cNvGrpSpPr/>
        <p:nvPr/>
      </p:nvGrpSpPr>
      <p:grpSpPr>
        <a:xfrm>
          <a:off x="0" y="0"/>
          <a:ext cx="0" cy="0"/>
          <a:chOff x="0" y="0"/>
          <a:chExt cx="0" cy="0"/>
        </a:xfrm>
      </p:grpSpPr>
      <p:sp>
        <p:nvSpPr>
          <p:cNvPr id="206" name="Google Shape;206;g34f3047f75d_0_765"/>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Only">
  <p:cSld name="1_Title Only 2">
    <p:spTree>
      <p:nvGrpSpPr>
        <p:cNvPr id="1" name="Shape 207"/>
        <p:cNvGrpSpPr/>
        <p:nvPr/>
      </p:nvGrpSpPr>
      <p:grpSpPr>
        <a:xfrm>
          <a:off x="0" y="0"/>
          <a:ext cx="0" cy="0"/>
          <a:chOff x="0" y="0"/>
          <a:chExt cx="0" cy="0"/>
        </a:xfrm>
      </p:grpSpPr>
      <p:sp>
        <p:nvSpPr>
          <p:cNvPr id="208" name="Google Shape;208;g34f3047f75d_0_767"/>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9"/>
        <p:cNvGrpSpPr/>
        <p:nvPr/>
      </p:nvGrpSpPr>
      <p:grpSpPr>
        <a:xfrm>
          <a:off x="0" y="0"/>
          <a:ext cx="0" cy="0"/>
          <a:chOff x="0" y="0"/>
          <a:chExt cx="0" cy="0"/>
        </a:xfrm>
      </p:grpSpPr>
      <p:sp>
        <p:nvSpPr>
          <p:cNvPr id="210" name="Google Shape;210;g34f3047f75d_0_769"/>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34f3047f75d_0_769"/>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2" name="Google Shape;212;g34f3047f75d_0_769"/>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g34f3047f75d_0_769"/>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g34f3047f75d_0_769"/>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g34f3047f75d_0_76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6" name="Google Shape;216;g34f3047f75d_0_76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7" name="Google Shape;217;g34f3047f75d_0_76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18"/>
        <p:cNvGrpSpPr/>
        <p:nvPr/>
      </p:nvGrpSpPr>
      <p:grpSpPr>
        <a:xfrm>
          <a:off x="0" y="0"/>
          <a:ext cx="0" cy="0"/>
          <a:chOff x="0" y="0"/>
          <a:chExt cx="0" cy="0"/>
        </a:xfrm>
      </p:grpSpPr>
      <p:sp>
        <p:nvSpPr>
          <p:cNvPr id="219" name="Google Shape;219;g34f3047f75d_0_778"/>
          <p:cNvSpPr txBox="1">
            <a:spLocks noGrp="1"/>
          </p:cNvSpPr>
          <p:nvPr>
            <p:ph type="title"/>
          </p:nvPr>
        </p:nvSpPr>
        <p:spPr>
          <a:xfrm>
            <a:off x="457200" y="603580"/>
            <a:ext cx="6252600" cy="1017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4"/>
              </a:buClr>
              <a:buSzPts val="3600"/>
              <a:buFont typeface="Calibri"/>
              <a:buNone/>
              <a:defRPr sz="36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g34f3047f75d_0_778"/>
          <p:cNvSpPr txBox="1">
            <a:spLocks noGrp="1"/>
          </p:cNvSpPr>
          <p:nvPr>
            <p:ph type="body" idx="1"/>
          </p:nvPr>
        </p:nvSpPr>
        <p:spPr>
          <a:xfrm>
            <a:off x="457200" y="1649499"/>
            <a:ext cx="6252600" cy="4750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accent4"/>
              </a:buClr>
              <a:buSzPts val="2800"/>
              <a:buChar char="•"/>
              <a:defRPr sz="2800">
                <a:solidFill>
                  <a:schemeClr val="accent4"/>
                </a:solidFill>
              </a:defRPr>
            </a:lvl1pPr>
            <a:lvl2pPr marL="914400" lvl="1" indent="-406400" algn="l">
              <a:lnSpc>
                <a:spcPct val="100000"/>
              </a:lnSpc>
              <a:spcBef>
                <a:spcPts val="560"/>
              </a:spcBef>
              <a:spcAft>
                <a:spcPts val="0"/>
              </a:spcAft>
              <a:buClr>
                <a:schemeClr val="accent4"/>
              </a:buClr>
              <a:buSzPts val="2800"/>
              <a:buChar char="–"/>
              <a:defRPr>
                <a:solidFill>
                  <a:schemeClr val="accent4"/>
                </a:solidFill>
              </a:defRPr>
            </a:lvl2pPr>
            <a:lvl3pPr marL="1371600" lvl="2" indent="-381000" algn="l">
              <a:lnSpc>
                <a:spcPct val="100000"/>
              </a:lnSpc>
              <a:spcBef>
                <a:spcPts val="480"/>
              </a:spcBef>
              <a:spcAft>
                <a:spcPts val="0"/>
              </a:spcAft>
              <a:buClr>
                <a:schemeClr val="accent4"/>
              </a:buClr>
              <a:buSzPts val="2400"/>
              <a:buChar char="•"/>
              <a:defRPr>
                <a:solidFill>
                  <a:schemeClr val="accent4"/>
                </a:solidFill>
              </a:defRPr>
            </a:lvl3pPr>
            <a:lvl4pPr marL="1828800" lvl="3" indent="-355600" algn="l">
              <a:lnSpc>
                <a:spcPct val="100000"/>
              </a:lnSpc>
              <a:spcBef>
                <a:spcPts val="400"/>
              </a:spcBef>
              <a:spcAft>
                <a:spcPts val="0"/>
              </a:spcAft>
              <a:buClr>
                <a:schemeClr val="accent4"/>
              </a:buClr>
              <a:buSzPts val="2000"/>
              <a:buChar char="–"/>
              <a:defRPr>
                <a:solidFill>
                  <a:schemeClr val="accent4"/>
                </a:solidFill>
              </a:defRPr>
            </a:lvl4pPr>
            <a:lvl5pPr marL="2286000" lvl="4" indent="-355600" algn="l">
              <a:lnSpc>
                <a:spcPct val="100000"/>
              </a:lnSpc>
              <a:spcBef>
                <a:spcPts val="400"/>
              </a:spcBef>
              <a:spcAft>
                <a:spcPts val="0"/>
              </a:spcAft>
              <a:buClr>
                <a:schemeClr val="accent4"/>
              </a:buClr>
              <a:buSzPts val="2000"/>
              <a:buChar char="»"/>
              <a:defRPr>
                <a:solidFill>
                  <a:schemeClr val="accent4"/>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g34f3047f75d_0_778"/>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2" name="Google Shape;222;g34f3047f75d_0_778"/>
          <p:cNvSpPr txBox="1">
            <a:spLocks noGrp="1"/>
          </p:cNvSpPr>
          <p:nvPr>
            <p:ph type="ftr" idx="11"/>
          </p:nvPr>
        </p:nvSpPr>
        <p:spPr>
          <a:xfrm>
            <a:off x="3124200" y="6356351"/>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g34f3047f75d_0_778"/>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g3533bb1e2d5_0_37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3533bb1e2d5_0_37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g3533bb1e2d5_0_37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3533bb1e2d5_0_37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3533bb1e2d5_0_37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
  <p:cSld name="Title Only">
    <p:spTree>
      <p:nvGrpSpPr>
        <p:cNvPr id="1" name="Shape 15"/>
        <p:cNvGrpSpPr/>
        <p:nvPr/>
      </p:nvGrpSpPr>
      <p:grpSpPr>
        <a:xfrm>
          <a:off x="0" y="0"/>
          <a:ext cx="0" cy="0"/>
          <a:chOff x="0" y="0"/>
          <a:chExt cx="0" cy="0"/>
        </a:xfrm>
      </p:grpSpPr>
      <p:sp>
        <p:nvSpPr>
          <p:cNvPr id="16" name="Google Shape;16;p26"/>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3231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9387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2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3675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2" name="Google Shape;32;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7834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6015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3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8656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6745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9972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3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7987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5"/>
          <p:cNvSpPr>
            <a:spLocks noGrp="1"/>
          </p:cNvSpPr>
          <p:nvPr>
            <p:ph type="pic" idx="2"/>
          </p:nvPr>
        </p:nvSpPr>
        <p:spPr>
          <a:xfrm>
            <a:off x="3887391" y="987426"/>
            <a:ext cx="4629150" cy="4873625"/>
          </a:xfrm>
          <a:prstGeom prst="rect">
            <a:avLst/>
          </a:prstGeom>
          <a:noFill/>
          <a:ln>
            <a:noFill/>
          </a:ln>
        </p:spPr>
        <p:txBody>
          <a:bodyPr/>
          <a:lstStyle/>
          <a:p>
            <a:endParaRPr lang="es-AR"/>
          </a:p>
        </p:txBody>
      </p:sp>
      <p:sp>
        <p:nvSpPr>
          <p:cNvPr id="70" name="Google Shape;70;p3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4906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g3533bb1e2d5_0_38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3533bb1e2d5_0_38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3533bb1e2d5_0_38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40478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0"/>
        <p:cNvGrpSpPr/>
        <p:nvPr/>
      </p:nvGrpSpPr>
      <p:grpSpPr>
        <a:xfrm>
          <a:off x="0" y="0"/>
          <a:ext cx="0" cy="0"/>
          <a:chOff x="0" y="0"/>
          <a:chExt cx="0" cy="0"/>
        </a:xfrm>
      </p:grpSpPr>
      <p:sp>
        <p:nvSpPr>
          <p:cNvPr id="81" name="Google Shape;81;p3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74398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
  <p:cSld name="Title Only">
    <p:spTree>
      <p:nvGrpSpPr>
        <p:cNvPr id="1" name="Shape 15"/>
        <p:cNvGrpSpPr/>
        <p:nvPr/>
      </p:nvGrpSpPr>
      <p:grpSpPr>
        <a:xfrm>
          <a:off x="0" y="0"/>
          <a:ext cx="0" cy="0"/>
          <a:chOff x="0" y="0"/>
          <a:chExt cx="0" cy="0"/>
        </a:xfrm>
      </p:grpSpPr>
      <p:sp>
        <p:nvSpPr>
          <p:cNvPr id="16" name="Google Shape;16;p36"/>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6770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84539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2202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3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6018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6" name="Google Shape;36;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200765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93209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6"/>
        <p:cNvGrpSpPr/>
        <p:nvPr/>
      </p:nvGrpSpPr>
      <p:grpSpPr>
        <a:xfrm>
          <a:off x="0" y="0"/>
          <a:ext cx="0" cy="0"/>
          <a:chOff x="0" y="0"/>
          <a:chExt cx="0" cy="0"/>
        </a:xfrm>
      </p:grpSpPr>
      <p:sp>
        <p:nvSpPr>
          <p:cNvPr id="47" name="Google Shape;47;p4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41410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55"/>
        <p:cNvGrpSpPr/>
        <p:nvPr/>
      </p:nvGrpSpPr>
      <p:grpSpPr>
        <a:xfrm>
          <a:off x="0" y="0"/>
          <a:ext cx="0" cy="0"/>
          <a:chOff x="0" y="0"/>
          <a:chExt cx="0" cy="0"/>
        </a:xfrm>
      </p:grpSpPr>
      <p:sp>
        <p:nvSpPr>
          <p:cNvPr id="56" name="Google Shape;56;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2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g3533bb1e2d5_0_384"/>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3533bb1e2d5_0_384"/>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g3533bb1e2d5_0_38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3533bb1e2d5_0_38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3533bb1e2d5_0_38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72012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4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5"/>
          <p:cNvSpPr>
            <a:spLocks noGrp="1"/>
          </p:cNvSpPr>
          <p:nvPr>
            <p:ph type="pic" idx="2"/>
          </p:nvPr>
        </p:nvSpPr>
        <p:spPr>
          <a:xfrm>
            <a:off x="3887391" y="987426"/>
            <a:ext cx="4629150" cy="4873625"/>
          </a:xfrm>
          <a:prstGeom prst="rect">
            <a:avLst/>
          </a:prstGeom>
          <a:noFill/>
          <a:ln>
            <a:noFill/>
          </a:ln>
        </p:spPr>
        <p:txBody>
          <a:bodyPr/>
          <a:lstStyle/>
          <a:p>
            <a:endParaRPr lang="es-AR"/>
          </a:p>
        </p:txBody>
      </p:sp>
      <p:sp>
        <p:nvSpPr>
          <p:cNvPr id="70" name="Google Shape;70;p4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73571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1317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0"/>
        <p:cNvGrpSpPr/>
        <p:nvPr/>
      </p:nvGrpSpPr>
      <p:grpSpPr>
        <a:xfrm>
          <a:off x="0" y="0"/>
          <a:ext cx="0" cy="0"/>
          <a:chOff x="0" y="0"/>
          <a:chExt cx="0" cy="0"/>
        </a:xfrm>
      </p:grpSpPr>
      <p:sp>
        <p:nvSpPr>
          <p:cNvPr id="81" name="Google Shape;81;p4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2946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g34f5ce2885f_2_66"/>
          <p:cNvSpPr txBox="1">
            <a:spLocks noGrp="1"/>
          </p:cNvSpPr>
          <p:nvPr>
            <p:ph type="ctrTitle"/>
          </p:nvPr>
        </p:nvSpPr>
        <p:spPr>
          <a:xfrm>
            <a:off x="5064324" y="578507"/>
            <a:ext cx="3754200" cy="18324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4f5ce2885f_2_66"/>
          <p:cNvSpPr txBox="1">
            <a:spLocks noGrp="1"/>
          </p:cNvSpPr>
          <p:nvPr>
            <p:ph type="subTitle" idx="1"/>
          </p:nvPr>
        </p:nvSpPr>
        <p:spPr>
          <a:xfrm>
            <a:off x="5064324" y="2614574"/>
            <a:ext cx="3754200" cy="10737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560"/>
              </a:spcBef>
              <a:spcAft>
                <a:spcPts val="0"/>
              </a:spcAft>
              <a:buClr>
                <a:srgbClr val="CCCCCC"/>
              </a:buClr>
              <a:buSzPts val="2800"/>
              <a:buNone/>
              <a:defRPr sz="2800" b="0" i="0">
                <a:solidFill>
                  <a:srgbClr val="CCCCCC"/>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3" name="Google Shape;93;g34f5ce2885f_2_66"/>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g34f5ce2885f_2_66"/>
          <p:cNvSpPr txBox="1">
            <a:spLocks noGrp="1"/>
          </p:cNvSpPr>
          <p:nvPr>
            <p:ph type="ftr" idx="11"/>
          </p:nvPr>
        </p:nvSpPr>
        <p:spPr>
          <a:xfrm>
            <a:off x="3124200" y="6356351"/>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g34f5ce2885f_2_66"/>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35285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
        <p:cNvGrpSpPr/>
        <p:nvPr/>
      </p:nvGrpSpPr>
      <p:grpSpPr>
        <a:xfrm>
          <a:off x="0" y="0"/>
          <a:ext cx="0" cy="0"/>
          <a:chOff x="0" y="0"/>
          <a:chExt cx="0" cy="0"/>
        </a:xfrm>
      </p:grpSpPr>
      <p:sp>
        <p:nvSpPr>
          <p:cNvPr id="12" name="Google Shape;12;p14"/>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249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g3533bb1e2d5_0_390"/>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3533bb1e2d5_0_390"/>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3" name="Google Shape;43;g3533bb1e2d5_0_39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3533bb1e2d5_0_39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3533bb1e2d5_0_39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g3533bb1e2d5_0_39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3533bb1e2d5_0_396"/>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g3533bb1e2d5_0_396"/>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g3533bb1e2d5_0_39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3533bb1e2d5_0_39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3533bb1e2d5_0_39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g3533bb1e2d5_0_403"/>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3533bb1e2d5_0_403"/>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g3533bb1e2d5_0_403"/>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g3533bb1e2d5_0_403"/>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g3533bb1e2d5_0_403"/>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g3533bb1e2d5_0_40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3533bb1e2d5_0_40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533bb1e2d5_0_40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3533bb1e2d5_0_36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3533bb1e2d5_0_36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g3533bb1e2d5_0_36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g3533bb1e2d5_0_36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g3533bb1e2d5_0_36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9" name="Google Shape;99;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 name="Google Shape;10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alpha val="40000"/>
          </a:schemeClr>
        </a:solidFill>
        <a:effectLst/>
      </p:bgPr>
    </p:bg>
    <p:spTree>
      <p:nvGrpSpPr>
        <p:cNvPr id="1" name="Shape 172"/>
        <p:cNvGrpSpPr/>
        <p:nvPr/>
      </p:nvGrpSpPr>
      <p:grpSpPr>
        <a:xfrm>
          <a:off x="0" y="0"/>
          <a:ext cx="0" cy="0"/>
          <a:chOff x="0" y="0"/>
          <a:chExt cx="0" cy="0"/>
        </a:xfrm>
      </p:grpSpPr>
      <p:sp>
        <p:nvSpPr>
          <p:cNvPr id="173" name="Google Shape;173;g34f3047f75d_0_732"/>
          <p:cNvSpPr txBox="1">
            <a:spLocks noGrp="1"/>
          </p:cNvSpPr>
          <p:nvPr>
            <p:ph type="title"/>
          </p:nvPr>
        </p:nvSpPr>
        <p:spPr>
          <a:xfrm>
            <a:off x="457200" y="274637"/>
            <a:ext cx="8229600" cy="1325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1pPr>
            <a:lvl2pPr marR="0" lvl="1"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2pPr>
            <a:lvl3pPr marR="0" lvl="2"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3pPr>
            <a:lvl4pPr marR="0" lvl="3"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4pPr>
            <a:lvl5pPr marR="0" lvl="4"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5pPr>
            <a:lvl6pPr marR="0" lvl="5"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6pPr>
            <a:lvl7pPr marR="0" lvl="6"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7pPr>
            <a:lvl8pPr marR="0" lvl="7"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8pPr>
            <a:lvl9pPr marR="0" lvl="8" algn="l" rtl="0">
              <a:lnSpc>
                <a:spcPct val="100000"/>
              </a:lnSpc>
              <a:spcBef>
                <a:spcPts val="0"/>
              </a:spcBef>
              <a:spcAft>
                <a:spcPts val="0"/>
              </a:spcAft>
              <a:buClr>
                <a:srgbClr val="FFFFFF"/>
              </a:buClr>
              <a:buSzPts val="3200"/>
              <a:buFont typeface="Georgia"/>
              <a:buNone/>
              <a:defRPr sz="3200" b="1" i="0" u="none" strike="noStrike" cap="none">
                <a:solidFill>
                  <a:srgbClr val="FFFFFF"/>
                </a:solidFill>
                <a:latin typeface="Georgia"/>
                <a:ea typeface="Georgia"/>
                <a:cs typeface="Georgia"/>
                <a:sym typeface="Georgia"/>
              </a:defRPr>
            </a:lvl9pPr>
          </a:lstStyle>
          <a:p>
            <a:endParaRPr/>
          </a:p>
        </p:txBody>
      </p:sp>
      <p:sp>
        <p:nvSpPr>
          <p:cNvPr id="174" name="Google Shape;174;g34f3047f75d_0_732"/>
          <p:cNvSpPr txBox="1">
            <a:spLocks noGrp="1"/>
          </p:cNvSpPr>
          <p:nvPr>
            <p:ph type="body" idx="1"/>
          </p:nvPr>
        </p:nvSpPr>
        <p:spPr>
          <a:xfrm>
            <a:off x="457200" y="1600200"/>
            <a:ext cx="8229600" cy="5257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00"/>
              </a:spcBef>
              <a:spcAft>
                <a:spcPts val="0"/>
              </a:spcAft>
              <a:buClr>
                <a:srgbClr val="2F5AA6"/>
              </a:buClr>
              <a:buSzPts val="1800"/>
              <a:buFont typeface="Helvetica Neue"/>
              <a:buNone/>
              <a:defRPr sz="1800" b="0" i="0" u="none" strike="noStrike" cap="none">
                <a:solidFill>
                  <a:srgbClr val="2F5AA6"/>
                </a:solidFill>
                <a:latin typeface="Helvetica Neue"/>
                <a:ea typeface="Helvetica Neue"/>
                <a:cs typeface="Helvetica Neue"/>
                <a:sym typeface="Helvetica Neue"/>
              </a:defRPr>
            </a:lvl1pPr>
            <a:lvl2pPr marL="914400" marR="0" lvl="1" indent="-228600" algn="l" rtl="0">
              <a:lnSpc>
                <a:spcPct val="100000"/>
              </a:lnSpc>
              <a:spcBef>
                <a:spcPts val="300"/>
              </a:spcBef>
              <a:spcAft>
                <a:spcPts val="0"/>
              </a:spcAft>
              <a:buClr>
                <a:srgbClr val="2F5AA6"/>
              </a:buClr>
              <a:buSzPts val="1800"/>
              <a:buFont typeface="Helvetica Neue"/>
              <a:buNone/>
              <a:defRPr sz="1800" b="0" i="0" u="none" strike="noStrike" cap="none">
                <a:solidFill>
                  <a:srgbClr val="2F5AA6"/>
                </a:solidFill>
                <a:latin typeface="Helvetica Neue"/>
                <a:ea typeface="Helvetica Neue"/>
                <a:cs typeface="Helvetica Neue"/>
                <a:sym typeface="Helvetica Neue"/>
              </a:defRPr>
            </a:lvl2pPr>
            <a:lvl3pPr marL="1371600" marR="0" lvl="2" indent="-228600" algn="l" rtl="0">
              <a:lnSpc>
                <a:spcPct val="100000"/>
              </a:lnSpc>
              <a:spcBef>
                <a:spcPts val="300"/>
              </a:spcBef>
              <a:spcAft>
                <a:spcPts val="0"/>
              </a:spcAft>
              <a:buClr>
                <a:srgbClr val="2F5AA6"/>
              </a:buClr>
              <a:buSzPts val="1800"/>
              <a:buFont typeface="Helvetica Neue"/>
              <a:buNone/>
              <a:defRPr sz="1800" b="0" i="0" u="none" strike="noStrike" cap="none">
                <a:solidFill>
                  <a:srgbClr val="2F5AA6"/>
                </a:solidFill>
                <a:latin typeface="Helvetica Neue"/>
                <a:ea typeface="Helvetica Neue"/>
                <a:cs typeface="Helvetica Neue"/>
                <a:sym typeface="Helvetica Neue"/>
              </a:defRPr>
            </a:lvl3pPr>
            <a:lvl4pPr marL="1828800" marR="0" lvl="3" indent="-228600" algn="l" rtl="0">
              <a:lnSpc>
                <a:spcPct val="100000"/>
              </a:lnSpc>
              <a:spcBef>
                <a:spcPts val="300"/>
              </a:spcBef>
              <a:spcAft>
                <a:spcPts val="0"/>
              </a:spcAft>
              <a:buClr>
                <a:srgbClr val="2F5AA6"/>
              </a:buClr>
              <a:buSzPts val="1800"/>
              <a:buFont typeface="Helvetica Neue"/>
              <a:buNone/>
              <a:defRPr sz="1800" b="0" i="0" u="none" strike="noStrike" cap="none">
                <a:solidFill>
                  <a:srgbClr val="2F5AA6"/>
                </a:solidFill>
                <a:latin typeface="Helvetica Neue"/>
                <a:ea typeface="Helvetica Neue"/>
                <a:cs typeface="Helvetica Neue"/>
                <a:sym typeface="Helvetica Neue"/>
              </a:defRPr>
            </a:lvl4pPr>
            <a:lvl5pPr marL="2286000" marR="0" lvl="4" indent="-228600" algn="l" rtl="0">
              <a:lnSpc>
                <a:spcPct val="100000"/>
              </a:lnSpc>
              <a:spcBef>
                <a:spcPts val="300"/>
              </a:spcBef>
              <a:spcAft>
                <a:spcPts val="0"/>
              </a:spcAft>
              <a:buClr>
                <a:srgbClr val="2F5AA6"/>
              </a:buClr>
              <a:buSzPts val="1800"/>
              <a:buFont typeface="Helvetica Neue"/>
              <a:buNone/>
              <a:defRPr sz="1800" b="0" i="0" u="none" strike="noStrike" cap="none">
                <a:solidFill>
                  <a:srgbClr val="2F5AA6"/>
                </a:solidFill>
                <a:latin typeface="Helvetica Neue"/>
                <a:ea typeface="Helvetica Neue"/>
                <a:cs typeface="Helvetica Neue"/>
                <a:sym typeface="Helvetica Neue"/>
              </a:defRPr>
            </a:lvl5pPr>
            <a:lvl6pPr marL="2743200" marR="0" lvl="5" indent="-342900" algn="l" rtl="0">
              <a:lnSpc>
                <a:spcPct val="100000"/>
              </a:lnSpc>
              <a:spcBef>
                <a:spcPts val="300"/>
              </a:spcBef>
              <a:spcAft>
                <a:spcPts val="0"/>
              </a:spcAft>
              <a:buClr>
                <a:srgbClr val="2F5AA6"/>
              </a:buClr>
              <a:buSzPts val="1800"/>
              <a:buFont typeface="Helvetica Neue"/>
              <a:buChar char="▪"/>
              <a:defRPr sz="1800" b="0" i="0" u="none" strike="noStrike" cap="none">
                <a:solidFill>
                  <a:srgbClr val="2F5AA6"/>
                </a:solidFill>
                <a:latin typeface="Helvetica Neue"/>
                <a:ea typeface="Helvetica Neue"/>
                <a:cs typeface="Helvetica Neue"/>
                <a:sym typeface="Helvetica Neue"/>
              </a:defRPr>
            </a:lvl6pPr>
            <a:lvl7pPr marL="3200400" marR="0" lvl="6" indent="-342900" algn="l" rtl="0">
              <a:lnSpc>
                <a:spcPct val="100000"/>
              </a:lnSpc>
              <a:spcBef>
                <a:spcPts val="300"/>
              </a:spcBef>
              <a:spcAft>
                <a:spcPts val="0"/>
              </a:spcAft>
              <a:buClr>
                <a:srgbClr val="2F5AA6"/>
              </a:buClr>
              <a:buSzPts val="1800"/>
              <a:buFont typeface="Helvetica Neue"/>
              <a:buChar char="▪"/>
              <a:defRPr sz="1800" b="0" i="0" u="none" strike="noStrike" cap="none">
                <a:solidFill>
                  <a:srgbClr val="2F5AA6"/>
                </a:solidFill>
                <a:latin typeface="Helvetica Neue"/>
                <a:ea typeface="Helvetica Neue"/>
                <a:cs typeface="Helvetica Neue"/>
                <a:sym typeface="Helvetica Neue"/>
              </a:defRPr>
            </a:lvl7pPr>
            <a:lvl8pPr marL="3657600" marR="0" lvl="7" indent="-342900" algn="l" rtl="0">
              <a:lnSpc>
                <a:spcPct val="100000"/>
              </a:lnSpc>
              <a:spcBef>
                <a:spcPts val="300"/>
              </a:spcBef>
              <a:spcAft>
                <a:spcPts val="0"/>
              </a:spcAft>
              <a:buClr>
                <a:srgbClr val="2F5AA6"/>
              </a:buClr>
              <a:buSzPts val="1800"/>
              <a:buFont typeface="Helvetica Neue"/>
              <a:buChar char="▪"/>
              <a:defRPr sz="1800" b="0" i="0" u="none" strike="noStrike" cap="none">
                <a:solidFill>
                  <a:srgbClr val="2F5AA6"/>
                </a:solidFill>
                <a:latin typeface="Helvetica Neue"/>
                <a:ea typeface="Helvetica Neue"/>
                <a:cs typeface="Helvetica Neue"/>
                <a:sym typeface="Helvetica Neue"/>
              </a:defRPr>
            </a:lvl8pPr>
            <a:lvl9pPr marL="4114800" marR="0" lvl="8" indent="-342900" algn="l" rtl="0">
              <a:lnSpc>
                <a:spcPct val="100000"/>
              </a:lnSpc>
              <a:spcBef>
                <a:spcPts val="300"/>
              </a:spcBef>
              <a:spcAft>
                <a:spcPts val="0"/>
              </a:spcAft>
              <a:buClr>
                <a:srgbClr val="2F5AA6"/>
              </a:buClr>
              <a:buSzPts val="1800"/>
              <a:buFont typeface="Helvetica Neue"/>
              <a:buChar char="▪"/>
              <a:defRPr sz="1800" b="0" i="0" u="none" strike="noStrike" cap="none">
                <a:solidFill>
                  <a:srgbClr val="2F5AA6"/>
                </a:solidFill>
                <a:latin typeface="Helvetica Neue"/>
                <a:ea typeface="Helvetica Neue"/>
                <a:cs typeface="Helvetica Neue"/>
                <a:sym typeface="Helvetica Neue"/>
              </a:defRPr>
            </a:lvl9pPr>
          </a:lstStyle>
          <a:p>
            <a:endParaRPr/>
          </a:p>
        </p:txBody>
      </p:sp>
      <p:sp>
        <p:nvSpPr>
          <p:cNvPr id="175" name="Google Shape;175;g34f3047f75d_0_732"/>
          <p:cNvSpPr txBox="1">
            <a:spLocks noGrp="1"/>
          </p:cNvSpPr>
          <p:nvPr>
            <p:ph type="sldNum" idx="12"/>
          </p:nvPr>
        </p:nvSpPr>
        <p:spPr>
          <a:xfrm>
            <a:off x="4419600" y="6172200"/>
            <a:ext cx="2133600" cy="27690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78"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2208188"/>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4176627"/>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9" r:id="rId13"/>
    <p:sldLayoutId id="214748372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hyperlink" Target="https://www.saatchiart.com/account/profile/8852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www.causalpathways.org/_files/ugd/5a867c_07993a1fef7f4686aa444d996c61a3b8.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doi.org/10.9707/1944-5660.171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hyperlink" Target="https://www.debutart.com/artist/alex-williamson"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hyperlink" Target="https://www.wellesleyinstitute.com/artificial-intelligence/art-and-equity-in-the-age-of-a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s://scholarworks.gvsu.edu/cgi/viewcontent.cgi?article=1712&amp;context=tfr"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causalpathways.org/" TargetMode="External"/><Relationship Id="rId2" Type="http://schemas.openxmlformats.org/officeDocument/2006/relationships/notesSlide" Target="../notesSlides/notesSlide43.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7.xml"/><Relationship Id="rId6" Type="http://schemas.openxmlformats.org/officeDocument/2006/relationships/hyperlink" Target="https://creativecommons.org/licenses/by-nc-nd/3.0/" TargetMode="External"/><Relationship Id="rId5" Type="http://schemas.openxmlformats.org/officeDocument/2006/relationships/hyperlink" Target="https://kymanet.wordpress.com/category/journal/" TargetMode="Externa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4cb31c3fae_0_0"/>
          <p:cNvSpPr/>
          <p:nvPr/>
        </p:nvSpPr>
        <p:spPr>
          <a:xfrm>
            <a:off x="12138" y="1276068"/>
            <a:ext cx="9144000" cy="55854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99" name="Google Shape;99;g34cb31c3fae_0_0"/>
          <p:cNvSpPr txBox="1"/>
          <p:nvPr/>
        </p:nvSpPr>
        <p:spPr>
          <a:xfrm>
            <a:off x="379016" y="2119211"/>
            <a:ext cx="8322300" cy="116946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AR" sz="3600" b="1" i="0" u="none" strike="noStrike" cap="none" noProof="0" dirty="0">
                <a:solidFill>
                  <a:srgbClr val="FFFFFF"/>
                </a:solidFill>
                <a:latin typeface="Arial"/>
                <a:ea typeface="Arial"/>
                <a:cs typeface="Arial"/>
                <a:sym typeface="Arial"/>
              </a:rPr>
              <a:t>Evaluación de caminos causales:</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400"/>
              <a:buFont typeface="Arial"/>
              <a:buNone/>
            </a:pPr>
            <a:r>
              <a:rPr lang="es-AR" sz="3400" b="1" i="0" u="none" strike="noStrike" cap="none" noProof="0" dirty="0">
                <a:solidFill>
                  <a:srgbClr val="FFFFFF"/>
                </a:solidFill>
                <a:latin typeface="Arial"/>
                <a:ea typeface="Arial"/>
                <a:cs typeface="Arial"/>
                <a:sym typeface="Arial"/>
              </a:rPr>
              <a:t>Rigor y calidad basados en valores</a:t>
            </a:r>
            <a:endParaRPr lang="es-AR" sz="4100" b="1" i="0" u="none" strike="noStrike" cap="none" noProof="0" dirty="0">
              <a:solidFill>
                <a:srgbClr val="FFFFFF"/>
              </a:solidFill>
              <a:latin typeface="Arial"/>
              <a:ea typeface="Arial"/>
              <a:cs typeface="Arial"/>
              <a:sym typeface="Arial"/>
            </a:endParaRPr>
          </a:p>
        </p:txBody>
      </p:sp>
      <p:cxnSp>
        <p:nvCxnSpPr>
          <p:cNvPr id="100" name="Google Shape;100;g34cb31c3fae_0_0"/>
          <p:cNvCxnSpPr/>
          <p:nvPr/>
        </p:nvCxnSpPr>
        <p:spPr>
          <a:xfrm rot="10800000">
            <a:off x="422988" y="3423996"/>
            <a:ext cx="6985800" cy="0"/>
          </a:xfrm>
          <a:prstGeom prst="straightConnector1">
            <a:avLst/>
          </a:prstGeom>
          <a:noFill/>
          <a:ln w="25400" cap="flat" cmpd="sng">
            <a:solidFill>
              <a:srgbClr val="F2F2F2"/>
            </a:solidFill>
            <a:prstDash val="solid"/>
            <a:round/>
            <a:headEnd type="none" w="sm" len="sm"/>
            <a:tailEnd type="none" w="sm" len="sm"/>
          </a:ln>
        </p:spPr>
      </p:cxnSp>
      <p:cxnSp>
        <p:nvCxnSpPr>
          <p:cNvPr id="101" name="Google Shape;101;g34cb31c3fae_0_0"/>
          <p:cNvCxnSpPr/>
          <p:nvPr/>
        </p:nvCxnSpPr>
        <p:spPr>
          <a:xfrm>
            <a:off x="0" y="1246533"/>
            <a:ext cx="9144000" cy="0"/>
          </a:xfrm>
          <a:prstGeom prst="straightConnector1">
            <a:avLst/>
          </a:prstGeom>
          <a:noFill/>
          <a:ln w="38100" cap="flat" cmpd="sng">
            <a:solidFill>
              <a:srgbClr val="73B54B"/>
            </a:solidFill>
            <a:prstDash val="solid"/>
            <a:round/>
            <a:headEnd type="none" w="sm" len="sm"/>
            <a:tailEnd type="none" w="sm" len="sm"/>
          </a:ln>
        </p:spPr>
      </p:cxnSp>
      <p:pic>
        <p:nvPicPr>
          <p:cNvPr id="102" name="Google Shape;102;g34cb31c3fae_0_0"/>
          <p:cNvPicPr preferRelativeResize="0"/>
          <p:nvPr/>
        </p:nvPicPr>
        <p:blipFill rotWithShape="1">
          <a:blip r:embed="rId3">
            <a:alphaModFix/>
          </a:blip>
          <a:srcRect t="22308" b="20358"/>
          <a:stretch/>
        </p:blipFill>
        <p:spPr>
          <a:xfrm>
            <a:off x="12138" y="-82800"/>
            <a:ext cx="3411946" cy="1435600"/>
          </a:xfrm>
          <a:prstGeom prst="rect">
            <a:avLst/>
          </a:prstGeom>
          <a:noFill/>
          <a:ln>
            <a:noFill/>
          </a:ln>
        </p:spPr>
      </p:pic>
      <p:sp>
        <p:nvSpPr>
          <p:cNvPr id="103" name="Google Shape;103;g34cb31c3fae_0_0"/>
          <p:cNvSpPr txBox="1"/>
          <p:nvPr/>
        </p:nvSpPr>
        <p:spPr>
          <a:xfrm>
            <a:off x="379016" y="3575287"/>
            <a:ext cx="8322300" cy="600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s-AR" sz="3300" b="0" i="0" u="none" strike="noStrike" cap="none" noProof="0" dirty="0">
                <a:solidFill>
                  <a:srgbClr val="FFFFFF"/>
                </a:solidFill>
                <a:latin typeface="Calibri"/>
                <a:ea typeface="Calibri"/>
                <a:cs typeface="Calibri"/>
                <a:sym typeface="Calibri"/>
              </a:rPr>
              <a:t>Capacitación de la Iniciativa Causal </a:t>
            </a:r>
            <a:r>
              <a:rPr lang="es-AR" sz="3300" b="0" i="0" u="none" strike="noStrike" cap="none" noProof="0" dirty="0" err="1">
                <a:solidFill>
                  <a:srgbClr val="FFFFFF"/>
                </a:solidFill>
                <a:latin typeface="Calibri"/>
                <a:ea typeface="Calibri"/>
                <a:cs typeface="Calibri"/>
                <a:sym typeface="Calibri"/>
              </a:rPr>
              <a:t>Pathways</a:t>
            </a:r>
            <a:endParaRPr lang="es-AR" sz="4300" b="0" i="0" u="none" strike="noStrike" cap="none" noProof="0" dirty="0">
              <a:solidFill>
                <a:srgbClr val="FFFFFF"/>
              </a:solidFill>
              <a:latin typeface="Calibri"/>
              <a:ea typeface="Calibri"/>
              <a:cs typeface="Calibri"/>
              <a:sym typeface="Calibri"/>
            </a:endParaRPr>
          </a:p>
        </p:txBody>
      </p:sp>
      <p:sp>
        <p:nvSpPr>
          <p:cNvPr id="104" name="Google Shape;104;g34cb31c3fae_0_0"/>
          <p:cNvSpPr txBox="1"/>
          <p:nvPr/>
        </p:nvSpPr>
        <p:spPr>
          <a:xfrm>
            <a:off x="266483" y="4366737"/>
            <a:ext cx="832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AR" sz="2000" noProof="0" dirty="0">
                <a:solidFill>
                  <a:srgbClr val="FFFFFF"/>
                </a:solidFill>
                <a:latin typeface="Calibri"/>
                <a:ea typeface="Calibri"/>
                <a:cs typeface="Calibri"/>
                <a:sym typeface="Calibri"/>
              </a:rPr>
              <a:t>Nuestros/as capacitadores/as</a:t>
            </a:r>
            <a:r>
              <a:rPr lang="es-AR" sz="2000" b="0" i="0" u="none" strike="noStrike" cap="none" noProof="0" dirty="0">
                <a:solidFill>
                  <a:srgbClr val="FFFFFF"/>
                </a:solidFill>
                <a:latin typeface="Calibri"/>
                <a:ea typeface="Calibri"/>
                <a:cs typeface="Calibri"/>
                <a:sym typeface="Calibri"/>
              </a:rPr>
              <a:t>:  </a:t>
            </a:r>
            <a:endParaRPr lang="es-AR" sz="1600" b="0" i="0" u="none" strike="noStrike" cap="none" noProof="0" dirty="0">
              <a:solidFill>
                <a:srgbClr val="000000"/>
              </a:solidFill>
              <a:latin typeface="Arial"/>
              <a:ea typeface="Arial"/>
              <a:cs typeface="Arial"/>
              <a:sym typeface="Arial"/>
            </a:endParaRPr>
          </a:p>
        </p:txBody>
      </p:sp>
      <p:sp>
        <p:nvSpPr>
          <p:cNvPr id="105" name="Google Shape;105;g34cb31c3fae_0_0"/>
          <p:cNvSpPr txBox="1"/>
          <p:nvPr/>
        </p:nvSpPr>
        <p:spPr>
          <a:xfrm>
            <a:off x="266483" y="4826715"/>
            <a:ext cx="8322300" cy="1477287"/>
          </a:xfrm>
          <a:prstGeom prst="rect">
            <a:avLst/>
          </a:prstGeom>
          <a:noFill/>
          <a:ln>
            <a:noFill/>
          </a:ln>
        </p:spPr>
        <p:txBody>
          <a:bodyPr spcFirstLastPara="1" wrap="square" lIns="91425" tIns="45700" rIns="91425" bIns="45700" anchor="t" anchorCtr="0">
            <a:spAutoFit/>
          </a:bodyPr>
          <a:lstStyle/>
          <a:p>
            <a:pPr lvl="0">
              <a:buSzPts val="1800"/>
            </a:pPr>
            <a:r>
              <a:rPr lang="es-AR" sz="1800" noProof="0" dirty="0">
                <a:solidFill>
                  <a:srgbClr val="FFFFFF"/>
                </a:solidFill>
                <a:latin typeface="Calibri" panose="020F0502020204030204" pitchFamily="34" charset="0"/>
                <a:ea typeface="Calibri"/>
                <a:cs typeface="Calibri" panose="020F0502020204030204" pitchFamily="34" charset="0"/>
                <a:sym typeface="Calibri"/>
              </a:rPr>
              <a:t>El desarrollo del contenido es un esfuerzo colaborativo de miembros de la red y personal de la iniciativa, incluidos: Carlisle Levine,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Jewlya</a:t>
            </a:r>
            <a:r>
              <a:rPr lang="es-AR" sz="1800" noProof="0" dirty="0">
                <a:solidFill>
                  <a:srgbClr val="FFFFFF"/>
                </a:solidFill>
                <a:latin typeface="Calibri" panose="020F0502020204030204" pitchFamily="34" charset="0"/>
                <a:ea typeface="Calibri"/>
                <a:cs typeface="Calibri" panose="020F0502020204030204" pitchFamily="34" charset="0"/>
                <a:sym typeface="Calibri"/>
              </a:rPr>
              <a:t> Lynn, Marina Apgar y Carolina De La Rosa Mateo</a:t>
            </a:r>
            <a:r>
              <a:rPr lang="es-AR" sz="1800" dirty="0">
                <a:solidFill>
                  <a:srgbClr val="FFFFFF"/>
                </a:solidFill>
                <a:latin typeface="Calibri" panose="020F0502020204030204" pitchFamily="34" charset="0"/>
                <a:ea typeface="Calibri"/>
                <a:cs typeface="Calibri" panose="020F0502020204030204" pitchFamily="34" charset="0"/>
                <a:sym typeface="Calibri"/>
              </a:rPr>
              <a:t>;</a:t>
            </a:r>
            <a:r>
              <a:rPr lang="es-AR" sz="1800" noProof="0" dirty="0">
                <a:solidFill>
                  <a:srgbClr val="FFFFFF"/>
                </a:solidFill>
                <a:latin typeface="Calibri" panose="020F0502020204030204" pitchFamily="34" charset="0"/>
                <a:ea typeface="Calibri"/>
                <a:cs typeface="Calibri" panose="020F0502020204030204" pitchFamily="34" charset="0"/>
                <a:sym typeface="Calibri"/>
              </a:rPr>
              <a:t> con el apoyo y la colaboración de</a:t>
            </a:r>
            <a:r>
              <a:rPr lang="es-AR" sz="1800" dirty="0">
                <a:solidFill>
                  <a:srgbClr val="FFFFFF"/>
                </a:solidFill>
                <a:latin typeface="Calibri" panose="020F0502020204030204" pitchFamily="34" charset="0"/>
                <a:ea typeface="Calibri"/>
                <a:cs typeface="Calibri" panose="020F0502020204030204" pitchFamily="34" charset="0"/>
                <a:sym typeface="Calibri"/>
              </a:rPr>
              <a:t>:</a:t>
            </a:r>
            <a:r>
              <a:rPr lang="es-AR" sz="1800" noProof="0" dirty="0">
                <a:solidFill>
                  <a:srgbClr val="FFFFFF"/>
                </a:solidFill>
                <a:latin typeface="Calibri" panose="020F0502020204030204" pitchFamily="34" charset="0"/>
                <a:ea typeface="Calibri"/>
                <a:cs typeface="Calibri" panose="020F0502020204030204" pitchFamily="34" charset="0"/>
                <a:sym typeface="Calibri"/>
              </a:rPr>
              <a:t> Florencia Guerzovich, Tom Aston, Julia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Coffman</a:t>
            </a:r>
            <a:r>
              <a:rPr lang="es-AR" sz="1800" noProof="0" dirty="0">
                <a:solidFill>
                  <a:srgbClr val="FFFFFF"/>
                </a:solidFill>
                <a:latin typeface="Calibri" panose="020F0502020204030204" pitchFamily="34" charset="0"/>
                <a:ea typeface="Calibri"/>
                <a:cs typeface="Calibri" panose="020F0502020204030204" pitchFamily="34" charset="0"/>
                <a:sym typeface="Calibri"/>
              </a:rPr>
              <a:t>, Heather Britt,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Yulianto</a:t>
            </a:r>
            <a:r>
              <a:rPr lang="es-AR" sz="1800" noProof="0" dirty="0">
                <a:solidFill>
                  <a:srgbClr val="FFFFFF"/>
                </a:solidFill>
                <a:latin typeface="Calibri" panose="020F0502020204030204" pitchFamily="34" charset="0"/>
                <a:ea typeface="Calibri"/>
                <a:cs typeface="Calibri" panose="020F0502020204030204" pitchFamily="34" charset="0"/>
                <a:sym typeface="Calibri"/>
              </a:rPr>
              <a:t>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Dewata</a:t>
            </a:r>
            <a:r>
              <a:rPr lang="es-AR" sz="1800" noProof="0" dirty="0">
                <a:solidFill>
                  <a:srgbClr val="FFFFFF"/>
                </a:solidFill>
                <a:latin typeface="Calibri" panose="020F0502020204030204" pitchFamily="34" charset="0"/>
                <a:ea typeface="Calibri"/>
                <a:cs typeface="Calibri" panose="020F0502020204030204" pitchFamily="34" charset="0"/>
                <a:sym typeface="Calibri"/>
              </a:rPr>
              <a:t>,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Abdoul</a:t>
            </a:r>
            <a:r>
              <a:rPr lang="es-AR" sz="1800" noProof="0" dirty="0">
                <a:solidFill>
                  <a:srgbClr val="FFFFFF"/>
                </a:solidFill>
                <a:latin typeface="Calibri" panose="020F0502020204030204" pitchFamily="34" charset="0"/>
                <a:ea typeface="Calibri"/>
                <a:cs typeface="Calibri" panose="020F0502020204030204" pitchFamily="34" charset="0"/>
                <a:sym typeface="Calibri"/>
              </a:rPr>
              <a:t> Karim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Coulibaly</a:t>
            </a:r>
            <a:r>
              <a:rPr lang="es-AR" sz="1800" noProof="0" dirty="0">
                <a:solidFill>
                  <a:srgbClr val="FFFFFF"/>
                </a:solidFill>
                <a:latin typeface="Calibri" panose="020F0502020204030204" pitchFamily="34" charset="0"/>
                <a:ea typeface="Calibri"/>
                <a:cs typeface="Calibri" panose="020F0502020204030204" pitchFamily="34" charset="0"/>
                <a:sym typeface="Calibri"/>
              </a:rPr>
              <a:t>, Steve Powell, Drew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Koleros</a:t>
            </a:r>
            <a:r>
              <a:rPr lang="es-AR" sz="1800" noProof="0" dirty="0">
                <a:solidFill>
                  <a:srgbClr val="FFFFFF"/>
                </a:solidFill>
                <a:latin typeface="Calibri" panose="020F0502020204030204" pitchFamily="34" charset="0"/>
                <a:ea typeface="Calibri"/>
                <a:cs typeface="Calibri" panose="020F0502020204030204" pitchFamily="34" charset="0"/>
                <a:sym typeface="Calibri"/>
              </a:rPr>
              <a:t>,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Kimberlin</a:t>
            </a:r>
            <a:r>
              <a:rPr lang="es-AR" sz="1800" noProof="0" dirty="0">
                <a:solidFill>
                  <a:srgbClr val="FFFFFF"/>
                </a:solidFill>
                <a:latin typeface="Calibri" panose="020F0502020204030204" pitchFamily="34" charset="0"/>
                <a:ea typeface="Calibri"/>
                <a:cs typeface="Calibri" panose="020F0502020204030204" pitchFamily="34" charset="0"/>
                <a:sym typeface="Calibri"/>
              </a:rPr>
              <a:t> Butler, Steve Powell, Alison Gold y Fiona </a:t>
            </a:r>
            <a:r>
              <a:rPr lang="es-AR" sz="1800" noProof="0" dirty="0" err="1">
                <a:solidFill>
                  <a:srgbClr val="FFFFFF"/>
                </a:solidFill>
                <a:latin typeface="Calibri" panose="020F0502020204030204" pitchFamily="34" charset="0"/>
                <a:ea typeface="Calibri"/>
                <a:cs typeface="Calibri" panose="020F0502020204030204" pitchFamily="34" charset="0"/>
                <a:sym typeface="Calibri"/>
              </a:rPr>
              <a:t>Remnant</a:t>
            </a:r>
            <a:r>
              <a:rPr lang="es-AR" sz="1800" noProof="0" dirty="0">
                <a:solidFill>
                  <a:srgbClr val="FFFFFF"/>
                </a:solidFill>
                <a:latin typeface="Calibri" panose="020F0502020204030204" pitchFamily="34" charset="0"/>
                <a:ea typeface="Calibri"/>
                <a:cs typeface="Calibri" panose="020F0502020204030204" pitchFamily="34" charset="0"/>
                <a:sym typeface="Calibri"/>
              </a:rPr>
              <a:t>.</a:t>
            </a:r>
            <a:endParaRPr lang="es-AR" sz="18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9473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5007bc826e_1_44"/>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50" name="Google Shape;250;g35007bc826e_1_44"/>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51" name="Google Shape;251;g35007bc826e_1_44"/>
          <p:cNvSpPr txBox="1"/>
          <p:nvPr/>
        </p:nvSpPr>
        <p:spPr>
          <a:xfrm>
            <a:off x="591599" y="309127"/>
            <a:ext cx="80361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Un Camino Causal en acción: [ejemplo]</a:t>
            </a:r>
            <a:endParaRPr lang="es-AR" sz="1400" b="0" i="0" u="none" strike="noStrike" cap="none" noProof="0" dirty="0">
              <a:solidFill>
                <a:srgbClr val="000000"/>
              </a:solidFill>
              <a:latin typeface="Arial"/>
              <a:ea typeface="Arial"/>
              <a:cs typeface="Arial"/>
              <a:sym typeface="Arial"/>
            </a:endParaRPr>
          </a:p>
        </p:txBody>
      </p:sp>
      <p:cxnSp>
        <p:nvCxnSpPr>
          <p:cNvPr id="252" name="Google Shape;252;g35007bc826e_1_44"/>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53" name="Google Shape;253;g35007bc826e_1_44"/>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Tree>
    <p:extLst>
      <p:ext uri="{BB962C8B-B14F-4D97-AF65-F5344CB8AC3E}">
        <p14:creationId xmlns:p14="http://schemas.microsoft.com/office/powerpoint/2010/main" val="273027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5007bc826e_1_52"/>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59" name="Google Shape;259;g35007bc826e_1_52"/>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60" name="Google Shape;260;g35007bc826e_1_52"/>
          <p:cNvSpPr txBox="1"/>
          <p:nvPr/>
        </p:nvSpPr>
        <p:spPr>
          <a:xfrm>
            <a:off x="591599" y="309127"/>
            <a:ext cx="80361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Del aprendizaje a la acción</a:t>
            </a:r>
          </a:p>
        </p:txBody>
      </p:sp>
      <p:cxnSp>
        <p:nvCxnSpPr>
          <p:cNvPr id="261" name="Google Shape;261;g35007bc826e_1_52"/>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62" name="Google Shape;262;g35007bc826e_1_52"/>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63" name="Google Shape;263;g35007bc826e_1_52"/>
          <p:cNvSpPr txBox="1"/>
          <p:nvPr/>
        </p:nvSpPr>
        <p:spPr>
          <a:xfrm>
            <a:off x="516315" y="1801327"/>
            <a:ext cx="7686000" cy="461700"/>
          </a:xfrm>
          <a:prstGeom prst="rect">
            <a:avLst/>
          </a:prstGeom>
          <a:noFill/>
          <a:ln>
            <a:noFill/>
          </a:ln>
        </p:spPr>
        <p:txBody>
          <a:bodyPr spcFirstLastPara="1" wrap="square" lIns="91425" tIns="45700" rIns="91425" bIns="45700" anchor="t" anchorCtr="0">
            <a:spAutoFit/>
          </a:bodyPr>
          <a:lstStyle/>
          <a:p>
            <a:pPr marL="342900" marR="0" lvl="0" indent="-190500" algn="l" rtl="0">
              <a:lnSpc>
                <a:spcPct val="100000"/>
              </a:lnSpc>
              <a:spcBef>
                <a:spcPts val="0"/>
              </a:spcBef>
              <a:spcAft>
                <a:spcPts val="0"/>
              </a:spcAft>
              <a:buClr>
                <a:srgbClr val="000000"/>
              </a:buClr>
              <a:buSzPts val="2400"/>
              <a:buFont typeface="Arial"/>
              <a:buNone/>
            </a:pPr>
            <a:endParaRPr lang="es-AR" sz="140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2987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a:extLst>
            <a:ext uri="{FF2B5EF4-FFF2-40B4-BE49-F238E27FC236}">
              <a16:creationId xmlns:a16="http://schemas.microsoft.com/office/drawing/2014/main" id="{BE0B8E23-4831-8CAD-EF9E-7AF35AF5393B}"/>
            </a:ext>
          </a:extLst>
        </p:cNvPr>
        <p:cNvGrpSpPr/>
        <p:nvPr/>
      </p:nvGrpSpPr>
      <p:grpSpPr>
        <a:xfrm>
          <a:off x="0" y="0"/>
          <a:ext cx="0" cy="0"/>
          <a:chOff x="0" y="0"/>
          <a:chExt cx="0" cy="0"/>
        </a:xfrm>
      </p:grpSpPr>
      <p:pic>
        <p:nvPicPr>
          <p:cNvPr id="288" name="Google Shape;288;g3533bb1e2d5_0_167">
            <a:extLst>
              <a:ext uri="{FF2B5EF4-FFF2-40B4-BE49-F238E27FC236}">
                <a16:creationId xmlns:a16="http://schemas.microsoft.com/office/drawing/2014/main" id="{44FB6562-73CC-FF5B-2A84-487014574BAE}"/>
              </a:ext>
            </a:extLst>
          </p:cNvPr>
          <p:cNvPicPr preferRelativeResize="0"/>
          <p:nvPr/>
        </p:nvPicPr>
        <p:blipFill rotWithShape="1">
          <a:blip r:embed="rId3">
            <a:alphaModFix/>
          </a:blip>
          <a:srcRect t="1550" b="1549"/>
          <a:stretch/>
        </p:blipFill>
        <p:spPr>
          <a:xfrm>
            <a:off x="1173100" y="731436"/>
            <a:ext cx="7970899" cy="6126565"/>
          </a:xfrm>
          <a:prstGeom prst="rect">
            <a:avLst/>
          </a:prstGeom>
          <a:noFill/>
          <a:ln>
            <a:noFill/>
          </a:ln>
        </p:spPr>
      </p:pic>
      <p:sp>
        <p:nvSpPr>
          <p:cNvPr id="289" name="Google Shape;289;g3533bb1e2d5_0_167">
            <a:extLst>
              <a:ext uri="{FF2B5EF4-FFF2-40B4-BE49-F238E27FC236}">
                <a16:creationId xmlns:a16="http://schemas.microsoft.com/office/drawing/2014/main" id="{37028F80-D35B-BF0D-F9C4-8B2D8CFDFFE0}"/>
              </a:ext>
            </a:extLst>
          </p:cNvPr>
          <p:cNvSpPr/>
          <p:nvPr/>
        </p:nvSpPr>
        <p:spPr>
          <a:xfrm>
            <a:off x="100" y="152400"/>
            <a:ext cx="1173000" cy="6705600"/>
          </a:xfrm>
          <a:prstGeom prst="rect">
            <a:avLst/>
          </a:prstGeom>
          <a:gradFill>
            <a:gsLst>
              <a:gs pos="0">
                <a:srgbClr val="0A4FA6"/>
              </a:gs>
              <a:gs pos="50000">
                <a:srgbClr val="0A4FA6"/>
              </a:gs>
              <a:gs pos="100000">
                <a:srgbClr val="00AEEC"/>
              </a:gs>
            </a:gsLst>
            <a:lin ang="5400012"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290" name="Google Shape;290;g3533bb1e2d5_0_167">
            <a:extLst>
              <a:ext uri="{FF2B5EF4-FFF2-40B4-BE49-F238E27FC236}">
                <a16:creationId xmlns:a16="http://schemas.microsoft.com/office/drawing/2014/main" id="{BB687148-B162-0FE2-21D0-CF8F2B8FF517}"/>
              </a:ext>
            </a:extLst>
          </p:cNvPr>
          <p:cNvSpPr/>
          <p:nvPr/>
        </p:nvSpPr>
        <p:spPr>
          <a:xfrm>
            <a:off x="100" y="75"/>
            <a:ext cx="9144000" cy="10674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291" name="Google Shape;291;g3533bb1e2d5_0_167">
            <a:extLst>
              <a:ext uri="{FF2B5EF4-FFF2-40B4-BE49-F238E27FC236}">
                <a16:creationId xmlns:a16="http://schemas.microsoft.com/office/drawing/2014/main" id="{643EC3D1-115A-B3B7-5865-3E43F74D06E3}"/>
              </a:ext>
            </a:extLst>
          </p:cNvPr>
          <p:cNvSpPr txBox="1"/>
          <p:nvPr/>
        </p:nvSpPr>
        <p:spPr>
          <a:xfrm>
            <a:off x="248322" y="193183"/>
            <a:ext cx="8322300" cy="6156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400" b="1" i="0" u="none" strike="noStrike" cap="none" noProof="0" dirty="0">
                <a:solidFill>
                  <a:srgbClr val="FFFFFF"/>
                </a:solidFill>
              </a:rPr>
              <a:t>Repensar el rigor</a:t>
            </a:r>
            <a:endParaRPr lang="es-AR" sz="4500" b="1" i="0" u="none" strike="noStrike" cap="none" noProof="0" dirty="0">
              <a:solidFill>
                <a:srgbClr val="FFFFFF"/>
              </a:solidFill>
            </a:endParaRPr>
          </a:p>
        </p:txBody>
      </p:sp>
      <p:sp>
        <p:nvSpPr>
          <p:cNvPr id="292" name="Google Shape;292;g3533bb1e2d5_0_167">
            <a:extLst>
              <a:ext uri="{FF2B5EF4-FFF2-40B4-BE49-F238E27FC236}">
                <a16:creationId xmlns:a16="http://schemas.microsoft.com/office/drawing/2014/main" id="{42365C19-15E0-54E3-FE1A-F5C467D82767}"/>
              </a:ext>
            </a:extLst>
          </p:cNvPr>
          <p:cNvSpPr txBox="1"/>
          <p:nvPr/>
        </p:nvSpPr>
        <p:spPr>
          <a:xfrm>
            <a:off x="3786836" y="6126564"/>
            <a:ext cx="2341500" cy="442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100"/>
              </a:spcBef>
              <a:spcAft>
                <a:spcPts val="0"/>
              </a:spcAft>
              <a:buClr>
                <a:srgbClr val="000000"/>
              </a:buClr>
              <a:buSzPts val="2000"/>
              <a:buFont typeface="Arial"/>
              <a:buNone/>
            </a:pPr>
            <a:r>
              <a:rPr lang="en-US" sz="1800" b="1" i="0" u="sng" strike="noStrike" cap="none" dirty="0">
                <a:solidFill>
                  <a:schemeClr val="hlink"/>
                </a:solidFill>
                <a:latin typeface="Arial"/>
                <a:ea typeface="Arial"/>
                <a:cs typeface="Arial"/>
                <a:sym typeface="Arial"/>
                <a:hlinkClick r:id="rId4"/>
              </a:rPr>
              <a:t>Carlo </a:t>
            </a:r>
            <a:r>
              <a:rPr lang="en-US" sz="1800" b="1" i="0" u="sng" strike="noStrike" cap="none" dirty="0" err="1">
                <a:solidFill>
                  <a:schemeClr val="hlink"/>
                </a:solidFill>
                <a:latin typeface="Arial"/>
                <a:ea typeface="Arial"/>
                <a:cs typeface="Arial"/>
                <a:sym typeface="Arial"/>
                <a:hlinkClick r:id="rId4"/>
              </a:rPr>
              <a:t>Spoldi</a:t>
            </a:r>
            <a:endParaRPr sz="800" b="0" i="0" u="none" strike="noStrike" cap="none" dirty="0">
              <a:solidFill>
                <a:srgbClr val="008EF4"/>
              </a:solidFill>
              <a:latin typeface="Open Sans"/>
              <a:ea typeface="Open Sans"/>
              <a:cs typeface="Open Sans"/>
              <a:sym typeface="Open Sans"/>
            </a:endParaRPr>
          </a:p>
        </p:txBody>
      </p:sp>
    </p:spTree>
    <p:extLst>
      <p:ext uri="{BB962C8B-B14F-4D97-AF65-F5344CB8AC3E}">
        <p14:creationId xmlns:p14="http://schemas.microsoft.com/office/powerpoint/2010/main" val="56783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FBADF1AD-C3D7-2986-65B7-366E0A9FE354}"/>
            </a:ext>
          </a:extLst>
        </p:cNvPr>
        <p:cNvGrpSpPr/>
        <p:nvPr/>
      </p:nvGrpSpPr>
      <p:grpSpPr>
        <a:xfrm>
          <a:off x="0" y="0"/>
          <a:ext cx="0" cy="0"/>
          <a:chOff x="0" y="0"/>
          <a:chExt cx="0" cy="0"/>
        </a:xfrm>
      </p:grpSpPr>
      <p:sp>
        <p:nvSpPr>
          <p:cNvPr id="297" name="Google Shape;297;g34f3047f75d_0_804">
            <a:extLst>
              <a:ext uri="{FF2B5EF4-FFF2-40B4-BE49-F238E27FC236}">
                <a16:creationId xmlns:a16="http://schemas.microsoft.com/office/drawing/2014/main" id="{88A7F838-C17A-BAA8-835A-09D8498BB374}"/>
              </a:ext>
            </a:extLst>
          </p:cNvPr>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298" name="Google Shape;298;g34f3047f75d_0_804">
            <a:extLst>
              <a:ext uri="{FF2B5EF4-FFF2-40B4-BE49-F238E27FC236}">
                <a16:creationId xmlns:a16="http://schemas.microsoft.com/office/drawing/2014/main" id="{0F258801-2A05-26DD-7333-FF5BCCA1CDE9}"/>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299" name="Google Shape;299;g34f3047f75d_0_804">
            <a:extLst>
              <a:ext uri="{FF2B5EF4-FFF2-40B4-BE49-F238E27FC236}">
                <a16:creationId xmlns:a16="http://schemas.microsoft.com/office/drawing/2014/main" id="{A1A14703-338D-67E0-6C3C-C2E72353EA39}"/>
              </a:ext>
            </a:extLst>
          </p:cNvPr>
          <p:cNvSpPr txBox="1"/>
          <p:nvPr/>
        </p:nvSpPr>
        <p:spPr>
          <a:xfrm>
            <a:off x="591756" y="413418"/>
            <a:ext cx="7885487" cy="821100"/>
          </a:xfrm>
          <a:prstGeom prst="rect">
            <a:avLst/>
          </a:prstGeom>
          <a:noFill/>
          <a:ln>
            <a:noFill/>
          </a:ln>
        </p:spPr>
        <p:txBody>
          <a:bodyPr spcFirstLastPara="1" wrap="square" lIns="45675" tIns="45675" rIns="45675" bIns="45675" anchor="ctr" anchorCtr="0">
            <a:normAutofit fontScale="92500" lnSpcReduction="20000"/>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rPr>
              <a:t>Por qué las nociones tradicionales de rigor son insuficientes para las evaluaciones de caminos causales</a:t>
            </a:r>
            <a:endParaRPr lang="es-AR" sz="1400" i="0" u="none" strike="noStrike" cap="none" noProof="0" dirty="0">
              <a:solidFill>
                <a:srgbClr val="000000"/>
              </a:solidFill>
            </a:endParaRPr>
          </a:p>
        </p:txBody>
      </p:sp>
      <p:cxnSp>
        <p:nvCxnSpPr>
          <p:cNvPr id="300" name="Google Shape;300;g34f3047f75d_0_804">
            <a:extLst>
              <a:ext uri="{FF2B5EF4-FFF2-40B4-BE49-F238E27FC236}">
                <a16:creationId xmlns:a16="http://schemas.microsoft.com/office/drawing/2014/main" id="{0BE680FB-8339-BA23-439D-C276F6728B67}"/>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301" name="Google Shape;301;g34f3047f75d_0_804">
            <a:extLst>
              <a:ext uri="{FF2B5EF4-FFF2-40B4-BE49-F238E27FC236}">
                <a16:creationId xmlns:a16="http://schemas.microsoft.com/office/drawing/2014/main" id="{F5BE6CAD-8125-0A7C-40AC-0A102B26560A}"/>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302" name="Google Shape;302;g34f3047f75d_0_804">
            <a:extLst>
              <a:ext uri="{FF2B5EF4-FFF2-40B4-BE49-F238E27FC236}">
                <a16:creationId xmlns:a16="http://schemas.microsoft.com/office/drawing/2014/main" id="{6DA06BB0-A45B-861C-8DEA-12C1959B2F1C}"/>
              </a:ext>
            </a:extLst>
          </p:cNvPr>
          <p:cNvSpPr txBox="1"/>
          <p:nvPr/>
        </p:nvSpPr>
        <p:spPr>
          <a:xfrm>
            <a:off x="99450" y="1614900"/>
            <a:ext cx="8945100" cy="44277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15000"/>
              </a:lnSpc>
              <a:spcBef>
                <a:spcPts val="1000"/>
              </a:spcBef>
              <a:spcAft>
                <a:spcPts val="0"/>
              </a:spcAft>
              <a:buClr>
                <a:schemeClr val="dk1"/>
              </a:buClr>
              <a:buSzPts val="2100"/>
              <a:buChar char="●"/>
            </a:pPr>
            <a:r>
              <a:rPr lang="es-AR" sz="2100" noProof="0" dirty="0">
                <a:solidFill>
                  <a:schemeClr val="dk1"/>
                </a:solidFill>
              </a:rPr>
              <a:t>Los métodos de evaluación más convencionales consideran el rigor como una cuestión metodológica</a:t>
            </a:r>
            <a:r>
              <a:rPr lang="es-AR" sz="2100" i="0" u="none" strike="noStrike" cap="none" noProof="0" dirty="0">
                <a:solidFill>
                  <a:schemeClr val="dk1"/>
                </a:solidFill>
              </a:rPr>
              <a:t>.</a:t>
            </a:r>
          </a:p>
          <a:p>
            <a:pPr marL="914400" marR="0" lvl="1" indent="-349250" algn="l" rtl="0">
              <a:lnSpc>
                <a:spcPct val="115000"/>
              </a:lnSpc>
              <a:spcBef>
                <a:spcPts val="1200"/>
              </a:spcBef>
              <a:spcAft>
                <a:spcPts val="0"/>
              </a:spcAft>
              <a:buClr>
                <a:schemeClr val="dk1"/>
              </a:buClr>
              <a:buSzPts val="1900"/>
              <a:buChar char="○"/>
            </a:pPr>
            <a:r>
              <a:rPr lang="es-AR" sz="1900" noProof="0" dirty="0">
                <a:solidFill>
                  <a:schemeClr val="dk1"/>
                </a:solidFill>
              </a:rPr>
              <a:t>Lo que subyace a estos métodos son ciertos supuestos acerca del control, la estabilidad, la fidelidad, la replicabilidad, etc.</a:t>
            </a:r>
          </a:p>
          <a:p>
            <a:pPr marL="457200" marR="0" lvl="0" indent="-361950" algn="l" rtl="0">
              <a:lnSpc>
                <a:spcPct val="115000"/>
              </a:lnSpc>
              <a:spcBef>
                <a:spcPts val="1200"/>
              </a:spcBef>
              <a:spcAft>
                <a:spcPts val="0"/>
              </a:spcAft>
              <a:buClr>
                <a:schemeClr val="dk1"/>
              </a:buClr>
              <a:buSzPts val="2100"/>
              <a:buChar char="●"/>
            </a:pPr>
            <a:r>
              <a:rPr lang="es-AR" sz="2100" i="0" u="none" strike="noStrike" cap="none" noProof="0" dirty="0">
                <a:solidFill>
                  <a:schemeClr val="dk1"/>
                </a:solidFill>
              </a:rPr>
              <a:t>Estos enfoques </a:t>
            </a:r>
            <a:r>
              <a:rPr lang="es-AR" sz="2100" noProof="0" dirty="0">
                <a:solidFill>
                  <a:schemeClr val="dk1"/>
                </a:solidFill>
              </a:rPr>
              <a:t>son insuficientes para evaluaciones en contextos de alta complejidad, porque:</a:t>
            </a:r>
            <a:r>
              <a:rPr lang="es-AR" sz="2100" i="0" u="none" strike="noStrike" cap="none" noProof="0" dirty="0">
                <a:solidFill>
                  <a:schemeClr val="dk1"/>
                </a:solidFill>
              </a:rPr>
              <a:t> </a:t>
            </a:r>
            <a:endParaRPr lang="es-AR" sz="2100" noProof="0" dirty="0">
              <a:solidFill>
                <a:schemeClr val="dk1"/>
              </a:solidFill>
            </a:endParaRPr>
          </a:p>
          <a:p>
            <a:pPr marL="914400" marR="0" lvl="1" indent="-349250" algn="l" rtl="0">
              <a:lnSpc>
                <a:spcPct val="115000"/>
              </a:lnSpc>
              <a:spcBef>
                <a:spcPts val="1200"/>
              </a:spcBef>
              <a:spcAft>
                <a:spcPts val="0"/>
              </a:spcAft>
              <a:buClr>
                <a:schemeClr val="dk1"/>
              </a:buClr>
              <a:buSzPts val="1900"/>
              <a:buChar char="○"/>
            </a:pPr>
            <a:r>
              <a:rPr lang="es-AR" sz="1900" i="0" u="none" strike="noStrike" cap="none" noProof="0" dirty="0">
                <a:solidFill>
                  <a:schemeClr val="dk1"/>
                </a:solidFill>
              </a:rPr>
              <a:t>Son demasiado rígidos, lineales e insensibles al contexto.</a:t>
            </a:r>
          </a:p>
          <a:p>
            <a:pPr marL="457200" marR="0" lvl="0" indent="-361950" algn="l" rtl="0">
              <a:lnSpc>
                <a:spcPct val="115000"/>
              </a:lnSpc>
              <a:spcBef>
                <a:spcPts val="1000"/>
              </a:spcBef>
              <a:spcAft>
                <a:spcPts val="0"/>
              </a:spcAft>
              <a:buClr>
                <a:schemeClr val="dk1"/>
              </a:buClr>
              <a:buSzPts val="2100"/>
              <a:buChar char="●"/>
            </a:pPr>
            <a:r>
              <a:rPr lang="es-AR" sz="2100" i="0" u="none" strike="noStrike" cap="none" noProof="0" dirty="0">
                <a:solidFill>
                  <a:schemeClr val="dk1"/>
                </a:solidFill>
              </a:rPr>
              <a:t>El rigor en</a:t>
            </a:r>
            <a:r>
              <a:rPr lang="es-AR" sz="2100" noProof="0" dirty="0">
                <a:solidFill>
                  <a:schemeClr val="dk1"/>
                </a:solidFill>
              </a:rPr>
              <a:t> los esfuerzos para el cambio sistémico debe reflejar un mayor número de dimensiones, entre ellas</a:t>
            </a:r>
            <a:r>
              <a:rPr lang="es-AR" sz="2100" i="0" u="none" strike="noStrike" cap="none" noProof="0" dirty="0">
                <a:solidFill>
                  <a:schemeClr val="dk1"/>
                </a:solidFill>
              </a:rPr>
              <a:t>:</a:t>
            </a:r>
          </a:p>
          <a:p>
            <a:pPr marL="1371600" marR="0" lvl="1" indent="-349250" algn="l" rtl="0">
              <a:lnSpc>
                <a:spcPct val="115000"/>
              </a:lnSpc>
              <a:spcBef>
                <a:spcPts val="0"/>
              </a:spcBef>
              <a:spcAft>
                <a:spcPts val="0"/>
              </a:spcAft>
              <a:buClr>
                <a:schemeClr val="dk1"/>
              </a:buClr>
              <a:buSzPts val="1900"/>
              <a:buChar char="○"/>
            </a:pPr>
            <a:r>
              <a:rPr lang="es-AR" sz="1900" i="0" u="none" strike="noStrike" cap="none" noProof="0" dirty="0">
                <a:solidFill>
                  <a:schemeClr val="dk1"/>
                </a:solidFill>
              </a:rPr>
              <a:t>La complejidad</a:t>
            </a:r>
          </a:p>
          <a:p>
            <a:pPr marL="1371600" lvl="1" indent="-349250">
              <a:lnSpc>
                <a:spcPct val="115000"/>
              </a:lnSpc>
              <a:buClr>
                <a:schemeClr val="dk1"/>
              </a:buClr>
              <a:buSzPts val="1900"/>
              <a:buChar char="○"/>
            </a:pPr>
            <a:r>
              <a:rPr lang="es-AR" sz="1900" i="0" u="none" strike="noStrike" cap="none" noProof="0" dirty="0">
                <a:solidFill>
                  <a:schemeClr val="dk1"/>
                </a:solidFill>
              </a:rPr>
              <a:t>La inclusión</a:t>
            </a:r>
            <a:r>
              <a:rPr lang="es-AR" sz="1900" dirty="0">
                <a:solidFill>
                  <a:schemeClr val="dk1"/>
                </a:solidFill>
              </a:rPr>
              <a:t> de perspectivas  (pluralidad)</a:t>
            </a:r>
            <a:endParaRPr lang="es-AR" sz="1900" i="0" u="none" strike="noStrike" cap="none" noProof="0" dirty="0">
              <a:solidFill>
                <a:schemeClr val="dk1"/>
              </a:solidFill>
            </a:endParaRPr>
          </a:p>
          <a:p>
            <a:pPr marL="1371600" marR="0" lvl="1" indent="-349250" algn="l" rtl="0">
              <a:lnSpc>
                <a:spcPct val="115000"/>
              </a:lnSpc>
              <a:spcBef>
                <a:spcPts val="0"/>
              </a:spcBef>
              <a:spcAft>
                <a:spcPts val="0"/>
              </a:spcAft>
              <a:buClr>
                <a:schemeClr val="dk1"/>
              </a:buClr>
              <a:buSzPts val="1900"/>
              <a:buChar char="○"/>
            </a:pPr>
            <a:r>
              <a:rPr lang="es-AR" sz="1900" i="0" u="none" strike="noStrike" cap="none" noProof="0" dirty="0">
                <a:solidFill>
                  <a:schemeClr val="dk1"/>
                </a:solidFill>
              </a:rPr>
              <a:t>Caminos causales emergentes y plurales</a:t>
            </a:r>
          </a:p>
        </p:txBody>
      </p:sp>
    </p:spTree>
    <p:extLst>
      <p:ext uri="{BB962C8B-B14F-4D97-AF65-F5344CB8AC3E}">
        <p14:creationId xmlns:p14="http://schemas.microsoft.com/office/powerpoint/2010/main" val="419976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206" name="Google Shape;206;p3"/>
          <p:cNvPicPr preferRelativeResize="0"/>
          <p:nvPr/>
        </p:nvPicPr>
        <p:blipFill rotWithShape="1">
          <a:blip r:embed="rId3">
            <a:alphaModFix/>
          </a:blip>
          <a:srcRect/>
          <a:stretch/>
        </p:blipFill>
        <p:spPr>
          <a:xfrm>
            <a:off x="5049296" y="4030557"/>
            <a:ext cx="2941575" cy="2377646"/>
          </a:xfrm>
          <a:prstGeom prst="rect">
            <a:avLst/>
          </a:prstGeom>
          <a:noFill/>
          <a:ln>
            <a:noFill/>
          </a:ln>
        </p:spPr>
      </p:pic>
      <p:sp>
        <p:nvSpPr>
          <p:cNvPr id="198" name="Google Shape;198;p3"/>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99" name="Google Shape;199;p3"/>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200" name="Google Shape;200;p3"/>
          <p:cNvSpPr txBox="1"/>
          <p:nvPr/>
        </p:nvSpPr>
        <p:spPr>
          <a:xfrm>
            <a:off x="591742" y="413425"/>
            <a:ext cx="6520253"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Marco de Rigor para la Iniciativa Causal </a:t>
            </a:r>
            <a:r>
              <a:rPr lang="es-AR" sz="2400" b="1" i="0" u="none" strike="noStrike" cap="none" noProof="0" dirty="0" err="1">
                <a:solidFill>
                  <a:srgbClr val="FFFFFF"/>
                </a:solidFill>
                <a:latin typeface="Arial"/>
                <a:ea typeface="Arial"/>
                <a:cs typeface="Arial"/>
                <a:sym typeface="Arial"/>
              </a:rPr>
              <a:t>Pathways</a:t>
            </a:r>
            <a:endParaRPr lang="es-AR" sz="1400" b="0" i="0" u="none" strike="noStrike" cap="none" noProof="0" dirty="0">
              <a:solidFill>
                <a:srgbClr val="000000"/>
              </a:solidFill>
              <a:latin typeface="Arial"/>
              <a:ea typeface="Arial"/>
              <a:cs typeface="Arial"/>
              <a:sym typeface="Arial"/>
            </a:endParaRPr>
          </a:p>
        </p:txBody>
      </p:sp>
      <p:cxnSp>
        <p:nvCxnSpPr>
          <p:cNvPr id="201" name="Google Shape;201;p3"/>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sp>
        <p:nvSpPr>
          <p:cNvPr id="202" name="Google Shape;202;p3"/>
          <p:cNvSpPr txBox="1"/>
          <p:nvPr/>
        </p:nvSpPr>
        <p:spPr>
          <a:xfrm>
            <a:off x="3699075" y="6408595"/>
            <a:ext cx="4647300" cy="449400"/>
          </a:xfrm>
          <a:prstGeom prst="rect">
            <a:avLst/>
          </a:prstGeom>
          <a:noFill/>
          <a:ln>
            <a:noFill/>
          </a:ln>
        </p:spPr>
        <p:txBody>
          <a:bodyPr spcFirstLastPara="1" wrap="square" lIns="45675" tIns="45675" rIns="45675" bIns="45675" anchor="ctr" anchorCtr="0">
            <a:normAutofit fontScale="62500" lnSpcReduction="20000"/>
          </a:bodyPr>
          <a:lstStyle/>
          <a:p>
            <a:pPr algn="ctr">
              <a:lnSpc>
                <a:spcPct val="90000"/>
              </a:lnSpc>
              <a:buClr>
                <a:srgbClr val="FFFFFF"/>
              </a:buClr>
              <a:buSzPct val="201680"/>
            </a:pPr>
            <a:r>
              <a:rPr lang="es-AR" sz="1700" b="0" i="0" u="none" strike="noStrike" cap="none" noProof="0" dirty="0">
                <a:solidFill>
                  <a:schemeClr val="dk1"/>
                </a:solidFill>
                <a:latin typeface="Arial"/>
                <a:ea typeface="Arial"/>
                <a:cs typeface="Arial"/>
                <a:sym typeface="Arial"/>
              </a:rPr>
              <a:t>Marco de Rigor Inclusivo discutido en  Apgar (2022)</a:t>
            </a:r>
            <a:r>
              <a:rPr lang="es-AR" sz="1700" dirty="0">
                <a:solidFill>
                  <a:schemeClr val="dk1"/>
                </a:solidFill>
              </a:rPr>
              <a:t> https://evalparticipativa.net/2022/11/02/practicando-el-rigor-inclusivo-en-la-evaluacion-participativa/</a:t>
            </a:r>
            <a:endParaRPr lang="es-AR" sz="900" b="0" i="0" u="none" strike="noStrike" cap="none" noProof="0" dirty="0">
              <a:solidFill>
                <a:schemeClr val="dk1"/>
              </a:solidFill>
              <a:latin typeface="Arial"/>
              <a:ea typeface="Arial"/>
              <a:cs typeface="Arial"/>
              <a:sym typeface="Arial"/>
            </a:endParaRPr>
          </a:p>
        </p:txBody>
      </p:sp>
      <p:sp>
        <p:nvSpPr>
          <p:cNvPr id="203" name="Google Shape;203;p3"/>
          <p:cNvSpPr txBox="1"/>
          <p:nvPr/>
        </p:nvSpPr>
        <p:spPr>
          <a:xfrm>
            <a:off x="394575" y="1513333"/>
            <a:ext cx="6609000" cy="2605811"/>
          </a:xfrm>
          <a:prstGeom prst="rect">
            <a:avLst/>
          </a:prstGeom>
          <a:solidFill>
            <a:srgbClr val="BBD6EE"/>
          </a:solidFill>
          <a:ln>
            <a:noFill/>
          </a:ln>
        </p:spPr>
        <p:txBody>
          <a:bodyPr spcFirstLastPara="1" wrap="square" lIns="91425" tIns="91425" rIns="91425" bIns="91425" anchor="t" anchorCtr="0">
            <a:spAutoFit/>
          </a:bodyPr>
          <a:lstStyle/>
          <a:p>
            <a:pPr marL="228600" marR="0" lvl="0" indent="0" algn="l" rtl="0">
              <a:lnSpc>
                <a:spcPct val="100000"/>
              </a:lnSpc>
              <a:spcBef>
                <a:spcPts val="1000"/>
              </a:spcBef>
              <a:spcAft>
                <a:spcPts val="0"/>
              </a:spcAft>
              <a:buClr>
                <a:srgbClr val="000000"/>
              </a:buClr>
              <a:buSzPts val="2300"/>
              <a:buFont typeface="Arial"/>
              <a:buNone/>
            </a:pPr>
            <a:r>
              <a:rPr lang="es-AR" sz="2300" b="0" i="0" u="sng" strike="noStrike" cap="none" noProof="0"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Causal </a:t>
            </a:r>
            <a:r>
              <a:rPr lang="es-AR" sz="2300" b="0" i="0" u="sng" strike="noStrike" cap="none" noProof="0" dirty="0" err="1">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Pathways</a:t>
            </a:r>
            <a:r>
              <a:rPr lang="es-AR" sz="2300" b="0" i="0" u="sng" strike="noStrike" cap="none" noProof="0"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s-AR" sz="2300" b="0" i="0" u="sng" strike="noStrike" cap="none" noProof="0" dirty="0" err="1">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Initiative</a:t>
            </a:r>
            <a:r>
              <a:rPr lang="es-AR" sz="2300" b="0" i="0" u="sng" strike="noStrike" cap="none" noProof="0"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s-AR" sz="2300" b="0" i="0" u="sng" strike="noStrike" cap="none" noProof="0" dirty="0" err="1">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guidance</a:t>
            </a:r>
            <a:r>
              <a:rPr lang="es-AR" sz="2300" b="0" i="0" u="sng" strike="noStrike" cap="none" noProof="0"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s-AR" sz="2300" b="0" i="0" u="sng" strike="noStrike" cap="none" noProof="0" dirty="0" err="1">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How</a:t>
            </a:r>
            <a:r>
              <a:rPr lang="es-AR" sz="2300" b="0" i="0" u="sng" strike="noStrike" cap="none" noProof="0"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 do </a:t>
            </a:r>
            <a:r>
              <a:rPr lang="es-AR" sz="2300" b="0" i="0" u="sng" strike="noStrike" cap="none" noProof="0" dirty="0" err="1">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we</a:t>
            </a:r>
            <a:r>
              <a:rPr lang="es-AR" sz="2300" b="0" i="0" u="sng" strike="noStrike" cap="none" noProof="0"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 define and </a:t>
            </a:r>
            <a:r>
              <a:rPr lang="es-AR" sz="2300" b="0" i="0" u="sng" strike="noStrike" cap="none" noProof="0" dirty="0" err="1">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support</a:t>
            </a:r>
            <a:r>
              <a:rPr lang="es-AR" sz="2300" b="0" i="0" u="sng" strike="noStrike" cap="none" noProof="0"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s-AR" sz="2300" b="0" i="0" u="sng" strike="noStrike" cap="none" noProof="0" dirty="0" err="1">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quality</a:t>
            </a:r>
            <a:r>
              <a:rPr lang="es-AR" sz="2300" b="0" i="0" u="sng" strike="noStrike" cap="none" noProof="0"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 and rigor in Causal </a:t>
            </a:r>
            <a:r>
              <a:rPr lang="es-AR" sz="2300" b="0" i="0" u="sng" strike="noStrike" cap="none" noProof="0" dirty="0" err="1">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Pathways</a:t>
            </a:r>
            <a:r>
              <a:rPr lang="es-AR" sz="2300" b="0" i="0" u="sng" strike="noStrike" cap="none" noProof="0"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s-AR" sz="2300" b="0" i="0" u="sng" strike="noStrike" cap="none" noProof="0" dirty="0" err="1">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evaluation</a:t>
            </a:r>
            <a:r>
              <a:rPr lang="es-AR" sz="2300" b="0" i="0" u="sng" strike="noStrike" cap="none" noProof="0"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es-AR" sz="2300" b="0" i="0" u="none" strike="noStrike" cap="none" noProof="0" dirty="0">
                <a:solidFill>
                  <a:schemeClr val="dk2"/>
                </a:solidFill>
                <a:latin typeface="Arial"/>
                <a:ea typeface="Arial"/>
                <a:cs typeface="Arial"/>
                <a:sym typeface="Arial"/>
              </a:rPr>
              <a:t> </a:t>
            </a:r>
            <a:br>
              <a:rPr lang="es-AR" sz="2300" b="0" i="0" u="none" strike="noStrike" cap="none" noProof="0" dirty="0">
                <a:solidFill>
                  <a:schemeClr val="dk2"/>
                </a:solidFill>
                <a:latin typeface="Arial"/>
                <a:ea typeface="Arial"/>
                <a:cs typeface="Arial"/>
                <a:sym typeface="Arial"/>
              </a:rPr>
            </a:br>
            <a:r>
              <a:rPr lang="es-AR" sz="1800" b="0" i="1" u="none" strike="noStrike" cap="none" noProof="0" dirty="0">
                <a:solidFill>
                  <a:schemeClr val="dk2"/>
                </a:solidFill>
                <a:latin typeface="Arial"/>
                <a:ea typeface="Arial"/>
                <a:cs typeface="Arial"/>
                <a:sym typeface="Arial"/>
              </a:rPr>
              <a:t>Guía de la Iniciativa Causal </a:t>
            </a:r>
            <a:r>
              <a:rPr lang="es-AR" sz="1800" b="0" i="1" u="none" strike="noStrike" cap="none" noProof="0" dirty="0" err="1">
                <a:solidFill>
                  <a:schemeClr val="dk2"/>
                </a:solidFill>
                <a:latin typeface="Arial"/>
                <a:ea typeface="Arial"/>
                <a:cs typeface="Arial"/>
                <a:sym typeface="Arial"/>
              </a:rPr>
              <a:t>Pathways</a:t>
            </a:r>
            <a:r>
              <a:rPr lang="es-AR" sz="1800" b="0" i="1" u="none" strike="noStrike" cap="none" noProof="0" dirty="0">
                <a:solidFill>
                  <a:schemeClr val="dk2"/>
                </a:solidFill>
                <a:latin typeface="Arial"/>
                <a:ea typeface="Arial"/>
                <a:cs typeface="Arial"/>
                <a:sym typeface="Arial"/>
              </a:rPr>
              <a:t>: ¿Cómo definimos y respaldamos la calidad y el rigor en las evaluaciones de caminos causales?</a:t>
            </a:r>
            <a:br>
              <a:rPr lang="es-AR" sz="1800" b="0" i="0" u="none" strike="noStrike" cap="none" noProof="0" dirty="0">
                <a:solidFill>
                  <a:schemeClr val="dk2"/>
                </a:solidFill>
                <a:latin typeface="Arial"/>
                <a:ea typeface="Arial"/>
                <a:cs typeface="Arial"/>
                <a:sym typeface="Arial"/>
              </a:rPr>
            </a:br>
            <a:r>
              <a:rPr lang="es-AR" sz="2000" b="0" i="0" u="none" strike="noStrike" cap="none" noProof="0" dirty="0">
                <a:solidFill>
                  <a:schemeClr val="dk2"/>
                </a:solidFill>
                <a:latin typeface="Arial"/>
                <a:ea typeface="Arial"/>
                <a:cs typeface="Arial"/>
                <a:sym typeface="Arial"/>
              </a:rPr>
              <a:t>(2025, Marina Apgar y Tom Aston)</a:t>
            </a:r>
            <a:endParaRPr lang="es-AR" sz="1400" b="0" i="0" u="none" strike="noStrike" cap="none" noProof="0" dirty="0">
              <a:solidFill>
                <a:schemeClr val="dk2"/>
              </a:solidFill>
              <a:latin typeface="Arial"/>
              <a:ea typeface="Arial"/>
              <a:cs typeface="Arial"/>
              <a:sym typeface="Arial"/>
            </a:endParaRPr>
          </a:p>
        </p:txBody>
      </p:sp>
      <p:sp>
        <p:nvSpPr>
          <p:cNvPr id="204" name="Google Shape;204;p3"/>
          <p:cNvSpPr/>
          <p:nvPr/>
        </p:nvSpPr>
        <p:spPr>
          <a:xfrm>
            <a:off x="753374" y="4096025"/>
            <a:ext cx="3237550" cy="2081150"/>
          </a:xfrm>
          <a:custGeom>
            <a:avLst/>
            <a:gdLst/>
            <a:ahLst/>
            <a:cxnLst/>
            <a:rect l="l" t="t" r="r" b="b"/>
            <a:pathLst>
              <a:path w="129502" h="83246" extrusionOk="0">
                <a:moveTo>
                  <a:pt x="5495" y="0"/>
                </a:moveTo>
                <a:cubicBezTo>
                  <a:pt x="6330" y="13674"/>
                  <a:pt x="-10163" y="74008"/>
                  <a:pt x="10505" y="82045"/>
                </a:cubicBezTo>
                <a:cubicBezTo>
                  <a:pt x="31173" y="90083"/>
                  <a:pt x="109669" y="53862"/>
                  <a:pt x="129502" y="48225"/>
                </a:cubicBezTo>
              </a:path>
            </a:pathLst>
          </a:custGeom>
          <a:noFill/>
          <a:ln w="76200" cap="flat" cmpd="sng">
            <a:solidFill>
              <a:srgbClr val="BBD6E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p:txBody>
      </p:sp>
      <p:sp>
        <p:nvSpPr>
          <p:cNvPr id="205" name="Google Shape;205;p3"/>
          <p:cNvSpPr txBox="1"/>
          <p:nvPr/>
        </p:nvSpPr>
        <p:spPr>
          <a:xfrm>
            <a:off x="1043893" y="4589325"/>
            <a:ext cx="1800600" cy="64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noProof="0" dirty="0">
                <a:solidFill>
                  <a:srgbClr val="008EF4"/>
                </a:solidFill>
                <a:latin typeface="Arial"/>
                <a:ea typeface="Arial"/>
                <a:cs typeface="Arial"/>
                <a:sym typeface="Arial"/>
              </a:rPr>
              <a:t>Basado en los conceptos de…</a:t>
            </a:r>
          </a:p>
        </p:txBody>
      </p:sp>
    </p:spTree>
    <p:extLst>
      <p:ext uri="{BB962C8B-B14F-4D97-AF65-F5344CB8AC3E}">
        <p14:creationId xmlns:p14="http://schemas.microsoft.com/office/powerpoint/2010/main" val="396504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D1A75E3C-6750-5279-80B7-EE7CAC4DE245}"/>
            </a:ext>
          </a:extLst>
        </p:cNvPr>
        <p:cNvGrpSpPr/>
        <p:nvPr/>
      </p:nvGrpSpPr>
      <p:grpSpPr>
        <a:xfrm>
          <a:off x="0" y="0"/>
          <a:ext cx="0" cy="0"/>
          <a:chOff x="0" y="0"/>
          <a:chExt cx="0" cy="0"/>
        </a:xfrm>
      </p:grpSpPr>
      <p:sp>
        <p:nvSpPr>
          <p:cNvPr id="320" name="Google Shape;320;p4">
            <a:extLst>
              <a:ext uri="{FF2B5EF4-FFF2-40B4-BE49-F238E27FC236}">
                <a16:creationId xmlns:a16="http://schemas.microsoft.com/office/drawing/2014/main" id="{57494A31-A963-2C04-1DB3-2A132EFF5086}"/>
              </a:ext>
            </a:extLst>
          </p:cNvPr>
          <p:cNvSpPr/>
          <p:nvPr/>
        </p:nvSpPr>
        <p:spPr>
          <a:xfrm>
            <a:off x="0" y="167"/>
            <a:ext cx="9144000" cy="14922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321" name="Google Shape;321;p4">
            <a:extLst>
              <a:ext uri="{FF2B5EF4-FFF2-40B4-BE49-F238E27FC236}">
                <a16:creationId xmlns:a16="http://schemas.microsoft.com/office/drawing/2014/main" id="{9B3B69AA-FAE4-B30D-D3DA-5F7C4E05268A}"/>
              </a:ext>
            </a:extLst>
          </p:cNvPr>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322" name="Google Shape;322;p4">
            <a:extLst>
              <a:ext uri="{FF2B5EF4-FFF2-40B4-BE49-F238E27FC236}">
                <a16:creationId xmlns:a16="http://schemas.microsoft.com/office/drawing/2014/main" id="{5A99BB38-60BA-2E0C-25B9-B19ED4AAC422}"/>
              </a:ext>
            </a:extLst>
          </p:cNvPr>
          <p:cNvSpPr txBox="1"/>
          <p:nvPr/>
        </p:nvSpPr>
        <p:spPr>
          <a:xfrm>
            <a:off x="591757" y="413418"/>
            <a:ext cx="7565993" cy="821015"/>
          </a:xfrm>
          <a:prstGeom prst="rect">
            <a:avLst/>
          </a:prstGeom>
          <a:noFill/>
          <a:ln>
            <a:noFill/>
          </a:ln>
        </p:spPr>
        <p:txBody>
          <a:bodyPr spcFirstLastPara="1" wrap="square" lIns="45675" tIns="45675" rIns="45675" bIns="45675" anchor="ctr" anchorCtr="0">
            <a:normAutofit lnSpcReduction="10000"/>
          </a:bodyPr>
          <a:lstStyle/>
          <a:p>
            <a:pPr marL="0" marR="0" lvl="0" indent="0" algn="l" rtl="0">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Nuestros valores informan todas las etapas de nuestra</a:t>
            </a:r>
            <a:r>
              <a:rPr lang="es-AR" sz="2400" b="1" noProof="0" dirty="0">
                <a:solidFill>
                  <a:srgbClr val="FFFFFF"/>
                </a:solidFill>
              </a:rPr>
              <a:t>s prácticas en la evaluación</a:t>
            </a:r>
            <a:endParaRPr lang="es-AR" sz="1400" b="0" i="0" u="none" strike="noStrike" cap="none" noProof="0" dirty="0">
              <a:solidFill>
                <a:srgbClr val="000000"/>
              </a:solidFill>
              <a:latin typeface="Arial"/>
              <a:ea typeface="Arial"/>
              <a:cs typeface="Arial"/>
              <a:sym typeface="Arial"/>
            </a:endParaRPr>
          </a:p>
        </p:txBody>
      </p:sp>
      <p:cxnSp>
        <p:nvCxnSpPr>
          <p:cNvPr id="323" name="Google Shape;323;p4">
            <a:extLst>
              <a:ext uri="{FF2B5EF4-FFF2-40B4-BE49-F238E27FC236}">
                <a16:creationId xmlns:a16="http://schemas.microsoft.com/office/drawing/2014/main" id="{C3C52A5A-9668-B791-17C7-EFCD4CB54746}"/>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324" name="Google Shape;324;p4">
            <a:extLst>
              <a:ext uri="{FF2B5EF4-FFF2-40B4-BE49-F238E27FC236}">
                <a16:creationId xmlns:a16="http://schemas.microsoft.com/office/drawing/2014/main" id="{D3C97B23-DD92-04A3-BF8D-621CB6C96E67}"/>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325" name="Google Shape;325;p4">
            <a:extLst>
              <a:ext uri="{FF2B5EF4-FFF2-40B4-BE49-F238E27FC236}">
                <a16:creationId xmlns:a16="http://schemas.microsoft.com/office/drawing/2014/main" id="{56924DD8-6237-7ABA-C098-887FFB74AA20}"/>
              </a:ext>
            </a:extLst>
          </p:cNvPr>
          <p:cNvSpPr/>
          <p:nvPr/>
        </p:nvSpPr>
        <p:spPr>
          <a:xfrm>
            <a:off x="88950" y="2768125"/>
            <a:ext cx="2111400" cy="10839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0" i="0" u="none" strike="noStrike" cap="none" noProof="0" dirty="0">
                <a:solidFill>
                  <a:schemeClr val="lt1"/>
                </a:solidFill>
                <a:latin typeface="Arial"/>
                <a:ea typeface="Arial"/>
                <a:cs typeface="Arial"/>
                <a:sym typeface="Arial"/>
              </a:rPr>
              <a:t>Valores del estudio</a:t>
            </a:r>
            <a:endParaRPr lang="es-AR" sz="1400" b="0" i="0" u="none" strike="noStrike" cap="none" noProof="0" dirty="0">
              <a:solidFill>
                <a:srgbClr val="000000"/>
              </a:solidFill>
              <a:latin typeface="Arial"/>
              <a:ea typeface="Arial"/>
              <a:cs typeface="Arial"/>
              <a:sym typeface="Arial"/>
            </a:endParaRPr>
          </a:p>
        </p:txBody>
      </p:sp>
      <p:sp>
        <p:nvSpPr>
          <p:cNvPr id="326" name="Google Shape;326;p4">
            <a:extLst>
              <a:ext uri="{FF2B5EF4-FFF2-40B4-BE49-F238E27FC236}">
                <a16:creationId xmlns:a16="http://schemas.microsoft.com/office/drawing/2014/main" id="{872B1BE1-43BB-C828-0233-31EB52B19F57}"/>
              </a:ext>
            </a:extLst>
          </p:cNvPr>
          <p:cNvSpPr/>
          <p:nvPr/>
        </p:nvSpPr>
        <p:spPr>
          <a:xfrm>
            <a:off x="2326082" y="4261787"/>
            <a:ext cx="1354086" cy="12066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1600" b="0" i="0" u="none" strike="noStrike" cap="none" noProof="0" dirty="0">
                <a:solidFill>
                  <a:schemeClr val="lt1"/>
                </a:solidFill>
                <a:latin typeface="Arial"/>
                <a:ea typeface="Arial"/>
                <a:cs typeface="Arial"/>
                <a:sym typeface="Arial"/>
              </a:rPr>
              <a:t>Foco de la evaluación</a:t>
            </a:r>
            <a:endParaRPr lang="es-AR" sz="1100" b="0" i="0" u="none" strike="noStrike" cap="none" noProof="0" dirty="0">
              <a:solidFill>
                <a:srgbClr val="000000"/>
              </a:solidFill>
              <a:latin typeface="Arial"/>
              <a:ea typeface="Arial"/>
              <a:cs typeface="Arial"/>
              <a:sym typeface="Arial"/>
            </a:endParaRPr>
          </a:p>
        </p:txBody>
      </p:sp>
      <p:sp>
        <p:nvSpPr>
          <p:cNvPr id="327" name="Google Shape;327;p4">
            <a:extLst>
              <a:ext uri="{FF2B5EF4-FFF2-40B4-BE49-F238E27FC236}">
                <a16:creationId xmlns:a16="http://schemas.microsoft.com/office/drawing/2014/main" id="{B10EC9A0-835B-54C6-00E3-51B353D82413}"/>
              </a:ext>
            </a:extLst>
          </p:cNvPr>
          <p:cNvSpPr/>
          <p:nvPr/>
        </p:nvSpPr>
        <p:spPr>
          <a:xfrm>
            <a:off x="4677725" y="4277300"/>
            <a:ext cx="1766100" cy="12066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0" i="0" u="none" strike="noStrike" cap="none" noProof="0" dirty="0">
                <a:solidFill>
                  <a:schemeClr val="lt1"/>
                </a:solidFill>
                <a:latin typeface="Arial"/>
                <a:ea typeface="Arial"/>
                <a:cs typeface="Arial"/>
                <a:sym typeface="Arial"/>
              </a:rPr>
              <a:t>Métodos y Enfoques</a:t>
            </a:r>
            <a:endParaRPr lang="es-AR" sz="1400" b="0" i="0" u="none" strike="noStrike" cap="none" noProof="0" dirty="0">
              <a:solidFill>
                <a:srgbClr val="000000"/>
              </a:solidFill>
              <a:latin typeface="Arial"/>
              <a:ea typeface="Arial"/>
              <a:cs typeface="Arial"/>
              <a:sym typeface="Arial"/>
            </a:endParaRPr>
          </a:p>
        </p:txBody>
      </p:sp>
      <p:sp>
        <p:nvSpPr>
          <p:cNvPr id="328" name="Google Shape;328;p4">
            <a:extLst>
              <a:ext uri="{FF2B5EF4-FFF2-40B4-BE49-F238E27FC236}">
                <a16:creationId xmlns:a16="http://schemas.microsoft.com/office/drawing/2014/main" id="{0B12013A-6E6F-2F94-7FF2-42BEC8BE7CC3}"/>
              </a:ext>
            </a:extLst>
          </p:cNvPr>
          <p:cNvSpPr/>
          <p:nvPr/>
        </p:nvSpPr>
        <p:spPr>
          <a:xfrm>
            <a:off x="3594004" y="2202971"/>
            <a:ext cx="1561500" cy="11058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0" i="0" u="none" strike="noStrike" cap="none" noProof="0" dirty="0">
                <a:solidFill>
                  <a:schemeClr val="lt1"/>
                </a:solidFill>
                <a:latin typeface="Arial"/>
                <a:ea typeface="Arial"/>
                <a:cs typeface="Arial"/>
                <a:sym typeface="Arial"/>
              </a:rPr>
              <a:t>Qué preguntas hacemos</a:t>
            </a:r>
            <a:endParaRPr lang="es-AR" sz="1400" b="0" i="0" u="none" strike="noStrike" cap="none" noProof="0" dirty="0">
              <a:solidFill>
                <a:srgbClr val="000000"/>
              </a:solidFill>
              <a:latin typeface="Arial"/>
              <a:ea typeface="Arial"/>
              <a:cs typeface="Arial"/>
              <a:sym typeface="Arial"/>
            </a:endParaRPr>
          </a:p>
        </p:txBody>
      </p:sp>
      <p:sp>
        <p:nvSpPr>
          <p:cNvPr id="329" name="Google Shape;329;p4">
            <a:extLst>
              <a:ext uri="{FF2B5EF4-FFF2-40B4-BE49-F238E27FC236}">
                <a16:creationId xmlns:a16="http://schemas.microsoft.com/office/drawing/2014/main" id="{54CAC7AF-E6F8-67EC-9E11-9D555FFCB01B}"/>
              </a:ext>
            </a:extLst>
          </p:cNvPr>
          <p:cNvSpPr/>
          <p:nvPr/>
        </p:nvSpPr>
        <p:spPr>
          <a:xfrm>
            <a:off x="7141425" y="4277300"/>
            <a:ext cx="1766100" cy="12066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1800" b="0" i="0" u="none" strike="noStrike" cap="none" noProof="0" dirty="0">
                <a:solidFill>
                  <a:schemeClr val="lt1"/>
                </a:solidFill>
                <a:latin typeface="Arial"/>
                <a:ea typeface="Arial"/>
                <a:cs typeface="Arial"/>
                <a:sym typeface="Arial"/>
              </a:rPr>
              <a:t>Fuentes y Participantes</a:t>
            </a:r>
            <a:endParaRPr lang="es-AR" sz="1200" b="0" i="0" u="none" strike="noStrike" cap="none" noProof="0" dirty="0">
              <a:solidFill>
                <a:srgbClr val="000000"/>
              </a:solidFill>
              <a:latin typeface="Arial"/>
              <a:ea typeface="Arial"/>
              <a:cs typeface="Arial"/>
              <a:sym typeface="Arial"/>
            </a:endParaRPr>
          </a:p>
        </p:txBody>
      </p:sp>
      <p:sp>
        <p:nvSpPr>
          <p:cNvPr id="330" name="Google Shape;330;p4">
            <a:extLst>
              <a:ext uri="{FF2B5EF4-FFF2-40B4-BE49-F238E27FC236}">
                <a16:creationId xmlns:a16="http://schemas.microsoft.com/office/drawing/2014/main" id="{1CEC70CD-0C15-25B4-A6A8-C0EA5444C25D}"/>
              </a:ext>
            </a:extLst>
          </p:cNvPr>
          <p:cNvSpPr/>
          <p:nvPr/>
        </p:nvSpPr>
        <p:spPr>
          <a:xfrm>
            <a:off x="6114675" y="2197275"/>
            <a:ext cx="1967400" cy="12066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0" i="0" u="none" strike="noStrike" cap="none" noProof="0" dirty="0">
                <a:solidFill>
                  <a:schemeClr val="lt1"/>
                </a:solidFill>
                <a:latin typeface="Arial"/>
                <a:ea typeface="Arial"/>
                <a:cs typeface="Arial"/>
                <a:sym typeface="Arial"/>
              </a:rPr>
              <a:t>Búsqueda de sentido </a:t>
            </a:r>
            <a:endParaRPr lang="es-AR" sz="1400" b="0" i="0" u="none" strike="noStrike" cap="none" noProof="0" dirty="0">
              <a:solidFill>
                <a:srgbClr val="000000"/>
              </a:solidFill>
              <a:latin typeface="Arial"/>
              <a:ea typeface="Arial"/>
              <a:cs typeface="Arial"/>
              <a:sym typeface="Arial"/>
            </a:endParaRPr>
          </a:p>
        </p:txBody>
      </p:sp>
      <p:sp>
        <p:nvSpPr>
          <p:cNvPr id="331" name="Google Shape;331;p4">
            <a:extLst>
              <a:ext uri="{FF2B5EF4-FFF2-40B4-BE49-F238E27FC236}">
                <a16:creationId xmlns:a16="http://schemas.microsoft.com/office/drawing/2014/main" id="{E85C4E26-7377-5C39-0D18-CCBC2148F05A}"/>
              </a:ext>
            </a:extLst>
          </p:cNvPr>
          <p:cNvSpPr/>
          <p:nvPr/>
        </p:nvSpPr>
        <p:spPr>
          <a:xfrm>
            <a:off x="4649011" y="3547070"/>
            <a:ext cx="836700" cy="519600"/>
          </a:xfrm>
          <a:prstGeom prst="curvedDown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4">
            <a:extLst>
              <a:ext uri="{FF2B5EF4-FFF2-40B4-BE49-F238E27FC236}">
                <a16:creationId xmlns:a16="http://schemas.microsoft.com/office/drawing/2014/main" id="{E0D54EFA-A704-D92F-73E7-A58D585B0EAA}"/>
              </a:ext>
            </a:extLst>
          </p:cNvPr>
          <p:cNvSpPr/>
          <p:nvPr/>
        </p:nvSpPr>
        <p:spPr>
          <a:xfrm>
            <a:off x="3457020" y="3653602"/>
            <a:ext cx="1020000" cy="519600"/>
          </a:xfrm>
          <a:prstGeom prst="curvedUp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4">
            <a:extLst>
              <a:ext uri="{FF2B5EF4-FFF2-40B4-BE49-F238E27FC236}">
                <a16:creationId xmlns:a16="http://schemas.microsoft.com/office/drawing/2014/main" id="{403FEA47-B44F-1DFD-1497-BC66CE80954F}"/>
              </a:ext>
            </a:extLst>
          </p:cNvPr>
          <p:cNvSpPr/>
          <p:nvPr/>
        </p:nvSpPr>
        <p:spPr>
          <a:xfrm>
            <a:off x="5878205" y="3653602"/>
            <a:ext cx="1020000" cy="519600"/>
          </a:xfrm>
          <a:prstGeom prst="curvedUp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4">
            <a:extLst>
              <a:ext uri="{FF2B5EF4-FFF2-40B4-BE49-F238E27FC236}">
                <a16:creationId xmlns:a16="http://schemas.microsoft.com/office/drawing/2014/main" id="{A143E7C9-3ADB-141B-8BCA-54F175A6C7CF}"/>
              </a:ext>
            </a:extLst>
          </p:cNvPr>
          <p:cNvSpPr/>
          <p:nvPr/>
        </p:nvSpPr>
        <p:spPr>
          <a:xfrm>
            <a:off x="2338097" y="3488793"/>
            <a:ext cx="836700" cy="519600"/>
          </a:xfrm>
          <a:prstGeom prst="curvedDown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4">
            <a:extLst>
              <a:ext uri="{FF2B5EF4-FFF2-40B4-BE49-F238E27FC236}">
                <a16:creationId xmlns:a16="http://schemas.microsoft.com/office/drawing/2014/main" id="{373820BF-0A3A-DDEE-ABC5-ABDB00E0FE68}"/>
              </a:ext>
            </a:extLst>
          </p:cNvPr>
          <p:cNvSpPr/>
          <p:nvPr/>
        </p:nvSpPr>
        <p:spPr>
          <a:xfrm>
            <a:off x="7263000" y="3653600"/>
            <a:ext cx="1055700" cy="519600"/>
          </a:xfrm>
          <a:prstGeom prst="curvedDown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4">
            <a:extLst>
              <a:ext uri="{FF2B5EF4-FFF2-40B4-BE49-F238E27FC236}">
                <a16:creationId xmlns:a16="http://schemas.microsoft.com/office/drawing/2014/main" id="{7DA2E351-9258-0F6E-58DD-32381056A350}"/>
              </a:ext>
            </a:extLst>
          </p:cNvPr>
          <p:cNvSpPr txBox="1"/>
          <p:nvPr/>
        </p:nvSpPr>
        <p:spPr>
          <a:xfrm>
            <a:off x="-55546" y="6011641"/>
            <a:ext cx="7471429" cy="83557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dirty="0" err="1">
                <a:solidFill>
                  <a:schemeClr val="dk1"/>
                </a:solidFill>
                <a:latin typeface="Arial"/>
                <a:ea typeface="Arial"/>
                <a:cs typeface="Arial"/>
                <a:sym typeface="Arial"/>
              </a:rPr>
              <a:t>Diagrama</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adaptado</a:t>
            </a:r>
            <a:r>
              <a:rPr lang="en-US" sz="1400" b="0" i="0" u="none" strike="noStrike" cap="none" dirty="0">
                <a:solidFill>
                  <a:schemeClr val="dk1"/>
                </a:solidFill>
                <a:latin typeface="Arial"/>
                <a:ea typeface="Arial"/>
                <a:cs typeface="Arial"/>
                <a:sym typeface="Arial"/>
              </a:rPr>
              <a:t> de: </a:t>
            </a:r>
            <a:r>
              <a:rPr lang="en-US" sz="1400" b="0" i="0" u="none" strike="noStrike" cap="none" dirty="0">
                <a:solidFill>
                  <a:srgbClr val="000000"/>
                </a:solidFill>
                <a:latin typeface="Arial"/>
                <a:ea typeface="Arial"/>
                <a:cs typeface="Arial"/>
                <a:sym typeface="Arial"/>
              </a:rPr>
              <a:t>Apgar, M., Aston, T., Snijder, M., &amp; </a:t>
            </a:r>
            <a:r>
              <a:rPr lang="en-US" sz="1400" b="0" i="0" u="none" strike="noStrike" cap="none" dirty="0" err="1">
                <a:solidFill>
                  <a:srgbClr val="000000"/>
                </a:solidFill>
                <a:latin typeface="Arial"/>
                <a:ea typeface="Arial"/>
                <a:cs typeface="Arial"/>
                <a:sym typeface="Arial"/>
              </a:rPr>
              <a:t>Zwollo</a:t>
            </a:r>
            <a:r>
              <a:rPr lang="en-US" sz="1400" b="0" i="0" u="none" strike="noStrike" cap="none" dirty="0">
                <a:solidFill>
                  <a:srgbClr val="000000"/>
                </a:solidFill>
                <a:latin typeface="Arial"/>
                <a:ea typeface="Arial"/>
                <a:cs typeface="Arial"/>
                <a:sym typeface="Arial"/>
              </a:rPr>
              <a:t>, T. (2024). Raising the Bar: Improving How to Assess Evidence Quality in Evaluating Systems-Change Efforts. </a:t>
            </a:r>
            <a:r>
              <a:rPr lang="en-US" sz="1400" b="0" i="1" u="none" strike="noStrike" cap="none" dirty="0">
                <a:solidFill>
                  <a:srgbClr val="000000"/>
                </a:solidFill>
                <a:latin typeface="Arial"/>
                <a:ea typeface="Arial"/>
                <a:cs typeface="Arial"/>
                <a:sym typeface="Arial"/>
              </a:rPr>
              <a:t>The Foundation Review, 16</a:t>
            </a:r>
            <a:r>
              <a:rPr lang="en-US" sz="1400" b="0" i="0" u="none" strike="noStrike" cap="none" dirty="0">
                <a:solidFill>
                  <a:srgbClr val="000000"/>
                </a:solidFill>
                <a:latin typeface="Arial"/>
                <a:ea typeface="Arial"/>
                <a:cs typeface="Arial"/>
                <a:sym typeface="Arial"/>
              </a:rPr>
              <a:t>(2). </a:t>
            </a:r>
            <a:r>
              <a:rPr lang="en-US" sz="1400" b="0" i="0" u="sng" strike="noStrike" cap="none" dirty="0">
                <a:solidFill>
                  <a:srgbClr val="104E7B"/>
                </a:solidFill>
                <a:latin typeface="Arial"/>
                <a:ea typeface="Arial"/>
                <a:cs typeface="Arial"/>
                <a:sym typeface="Arial"/>
                <a:hlinkClick r:id="rId4">
                  <a:extLst>
                    <a:ext uri="{A12FA001-AC4F-418D-AE19-62706E023703}">
                      <ahyp:hlinkClr xmlns:ahyp="http://schemas.microsoft.com/office/drawing/2018/hyperlinkcolor" val="tx"/>
                    </a:ext>
                  </a:extLst>
                </a:hlinkClick>
              </a:rPr>
              <a:t>https://doi.org/10.9707/1944-5660.1712</a:t>
            </a:r>
            <a:endParaRPr sz="1400" b="0" i="0" u="none" strike="noStrike" cap="none" dirty="0">
              <a:solidFill>
                <a:schemeClr val="dk1"/>
              </a:solidFill>
              <a:latin typeface="Arial"/>
              <a:ea typeface="Arial"/>
              <a:cs typeface="Arial"/>
              <a:sym typeface="Arial"/>
            </a:endParaRPr>
          </a:p>
        </p:txBody>
      </p:sp>
      <p:sp>
        <p:nvSpPr>
          <p:cNvPr id="337" name="Google Shape;337;p4">
            <a:extLst>
              <a:ext uri="{FF2B5EF4-FFF2-40B4-BE49-F238E27FC236}">
                <a16:creationId xmlns:a16="http://schemas.microsoft.com/office/drawing/2014/main" id="{D424A1C6-3D57-49D2-21B8-07E0A44F56F8}"/>
              </a:ext>
            </a:extLst>
          </p:cNvPr>
          <p:cNvSpPr/>
          <p:nvPr/>
        </p:nvSpPr>
        <p:spPr>
          <a:xfrm>
            <a:off x="88950" y="3974775"/>
            <a:ext cx="2111400" cy="1083900"/>
          </a:xfrm>
          <a:prstGeom prst="flowChartAlternateProcess">
            <a:avLst/>
          </a:prstGeom>
          <a:solidFill>
            <a:srgbClr val="7808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0" i="0" u="none" strike="noStrike" cap="none" noProof="0" dirty="0">
                <a:solidFill>
                  <a:schemeClr val="lt1"/>
                </a:solidFill>
                <a:latin typeface="Arial"/>
                <a:ea typeface="Arial"/>
                <a:cs typeface="Arial"/>
                <a:sym typeface="Arial"/>
              </a:rPr>
              <a:t>Perspectiva y prácticas de evaluadores</a:t>
            </a:r>
            <a:endParaRPr lang="es-AR" sz="140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1759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a:extLst>
            <a:ext uri="{FF2B5EF4-FFF2-40B4-BE49-F238E27FC236}">
              <a16:creationId xmlns:a16="http://schemas.microsoft.com/office/drawing/2014/main" id="{49B27B8B-E8D1-8810-74D1-B63179ED54B4}"/>
            </a:ext>
          </a:extLst>
        </p:cNvPr>
        <p:cNvGrpSpPr/>
        <p:nvPr/>
      </p:nvGrpSpPr>
      <p:grpSpPr>
        <a:xfrm>
          <a:off x="0" y="0"/>
          <a:ext cx="0" cy="0"/>
          <a:chOff x="0" y="0"/>
          <a:chExt cx="0" cy="0"/>
        </a:xfrm>
      </p:grpSpPr>
      <p:pic>
        <p:nvPicPr>
          <p:cNvPr id="342" name="Google Shape;342;g3533bb1e2d5_0_302">
            <a:extLst>
              <a:ext uri="{FF2B5EF4-FFF2-40B4-BE49-F238E27FC236}">
                <a16:creationId xmlns:a16="http://schemas.microsoft.com/office/drawing/2014/main" id="{44FD1D40-8FAF-83E3-F006-E3CF45C6051D}"/>
              </a:ext>
            </a:extLst>
          </p:cNvPr>
          <p:cNvPicPr preferRelativeResize="0"/>
          <p:nvPr/>
        </p:nvPicPr>
        <p:blipFill rotWithShape="1">
          <a:blip r:embed="rId3">
            <a:alphaModFix/>
          </a:blip>
          <a:srcRect l="15303" r="19489"/>
          <a:stretch/>
        </p:blipFill>
        <p:spPr>
          <a:xfrm>
            <a:off x="906550" y="1067475"/>
            <a:ext cx="8237549" cy="5790525"/>
          </a:xfrm>
          <a:prstGeom prst="rect">
            <a:avLst/>
          </a:prstGeom>
          <a:noFill/>
          <a:ln>
            <a:noFill/>
          </a:ln>
        </p:spPr>
      </p:pic>
      <p:sp>
        <p:nvSpPr>
          <p:cNvPr id="343" name="Google Shape;343;g3533bb1e2d5_0_302">
            <a:extLst>
              <a:ext uri="{FF2B5EF4-FFF2-40B4-BE49-F238E27FC236}">
                <a16:creationId xmlns:a16="http://schemas.microsoft.com/office/drawing/2014/main" id="{83200898-6EC2-C722-FC86-D4A3950304CF}"/>
              </a:ext>
            </a:extLst>
          </p:cNvPr>
          <p:cNvSpPr txBox="1"/>
          <p:nvPr/>
        </p:nvSpPr>
        <p:spPr>
          <a:xfrm>
            <a:off x="591757" y="413418"/>
            <a:ext cx="64545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What does an alternative look like for a causal pathways evaluation?</a:t>
            </a:r>
            <a:endParaRPr sz="1400" b="0" i="0" u="none" strike="noStrike" cap="none">
              <a:solidFill>
                <a:srgbClr val="000000"/>
              </a:solidFill>
              <a:latin typeface="Arial"/>
              <a:ea typeface="Arial"/>
              <a:cs typeface="Arial"/>
              <a:sym typeface="Arial"/>
            </a:endParaRPr>
          </a:p>
        </p:txBody>
      </p:sp>
      <p:cxnSp>
        <p:nvCxnSpPr>
          <p:cNvPr id="344" name="Google Shape;344;g3533bb1e2d5_0_302">
            <a:extLst>
              <a:ext uri="{FF2B5EF4-FFF2-40B4-BE49-F238E27FC236}">
                <a16:creationId xmlns:a16="http://schemas.microsoft.com/office/drawing/2014/main" id="{630E1029-A9FE-16BD-962B-8218C63738E0}"/>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345" name="Google Shape;345;g3533bb1e2d5_0_302">
            <a:extLst>
              <a:ext uri="{FF2B5EF4-FFF2-40B4-BE49-F238E27FC236}">
                <a16:creationId xmlns:a16="http://schemas.microsoft.com/office/drawing/2014/main" id="{B8716E0B-20FC-4CC6-7AAA-ECA04B4173A0}"/>
              </a:ext>
            </a:extLst>
          </p:cNvPr>
          <p:cNvPicPr preferRelativeResize="0"/>
          <p:nvPr/>
        </p:nvPicPr>
        <p:blipFill rotWithShape="1">
          <a:blip r:embed="rId4">
            <a:alphaModFix/>
          </a:blip>
          <a:srcRect t="22308" b="20358"/>
          <a:stretch/>
        </p:blipFill>
        <p:spPr>
          <a:xfrm>
            <a:off x="7471429" y="6042600"/>
            <a:ext cx="1672575" cy="703750"/>
          </a:xfrm>
          <a:prstGeom prst="rect">
            <a:avLst/>
          </a:prstGeom>
          <a:noFill/>
          <a:ln>
            <a:noFill/>
          </a:ln>
        </p:spPr>
      </p:pic>
      <p:sp>
        <p:nvSpPr>
          <p:cNvPr id="346" name="Google Shape;346;g3533bb1e2d5_0_302">
            <a:extLst>
              <a:ext uri="{FF2B5EF4-FFF2-40B4-BE49-F238E27FC236}">
                <a16:creationId xmlns:a16="http://schemas.microsoft.com/office/drawing/2014/main" id="{DFE10BF5-E3C8-A1A1-B6AE-72349F386CCE}"/>
              </a:ext>
            </a:extLst>
          </p:cNvPr>
          <p:cNvSpPr/>
          <p:nvPr/>
        </p:nvSpPr>
        <p:spPr>
          <a:xfrm>
            <a:off x="100" y="193175"/>
            <a:ext cx="1173000" cy="6705600"/>
          </a:xfrm>
          <a:prstGeom prst="rect">
            <a:avLst/>
          </a:prstGeom>
          <a:gradFill>
            <a:gsLst>
              <a:gs pos="0">
                <a:srgbClr val="00AEEC"/>
              </a:gs>
              <a:gs pos="50000">
                <a:srgbClr val="00AEEC"/>
              </a:gs>
              <a:gs pos="100000">
                <a:srgbClr val="176B22"/>
              </a:gs>
            </a:gsLst>
            <a:lin ang="5400012"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347" name="Google Shape;347;g3533bb1e2d5_0_302">
            <a:extLst>
              <a:ext uri="{FF2B5EF4-FFF2-40B4-BE49-F238E27FC236}">
                <a16:creationId xmlns:a16="http://schemas.microsoft.com/office/drawing/2014/main" id="{61C72AB7-D1BF-FFB2-4E66-841BBDAE8503}"/>
              </a:ext>
            </a:extLst>
          </p:cNvPr>
          <p:cNvSpPr/>
          <p:nvPr/>
        </p:nvSpPr>
        <p:spPr>
          <a:xfrm>
            <a:off x="100" y="75"/>
            <a:ext cx="9144000" cy="1067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348" name="Google Shape;348;g3533bb1e2d5_0_302">
            <a:extLst>
              <a:ext uri="{FF2B5EF4-FFF2-40B4-BE49-F238E27FC236}">
                <a16:creationId xmlns:a16="http://schemas.microsoft.com/office/drawing/2014/main" id="{19D2FC95-BC7D-2482-D584-285A1FB3C624}"/>
              </a:ext>
            </a:extLst>
          </p:cNvPr>
          <p:cNvSpPr txBox="1"/>
          <p:nvPr/>
        </p:nvSpPr>
        <p:spPr>
          <a:xfrm>
            <a:off x="1173100" y="6415200"/>
            <a:ext cx="2341500" cy="442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100"/>
              </a:spcBef>
              <a:spcAft>
                <a:spcPts val="0"/>
              </a:spcAft>
              <a:buClr>
                <a:srgbClr val="000000"/>
              </a:buClr>
              <a:buSzPts val="2000"/>
              <a:buFont typeface="Arial"/>
              <a:buNone/>
            </a:pPr>
            <a:r>
              <a:rPr lang="en-US" sz="2000" b="1" i="0" u="sng" strike="noStrike" cap="none">
                <a:solidFill>
                  <a:schemeClr val="hlink"/>
                </a:solidFill>
                <a:latin typeface="Arial"/>
                <a:ea typeface="Arial"/>
                <a:cs typeface="Arial"/>
                <a:sym typeface="Arial"/>
                <a:hlinkClick r:id="rId5"/>
              </a:rPr>
              <a:t>Alex Williamson</a:t>
            </a:r>
            <a:endParaRPr sz="900" b="0" i="0" u="none" strike="noStrike" cap="none">
              <a:solidFill>
                <a:srgbClr val="008EF4"/>
              </a:solidFill>
              <a:latin typeface="Open Sans"/>
              <a:ea typeface="Open Sans"/>
              <a:cs typeface="Open Sans"/>
              <a:sym typeface="Open Sans"/>
            </a:endParaRPr>
          </a:p>
        </p:txBody>
      </p:sp>
      <p:sp>
        <p:nvSpPr>
          <p:cNvPr id="349" name="Google Shape;349;g3533bb1e2d5_0_302">
            <a:extLst>
              <a:ext uri="{FF2B5EF4-FFF2-40B4-BE49-F238E27FC236}">
                <a16:creationId xmlns:a16="http://schemas.microsoft.com/office/drawing/2014/main" id="{136F6E42-8F43-36F4-6534-AEBB98E444A7}"/>
              </a:ext>
            </a:extLst>
          </p:cNvPr>
          <p:cNvSpPr txBox="1"/>
          <p:nvPr/>
        </p:nvSpPr>
        <p:spPr>
          <a:xfrm>
            <a:off x="248325" y="193175"/>
            <a:ext cx="8789100" cy="600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300" b="1" i="0" u="none" strike="noStrike" cap="none" noProof="0" dirty="0">
                <a:solidFill>
                  <a:srgbClr val="FFFFFF"/>
                </a:solidFill>
              </a:rPr>
              <a:t>Prácticas que refuerzan el rigor</a:t>
            </a:r>
            <a:endParaRPr lang="es-AR" sz="4400" b="1" i="0" u="none" strike="noStrike" cap="none" noProof="0" dirty="0">
              <a:solidFill>
                <a:srgbClr val="FFFFFF"/>
              </a:solidFill>
            </a:endParaRPr>
          </a:p>
        </p:txBody>
      </p:sp>
    </p:spTree>
    <p:extLst>
      <p:ext uri="{BB962C8B-B14F-4D97-AF65-F5344CB8AC3E}">
        <p14:creationId xmlns:p14="http://schemas.microsoft.com/office/powerpoint/2010/main" val="222381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a:extLst>
            <a:ext uri="{FF2B5EF4-FFF2-40B4-BE49-F238E27FC236}">
              <a16:creationId xmlns:a16="http://schemas.microsoft.com/office/drawing/2014/main" id="{673B7422-E81C-AC6A-35D4-351F24521009}"/>
            </a:ext>
          </a:extLst>
        </p:cNvPr>
        <p:cNvGrpSpPr/>
        <p:nvPr/>
      </p:nvGrpSpPr>
      <p:grpSpPr>
        <a:xfrm>
          <a:off x="0" y="0"/>
          <a:ext cx="0" cy="0"/>
          <a:chOff x="0" y="0"/>
          <a:chExt cx="0" cy="0"/>
        </a:xfrm>
      </p:grpSpPr>
      <p:sp>
        <p:nvSpPr>
          <p:cNvPr id="354" name="Google Shape;354;g34f3047f75d_0_844">
            <a:extLst>
              <a:ext uri="{FF2B5EF4-FFF2-40B4-BE49-F238E27FC236}">
                <a16:creationId xmlns:a16="http://schemas.microsoft.com/office/drawing/2014/main" id="{15D58575-D36E-6264-6AC9-C10177EE0422}"/>
              </a:ext>
            </a:extLst>
          </p:cNvPr>
          <p:cNvSpPr/>
          <p:nvPr/>
        </p:nvSpPr>
        <p:spPr>
          <a:xfrm>
            <a:off x="0" y="175"/>
            <a:ext cx="9144000" cy="10218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sp>
        <p:nvSpPr>
          <p:cNvPr id="355" name="Google Shape;355;g34f3047f75d_0_844">
            <a:extLst>
              <a:ext uri="{FF2B5EF4-FFF2-40B4-BE49-F238E27FC236}">
                <a16:creationId xmlns:a16="http://schemas.microsoft.com/office/drawing/2014/main" id="{BAB56105-C90F-B8BF-6138-8A563F3951BC}"/>
              </a:ext>
            </a:extLst>
          </p:cNvPr>
          <p:cNvSpPr txBox="1"/>
          <p:nvPr/>
        </p:nvSpPr>
        <p:spPr>
          <a:xfrm>
            <a:off x="632057" y="100568"/>
            <a:ext cx="78798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rPr>
              <a:t>Dos prácticas clave que aportamos como evaluadores de caminos causales</a:t>
            </a:r>
            <a:endParaRPr lang="es-AR" sz="1400" i="0" u="none" strike="noStrike" cap="none" noProof="0" dirty="0">
              <a:solidFill>
                <a:srgbClr val="000000"/>
              </a:solidFill>
            </a:endParaRPr>
          </a:p>
        </p:txBody>
      </p:sp>
      <p:pic>
        <p:nvPicPr>
          <p:cNvPr id="356" name="Google Shape;356;g34f3047f75d_0_844">
            <a:extLst>
              <a:ext uri="{FF2B5EF4-FFF2-40B4-BE49-F238E27FC236}">
                <a16:creationId xmlns:a16="http://schemas.microsoft.com/office/drawing/2014/main" id="{D907F1D4-2DF5-C3B8-C547-0BFEA8305D81}"/>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357" name="Google Shape;357;g34f3047f75d_0_844">
            <a:extLst>
              <a:ext uri="{FF2B5EF4-FFF2-40B4-BE49-F238E27FC236}">
                <a16:creationId xmlns:a16="http://schemas.microsoft.com/office/drawing/2014/main" id="{22324233-B7E0-209C-E0F1-2598ADFE9CEB}"/>
              </a:ext>
            </a:extLst>
          </p:cNvPr>
          <p:cNvSpPr/>
          <p:nvPr/>
        </p:nvSpPr>
        <p:spPr>
          <a:xfrm>
            <a:off x="2214800" y="1602350"/>
            <a:ext cx="2195100" cy="3307800"/>
          </a:xfrm>
          <a:prstGeom prst="rect">
            <a:avLst/>
          </a:prstGeom>
          <a:gradFill>
            <a:gsLst>
              <a:gs pos="0">
                <a:srgbClr val="35BDF1"/>
              </a:gs>
              <a:gs pos="100000">
                <a:srgbClr val="116F93"/>
              </a:gs>
            </a:gsLst>
            <a:lin ang="5400012" scaled="0"/>
          </a:gradFill>
          <a:ln>
            <a:noFill/>
          </a:ln>
          <a:effectLst>
            <a:outerShdw blurRad="57150" dist="85725" dir="924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AR" sz="2100" b="1" i="0" u="none" strike="noStrike" cap="none" noProof="0" dirty="0">
                <a:solidFill>
                  <a:schemeClr val="lt1"/>
                </a:solidFill>
              </a:rPr>
              <a:t>Reflexividad:</a:t>
            </a:r>
          </a:p>
          <a:p>
            <a:pPr marL="0" marR="0" lvl="0" indent="0" algn="ctr" rtl="0">
              <a:lnSpc>
                <a:spcPct val="100000"/>
              </a:lnSpc>
              <a:spcBef>
                <a:spcPts val="1000"/>
              </a:spcBef>
              <a:spcAft>
                <a:spcPts val="0"/>
              </a:spcAft>
              <a:buClr>
                <a:srgbClr val="000000"/>
              </a:buClr>
              <a:buSzPts val="2100"/>
              <a:buFont typeface="Arial"/>
              <a:buNone/>
            </a:pPr>
            <a:r>
              <a:rPr lang="es-AR" sz="2100" i="0" u="none" strike="noStrike" cap="none" noProof="0" dirty="0">
                <a:solidFill>
                  <a:schemeClr val="lt1"/>
                </a:solidFill>
              </a:rPr>
              <a:t>Reconocemos e interrogamos nuestra posición, perspectiva y sesgos como evaluadores</a:t>
            </a:r>
          </a:p>
        </p:txBody>
      </p:sp>
      <p:sp>
        <p:nvSpPr>
          <p:cNvPr id="358" name="Google Shape;358;g34f3047f75d_0_844">
            <a:extLst>
              <a:ext uri="{FF2B5EF4-FFF2-40B4-BE49-F238E27FC236}">
                <a16:creationId xmlns:a16="http://schemas.microsoft.com/office/drawing/2014/main" id="{A0A309AE-2D64-F50B-CCA5-E2074C3264FF}"/>
              </a:ext>
            </a:extLst>
          </p:cNvPr>
          <p:cNvSpPr/>
          <p:nvPr/>
        </p:nvSpPr>
        <p:spPr>
          <a:xfrm>
            <a:off x="4958954" y="1602350"/>
            <a:ext cx="2195100" cy="3307800"/>
          </a:xfrm>
          <a:prstGeom prst="rect">
            <a:avLst/>
          </a:prstGeom>
          <a:gradFill>
            <a:gsLst>
              <a:gs pos="0">
                <a:srgbClr val="35BDF1"/>
              </a:gs>
              <a:gs pos="100000">
                <a:srgbClr val="116F93"/>
              </a:gs>
            </a:gsLst>
            <a:lin ang="5400012" scaled="0"/>
          </a:gradFill>
          <a:ln>
            <a:noFill/>
          </a:ln>
          <a:effectLst>
            <a:outerShdw blurRad="57150" dist="85725" dir="924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AR" sz="2100" b="1" i="0" u="none" strike="noStrike" cap="none" noProof="0" dirty="0">
                <a:solidFill>
                  <a:schemeClr val="lt1"/>
                </a:solidFill>
              </a:rPr>
              <a:t>Credibilidad: </a:t>
            </a:r>
          </a:p>
          <a:p>
            <a:pPr marL="0" marR="0" lvl="0" indent="0" algn="ctr" rtl="0">
              <a:lnSpc>
                <a:spcPct val="100000"/>
              </a:lnSpc>
              <a:spcBef>
                <a:spcPts val="1000"/>
              </a:spcBef>
              <a:spcAft>
                <a:spcPts val="0"/>
              </a:spcAft>
              <a:buClr>
                <a:srgbClr val="000000"/>
              </a:buClr>
              <a:buSzPts val="2100"/>
              <a:buFont typeface="Arial"/>
              <a:buNone/>
            </a:pPr>
            <a:r>
              <a:rPr lang="es-AR" sz="2100" i="0" u="none" strike="noStrike" cap="none" noProof="0" dirty="0">
                <a:solidFill>
                  <a:schemeClr val="lt1"/>
                </a:solidFill>
              </a:rPr>
              <a:t>Construimos confiabilidad con transparencia de métodos y evidencia de actores diversos</a:t>
            </a:r>
          </a:p>
        </p:txBody>
      </p:sp>
    </p:spTree>
    <p:extLst>
      <p:ext uri="{BB962C8B-B14F-4D97-AF65-F5344CB8AC3E}">
        <p14:creationId xmlns:p14="http://schemas.microsoft.com/office/powerpoint/2010/main" val="199983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a:extLst>
            <a:ext uri="{FF2B5EF4-FFF2-40B4-BE49-F238E27FC236}">
              <a16:creationId xmlns:a16="http://schemas.microsoft.com/office/drawing/2014/main" id="{4D12BD4C-A692-FA5A-969A-D36A2CDE0D84}"/>
            </a:ext>
          </a:extLst>
        </p:cNvPr>
        <p:cNvGrpSpPr/>
        <p:nvPr/>
      </p:nvGrpSpPr>
      <p:grpSpPr>
        <a:xfrm>
          <a:off x="0" y="0"/>
          <a:ext cx="0" cy="0"/>
          <a:chOff x="0" y="0"/>
          <a:chExt cx="0" cy="0"/>
        </a:xfrm>
      </p:grpSpPr>
      <p:sp>
        <p:nvSpPr>
          <p:cNvPr id="363" name="Google Shape;363;g34f3047f75d_0_1275">
            <a:extLst>
              <a:ext uri="{FF2B5EF4-FFF2-40B4-BE49-F238E27FC236}">
                <a16:creationId xmlns:a16="http://schemas.microsoft.com/office/drawing/2014/main" id="{913277FB-39CA-1644-A92D-FEB76313175A}"/>
              </a:ext>
            </a:extLst>
          </p:cNvPr>
          <p:cNvSpPr/>
          <p:nvPr/>
        </p:nvSpPr>
        <p:spPr>
          <a:xfrm>
            <a:off x="0" y="-6653"/>
            <a:ext cx="9144000" cy="1028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sp>
        <p:nvSpPr>
          <p:cNvPr id="364" name="Google Shape;364;g34f3047f75d_0_1275">
            <a:extLst>
              <a:ext uri="{FF2B5EF4-FFF2-40B4-BE49-F238E27FC236}">
                <a16:creationId xmlns:a16="http://schemas.microsoft.com/office/drawing/2014/main" id="{963D83D4-E5B7-45C5-53DA-8BA7E94D8AC3}"/>
              </a:ext>
            </a:extLst>
          </p:cNvPr>
          <p:cNvSpPr txBox="1"/>
          <p:nvPr/>
        </p:nvSpPr>
        <p:spPr>
          <a:xfrm>
            <a:off x="646999" y="106752"/>
            <a:ext cx="80361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La reflexividad como práctica</a:t>
            </a:r>
          </a:p>
        </p:txBody>
      </p:sp>
      <p:pic>
        <p:nvPicPr>
          <p:cNvPr id="365" name="Google Shape;365;g34f3047f75d_0_1275">
            <a:extLst>
              <a:ext uri="{FF2B5EF4-FFF2-40B4-BE49-F238E27FC236}">
                <a16:creationId xmlns:a16="http://schemas.microsoft.com/office/drawing/2014/main" id="{363F3AE0-E266-CE5E-CF5E-66248474AD7F}"/>
              </a:ext>
            </a:extLst>
          </p:cNvPr>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366" name="Google Shape;366;g34f3047f75d_0_1275">
            <a:extLst>
              <a:ext uri="{FF2B5EF4-FFF2-40B4-BE49-F238E27FC236}">
                <a16:creationId xmlns:a16="http://schemas.microsoft.com/office/drawing/2014/main" id="{DB080585-2212-962E-CFAB-D6852E147581}"/>
              </a:ext>
            </a:extLst>
          </p:cNvPr>
          <p:cNvSpPr txBox="1"/>
          <p:nvPr/>
        </p:nvSpPr>
        <p:spPr>
          <a:xfrm>
            <a:off x="2132275" y="1468825"/>
            <a:ext cx="6608700" cy="2919220"/>
          </a:xfrm>
          <a:prstGeom prst="rect">
            <a:avLst/>
          </a:prstGeom>
          <a:noFill/>
          <a:ln>
            <a:noFill/>
          </a:ln>
        </p:spPr>
        <p:txBody>
          <a:bodyPr spcFirstLastPara="1" wrap="square" lIns="91425" tIns="45700" rIns="91425" bIns="45700" anchor="t" anchorCtr="0">
            <a:spAutoFit/>
          </a:bodyPr>
          <a:lstStyle/>
          <a:p>
            <a:pPr marL="457200" marR="0" lvl="0" indent="-374650" algn="l" rtl="0">
              <a:lnSpc>
                <a:spcPct val="115000"/>
              </a:lnSpc>
              <a:spcBef>
                <a:spcPts val="0"/>
              </a:spcBef>
              <a:spcAft>
                <a:spcPts val="0"/>
              </a:spcAft>
              <a:buClr>
                <a:schemeClr val="dk1"/>
              </a:buClr>
              <a:buSzPts val="2300"/>
              <a:buFont typeface="Arial"/>
              <a:buChar char="•"/>
            </a:pPr>
            <a:r>
              <a:rPr lang="es-AR" sz="2300" b="0" i="0" u="none" strike="noStrike" cap="none" noProof="0" dirty="0">
                <a:solidFill>
                  <a:schemeClr val="dk1"/>
                </a:solidFill>
                <a:latin typeface="Arial"/>
                <a:ea typeface="Arial"/>
                <a:cs typeface="Arial"/>
                <a:sym typeface="Arial"/>
              </a:rPr>
              <a:t>Identificar nuestra propia posición, perspectiva y posibles sesgos</a:t>
            </a:r>
          </a:p>
          <a:p>
            <a:pPr marL="457200" marR="0" lvl="0" indent="-374650" algn="l" rtl="0">
              <a:lnSpc>
                <a:spcPct val="115000"/>
              </a:lnSpc>
              <a:spcBef>
                <a:spcPts val="1000"/>
              </a:spcBef>
              <a:spcAft>
                <a:spcPts val="0"/>
              </a:spcAft>
              <a:buClr>
                <a:schemeClr val="dk1"/>
              </a:buClr>
              <a:buSzPts val="2300"/>
              <a:buFont typeface="Arial"/>
              <a:buChar char="•"/>
            </a:pPr>
            <a:r>
              <a:rPr lang="es-AR" sz="2300" b="0" i="0" u="none" strike="noStrike" cap="none" noProof="0" dirty="0">
                <a:solidFill>
                  <a:schemeClr val="dk1"/>
                </a:solidFill>
                <a:latin typeface="Arial"/>
                <a:ea typeface="Arial"/>
                <a:cs typeface="Arial"/>
                <a:sym typeface="Arial"/>
              </a:rPr>
              <a:t>Reflexionar en conjunto con los participantes y </a:t>
            </a:r>
            <a:r>
              <a:rPr lang="es-AR" sz="2300" b="0" i="0" u="none" strike="noStrike" cap="none" noProof="0" dirty="0" err="1">
                <a:solidFill>
                  <a:schemeClr val="dk1"/>
                </a:solidFill>
                <a:latin typeface="Arial"/>
                <a:ea typeface="Arial"/>
                <a:cs typeface="Arial"/>
                <a:sym typeface="Arial"/>
              </a:rPr>
              <a:t>co-evaluadores</a:t>
            </a:r>
            <a:endParaRPr lang="es-AR" sz="2300" b="0" i="0" u="none" strike="noStrike" cap="none" noProof="0" dirty="0">
              <a:solidFill>
                <a:schemeClr val="dk1"/>
              </a:solidFill>
              <a:latin typeface="Arial"/>
              <a:ea typeface="Arial"/>
              <a:cs typeface="Arial"/>
              <a:sym typeface="Arial"/>
            </a:endParaRPr>
          </a:p>
          <a:p>
            <a:pPr marL="457200" marR="0" lvl="0" indent="-374650" algn="l" rtl="0">
              <a:lnSpc>
                <a:spcPct val="115000"/>
              </a:lnSpc>
              <a:spcBef>
                <a:spcPts val="1000"/>
              </a:spcBef>
              <a:spcAft>
                <a:spcPts val="1000"/>
              </a:spcAft>
              <a:buClr>
                <a:schemeClr val="dk1"/>
              </a:buClr>
              <a:buSzPts val="2300"/>
              <a:buFont typeface="Arial"/>
              <a:buChar char="•"/>
            </a:pPr>
            <a:r>
              <a:rPr lang="es-AR" sz="2300" b="0" i="0" u="none" strike="noStrike" cap="none" noProof="0" dirty="0">
                <a:solidFill>
                  <a:schemeClr val="dk1"/>
                </a:solidFill>
                <a:latin typeface="Arial"/>
                <a:ea typeface="Arial"/>
                <a:cs typeface="Arial"/>
                <a:sym typeface="Arial"/>
              </a:rPr>
              <a:t>Incorporar la reflexividad como parte del análisis, no solo del proceso</a:t>
            </a:r>
          </a:p>
        </p:txBody>
      </p:sp>
      <p:sp>
        <p:nvSpPr>
          <p:cNvPr id="367" name="Google Shape;367;g34f3047f75d_0_1275">
            <a:extLst>
              <a:ext uri="{FF2B5EF4-FFF2-40B4-BE49-F238E27FC236}">
                <a16:creationId xmlns:a16="http://schemas.microsoft.com/office/drawing/2014/main" id="{2F4D4890-41F0-76AB-145F-F938E409E284}"/>
              </a:ext>
            </a:extLst>
          </p:cNvPr>
          <p:cNvSpPr/>
          <p:nvPr/>
        </p:nvSpPr>
        <p:spPr>
          <a:xfrm>
            <a:off x="0" y="1021750"/>
            <a:ext cx="1672600" cy="5836250"/>
          </a:xfrm>
          <a:prstGeom prst="flowChartProcess">
            <a:avLst/>
          </a:prstGeom>
          <a:gradFill>
            <a:gsLst>
              <a:gs pos="0">
                <a:srgbClr val="176B22"/>
              </a:gs>
              <a:gs pos="100000">
                <a:srgbClr val="00B0F0"/>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68" name="Google Shape;368;g34f3047f75d_0_1275">
            <a:extLst>
              <a:ext uri="{FF2B5EF4-FFF2-40B4-BE49-F238E27FC236}">
                <a16:creationId xmlns:a16="http://schemas.microsoft.com/office/drawing/2014/main" id="{E42EB5A6-8AB4-13E3-4655-CD1CE69E1646}"/>
              </a:ext>
            </a:extLst>
          </p:cNvPr>
          <p:cNvSpPr txBox="1"/>
          <p:nvPr/>
        </p:nvSpPr>
        <p:spPr>
          <a:xfrm>
            <a:off x="-1" y="1717830"/>
            <a:ext cx="1672600" cy="72122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1800" b="1" i="0" u="none" strike="noStrike" cap="none" noProof="0" dirty="0">
                <a:solidFill>
                  <a:srgbClr val="FFFFFF"/>
                </a:solidFill>
                <a:latin typeface="Arial"/>
                <a:ea typeface="Arial"/>
                <a:cs typeface="Arial"/>
                <a:sym typeface="Arial"/>
              </a:rPr>
              <a:t>Reflexividad</a:t>
            </a:r>
          </a:p>
        </p:txBody>
      </p:sp>
      <p:sp>
        <p:nvSpPr>
          <p:cNvPr id="369" name="Google Shape;369;g34f3047f75d_0_1275">
            <a:extLst>
              <a:ext uri="{FF2B5EF4-FFF2-40B4-BE49-F238E27FC236}">
                <a16:creationId xmlns:a16="http://schemas.microsoft.com/office/drawing/2014/main" id="{F0E909D1-5D41-4A4C-6704-9873C30F96FC}"/>
              </a:ext>
            </a:extLst>
          </p:cNvPr>
          <p:cNvSpPr txBox="1"/>
          <p:nvPr/>
        </p:nvSpPr>
        <p:spPr>
          <a:xfrm>
            <a:off x="49" y="3482654"/>
            <a:ext cx="1672500" cy="72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rgbClr val="FFFFFF"/>
                </a:solidFill>
                <a:latin typeface="Arial"/>
                <a:ea typeface="Arial"/>
                <a:cs typeface="Arial"/>
                <a:sym typeface="Arial"/>
              </a:rPr>
              <a:t>Credibilidad</a:t>
            </a:r>
          </a:p>
        </p:txBody>
      </p:sp>
    </p:spTree>
    <p:extLst>
      <p:ext uri="{BB962C8B-B14F-4D97-AF65-F5344CB8AC3E}">
        <p14:creationId xmlns:p14="http://schemas.microsoft.com/office/powerpoint/2010/main" val="321783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B07A56D7-2F87-546E-FA2C-E40C2E5ADF27}"/>
            </a:ext>
          </a:extLst>
        </p:cNvPr>
        <p:cNvGrpSpPr/>
        <p:nvPr/>
      </p:nvGrpSpPr>
      <p:grpSpPr>
        <a:xfrm>
          <a:off x="0" y="0"/>
          <a:ext cx="0" cy="0"/>
          <a:chOff x="0" y="0"/>
          <a:chExt cx="0" cy="0"/>
        </a:xfrm>
      </p:grpSpPr>
      <p:grpSp>
        <p:nvGrpSpPr>
          <p:cNvPr id="374" name="Google Shape;374;g34f3047f75d_0_1242">
            <a:extLst>
              <a:ext uri="{FF2B5EF4-FFF2-40B4-BE49-F238E27FC236}">
                <a16:creationId xmlns:a16="http://schemas.microsoft.com/office/drawing/2014/main" id="{B02FE466-4895-8F5D-1142-A13E2145AEB5}"/>
              </a:ext>
            </a:extLst>
          </p:cNvPr>
          <p:cNvGrpSpPr/>
          <p:nvPr/>
        </p:nvGrpSpPr>
        <p:grpSpPr>
          <a:xfrm>
            <a:off x="-51" y="1044650"/>
            <a:ext cx="1672601" cy="5836158"/>
            <a:chOff x="-62200" y="175"/>
            <a:chExt cx="1383001" cy="6858000"/>
          </a:xfrm>
        </p:grpSpPr>
        <p:sp>
          <p:nvSpPr>
            <p:cNvPr id="375" name="Google Shape;375;g34f3047f75d_0_1242">
              <a:extLst>
                <a:ext uri="{FF2B5EF4-FFF2-40B4-BE49-F238E27FC236}">
                  <a16:creationId xmlns:a16="http://schemas.microsoft.com/office/drawing/2014/main" id="{91BD88DE-E7D7-2946-89DC-7D43BA2D350E}"/>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76" name="Google Shape;376;g34f3047f75d_0_1242">
              <a:extLst>
                <a:ext uri="{FF2B5EF4-FFF2-40B4-BE49-F238E27FC236}">
                  <a16:creationId xmlns:a16="http://schemas.microsoft.com/office/drawing/2014/main" id="{429FA608-8B51-486B-7AFA-22EA4DC00416}"/>
                </a:ext>
              </a:extLst>
            </p:cNvPr>
            <p:cNvSpPr txBox="1"/>
            <p:nvPr/>
          </p:nvSpPr>
          <p:spPr>
            <a:xfrm>
              <a:off x="-62200" y="818013"/>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rgbClr val="FFFFFF"/>
                  </a:solidFill>
                  <a:latin typeface="Arial"/>
                  <a:ea typeface="Arial"/>
                  <a:cs typeface="Arial"/>
                  <a:sym typeface="Arial"/>
                </a:rPr>
                <a:t>Reflexividad</a:t>
              </a:r>
              <a:endParaRPr sz="1400" b="0" i="0" u="none" strike="noStrike" cap="none" dirty="0">
                <a:solidFill>
                  <a:srgbClr val="FFFFFF"/>
                </a:solidFill>
                <a:latin typeface="Arial"/>
                <a:ea typeface="Arial"/>
                <a:cs typeface="Arial"/>
                <a:sym typeface="Arial"/>
              </a:endParaRPr>
            </a:p>
          </p:txBody>
        </p:sp>
        <p:sp>
          <p:nvSpPr>
            <p:cNvPr id="377" name="Google Shape;377;g34f3047f75d_0_1242">
              <a:extLst>
                <a:ext uri="{FF2B5EF4-FFF2-40B4-BE49-F238E27FC236}">
                  <a16:creationId xmlns:a16="http://schemas.microsoft.com/office/drawing/2014/main" id="{FFFA0542-4791-03A0-FF28-F382B2BBBC47}"/>
                </a:ext>
              </a:extLst>
            </p:cNvPr>
            <p:cNvSpPr txBox="1"/>
            <p:nvPr/>
          </p:nvSpPr>
          <p:spPr>
            <a:xfrm>
              <a:off x="-62199" y="3154510"/>
              <a:ext cx="1383000" cy="54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s-AR" sz="2000" b="1" i="0" u="none" strike="noStrike" cap="none" noProof="0" dirty="0">
                  <a:solidFill>
                    <a:srgbClr val="FFFFFF"/>
                  </a:solidFill>
                  <a:latin typeface="Arial"/>
                  <a:ea typeface="Arial"/>
                  <a:cs typeface="Arial"/>
                  <a:sym typeface="Arial"/>
                </a:rPr>
                <a:t>Credibilidad</a:t>
              </a:r>
            </a:p>
          </p:txBody>
        </p:sp>
      </p:grpSp>
      <p:sp>
        <p:nvSpPr>
          <p:cNvPr id="378" name="Google Shape;378;g34f3047f75d_0_1242">
            <a:extLst>
              <a:ext uri="{FF2B5EF4-FFF2-40B4-BE49-F238E27FC236}">
                <a16:creationId xmlns:a16="http://schemas.microsoft.com/office/drawing/2014/main" id="{E3774B7C-3334-8F41-7647-99FDCD368CCD}"/>
              </a:ext>
            </a:extLst>
          </p:cNvPr>
          <p:cNvSpPr/>
          <p:nvPr/>
        </p:nvSpPr>
        <p:spPr>
          <a:xfrm>
            <a:off x="100" y="75"/>
            <a:ext cx="9144000" cy="1067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pic>
        <p:nvPicPr>
          <p:cNvPr id="379" name="Google Shape;379;g34f3047f75d_0_1242">
            <a:extLst>
              <a:ext uri="{FF2B5EF4-FFF2-40B4-BE49-F238E27FC236}">
                <a16:creationId xmlns:a16="http://schemas.microsoft.com/office/drawing/2014/main" id="{A9C01E49-6F1C-3FE0-99EF-458487FD9593}"/>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380" name="Google Shape;380;g34f3047f75d_0_1242">
            <a:extLst>
              <a:ext uri="{FF2B5EF4-FFF2-40B4-BE49-F238E27FC236}">
                <a16:creationId xmlns:a16="http://schemas.microsoft.com/office/drawing/2014/main" id="{3ADE79C8-9206-4B68-833F-E106275D039F}"/>
              </a:ext>
            </a:extLst>
          </p:cNvPr>
          <p:cNvSpPr txBox="1"/>
          <p:nvPr/>
        </p:nvSpPr>
        <p:spPr>
          <a:xfrm>
            <a:off x="606357" y="123218"/>
            <a:ext cx="76506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700" b="1" i="0" u="none" strike="noStrike" cap="none" noProof="0" dirty="0">
                <a:solidFill>
                  <a:srgbClr val="FFFFFF"/>
                </a:solidFill>
                <a:latin typeface="Arial"/>
                <a:ea typeface="Arial"/>
                <a:cs typeface="Arial"/>
                <a:sym typeface="Arial"/>
              </a:rPr>
              <a:t>La credibilidad como práctica</a:t>
            </a:r>
            <a:endParaRPr lang="es-AR" sz="1700" b="0" i="0" u="none" strike="noStrike" cap="none" noProof="0" dirty="0">
              <a:solidFill>
                <a:srgbClr val="000000"/>
              </a:solidFill>
              <a:latin typeface="Arial"/>
              <a:ea typeface="Arial"/>
              <a:cs typeface="Arial"/>
              <a:sym typeface="Arial"/>
            </a:endParaRPr>
          </a:p>
        </p:txBody>
      </p:sp>
      <p:sp>
        <p:nvSpPr>
          <p:cNvPr id="381" name="Google Shape;381;g34f3047f75d_0_1242">
            <a:extLst>
              <a:ext uri="{FF2B5EF4-FFF2-40B4-BE49-F238E27FC236}">
                <a16:creationId xmlns:a16="http://schemas.microsoft.com/office/drawing/2014/main" id="{C5BE7137-A6A7-5F4E-22AE-929A571AB485}"/>
              </a:ext>
            </a:extLst>
          </p:cNvPr>
          <p:cNvSpPr txBox="1"/>
          <p:nvPr/>
        </p:nvSpPr>
        <p:spPr>
          <a:xfrm>
            <a:off x="2148050" y="1617274"/>
            <a:ext cx="6404700" cy="4425325"/>
          </a:xfrm>
          <a:prstGeom prst="rect">
            <a:avLst/>
          </a:prstGeom>
          <a:noFill/>
          <a:ln>
            <a:noFill/>
          </a:ln>
        </p:spPr>
        <p:txBody>
          <a:bodyPr spcFirstLastPara="1" wrap="square" lIns="91425" tIns="91425" rIns="91425" bIns="91425" anchor="t" anchorCtr="0">
            <a:noAutofit/>
          </a:bodyPr>
          <a:lstStyle/>
          <a:p>
            <a:pPr marL="508000" marR="0" lvl="0" indent="-457200" algn="l" rtl="0">
              <a:lnSpc>
                <a:spcPct val="100000"/>
              </a:lnSpc>
              <a:spcBef>
                <a:spcPts val="1000"/>
              </a:spcBef>
              <a:spcAft>
                <a:spcPts val="0"/>
              </a:spcAft>
              <a:buClr>
                <a:schemeClr val="dk1"/>
              </a:buClr>
              <a:buSzPct val="110000"/>
              <a:buFont typeface="+mj-lt"/>
              <a:buAutoNum type="arabicPeriod"/>
            </a:pPr>
            <a:r>
              <a:rPr lang="es-AR" sz="2400" b="0" i="0" u="none" strike="noStrike" cap="none" noProof="0" dirty="0">
                <a:solidFill>
                  <a:schemeClr val="dk1"/>
                </a:solidFill>
                <a:latin typeface="Arial"/>
                <a:ea typeface="Arial"/>
                <a:cs typeface="Arial"/>
                <a:sym typeface="Arial"/>
              </a:rPr>
              <a:t>Formular caminos causales explícitos</a:t>
            </a:r>
          </a:p>
          <a:p>
            <a:pPr marL="508000" marR="0" lvl="0" indent="-457200" algn="l" rtl="0">
              <a:lnSpc>
                <a:spcPct val="100000"/>
              </a:lnSpc>
              <a:spcBef>
                <a:spcPts val="1000"/>
              </a:spcBef>
              <a:spcAft>
                <a:spcPts val="0"/>
              </a:spcAft>
              <a:buClr>
                <a:schemeClr val="dk1"/>
              </a:buClr>
              <a:buSzPct val="110000"/>
              <a:buFont typeface="+mj-lt"/>
              <a:buAutoNum type="arabicPeriod"/>
            </a:pPr>
            <a:r>
              <a:rPr lang="es-AR" sz="2400" b="0" i="0" u="none" strike="noStrike" cap="none" noProof="0" dirty="0">
                <a:solidFill>
                  <a:schemeClr val="dk1"/>
                </a:solidFill>
                <a:latin typeface="Arial"/>
                <a:ea typeface="Arial"/>
                <a:cs typeface="Arial"/>
                <a:sym typeface="Arial"/>
              </a:rPr>
              <a:t>Atender a los diferentes resultados e impactos</a:t>
            </a:r>
          </a:p>
          <a:p>
            <a:pPr marL="508000" marR="0" lvl="0" indent="-457200" algn="l" rtl="0">
              <a:lnSpc>
                <a:spcPct val="100000"/>
              </a:lnSpc>
              <a:spcBef>
                <a:spcPts val="1000"/>
              </a:spcBef>
              <a:spcAft>
                <a:spcPts val="0"/>
              </a:spcAft>
              <a:buClr>
                <a:schemeClr val="dk1"/>
              </a:buClr>
              <a:buSzPct val="110000"/>
              <a:buFont typeface="+mj-lt"/>
              <a:buAutoNum type="arabicPeriod"/>
            </a:pPr>
            <a:r>
              <a:rPr lang="es-AR" sz="2400" b="0" i="0" u="none" strike="noStrike" cap="none" noProof="0" dirty="0">
                <a:solidFill>
                  <a:schemeClr val="dk1"/>
                </a:solidFill>
                <a:latin typeface="Arial"/>
                <a:ea typeface="Arial"/>
                <a:cs typeface="Arial"/>
                <a:sym typeface="Arial"/>
              </a:rPr>
              <a:t>Comprender la variación de contexto</a:t>
            </a:r>
          </a:p>
          <a:p>
            <a:pPr marL="508000" marR="0" lvl="0" indent="-457200" algn="l" rtl="0">
              <a:lnSpc>
                <a:spcPct val="100000"/>
              </a:lnSpc>
              <a:spcBef>
                <a:spcPts val="1000"/>
              </a:spcBef>
              <a:spcAft>
                <a:spcPts val="0"/>
              </a:spcAft>
              <a:buClr>
                <a:schemeClr val="dk1"/>
              </a:buClr>
              <a:buSzPct val="110000"/>
              <a:buFont typeface="+mj-lt"/>
              <a:buAutoNum type="arabicPeriod"/>
            </a:pPr>
            <a:r>
              <a:rPr lang="es-AR" sz="2400" b="0" i="0" u="none" strike="noStrike" cap="none" noProof="0" dirty="0">
                <a:solidFill>
                  <a:schemeClr val="dk1"/>
                </a:solidFill>
                <a:latin typeface="Arial"/>
                <a:ea typeface="Arial"/>
                <a:cs typeface="Arial"/>
                <a:sym typeface="Arial"/>
              </a:rPr>
              <a:t>Elegir </a:t>
            </a:r>
            <a:r>
              <a:rPr lang="es-AR" sz="2400" noProof="0" dirty="0">
                <a:solidFill>
                  <a:schemeClr val="dk1"/>
                </a:solidFill>
              </a:rPr>
              <a:t>un enfoque iterativo de bricolaje</a:t>
            </a:r>
            <a:r>
              <a:rPr lang="es-AR" sz="2400" b="0" i="0" u="none" strike="noStrike" cap="none" noProof="0" dirty="0">
                <a:solidFill>
                  <a:schemeClr val="dk1"/>
                </a:solidFill>
                <a:latin typeface="Arial"/>
                <a:ea typeface="Arial"/>
                <a:cs typeface="Arial"/>
                <a:sym typeface="Arial"/>
              </a:rPr>
              <a:t> </a:t>
            </a:r>
          </a:p>
          <a:p>
            <a:pPr marL="508000" marR="0" lvl="0" indent="-457200" algn="l" rtl="0">
              <a:lnSpc>
                <a:spcPct val="100000"/>
              </a:lnSpc>
              <a:spcBef>
                <a:spcPts val="1000"/>
              </a:spcBef>
              <a:spcAft>
                <a:spcPts val="0"/>
              </a:spcAft>
              <a:buClr>
                <a:schemeClr val="dk1"/>
              </a:buClr>
              <a:buSzPct val="110000"/>
              <a:buFont typeface="+mj-lt"/>
              <a:buAutoNum type="arabicPeriod"/>
            </a:pPr>
            <a:r>
              <a:rPr lang="es-AR" sz="2400" b="0" i="0" u="none" strike="noStrike" cap="none" noProof="0" dirty="0">
                <a:solidFill>
                  <a:schemeClr val="dk1"/>
                </a:solidFill>
                <a:latin typeface="Arial"/>
                <a:ea typeface="Arial"/>
                <a:cs typeface="Arial"/>
                <a:sym typeface="Arial"/>
              </a:rPr>
              <a:t>Usar múltiples estrategias de inferencia causal</a:t>
            </a:r>
          </a:p>
          <a:p>
            <a:pPr marL="508000" marR="0" lvl="0" indent="-457200" algn="l" rtl="0">
              <a:lnSpc>
                <a:spcPct val="100000"/>
              </a:lnSpc>
              <a:spcBef>
                <a:spcPts val="1000"/>
              </a:spcBef>
              <a:spcAft>
                <a:spcPts val="0"/>
              </a:spcAft>
              <a:buClr>
                <a:schemeClr val="dk1"/>
              </a:buClr>
              <a:buSzPct val="110000"/>
              <a:buFont typeface="+mj-lt"/>
              <a:buAutoNum type="arabicPeriod"/>
            </a:pPr>
            <a:r>
              <a:rPr lang="es-AR" sz="2400" noProof="0" dirty="0">
                <a:solidFill>
                  <a:schemeClr val="dk1"/>
                </a:solidFill>
              </a:rPr>
              <a:t>Dialogar con actores clave y personas afectadas</a:t>
            </a:r>
            <a:endParaRPr lang="es-AR" sz="2400" b="0" i="0" u="none" strike="noStrike" cap="none" noProof="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997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4cb31c3fae_0_10"/>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11" name="Google Shape;111;g34cb31c3fae_0_10"/>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112" name="Google Shape;112;g34cb31c3fae_0_10"/>
          <p:cNvSpPr txBox="1"/>
          <p:nvPr/>
        </p:nvSpPr>
        <p:spPr>
          <a:xfrm>
            <a:off x="591758" y="413419"/>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La iniciativa Causal </a:t>
            </a:r>
            <a:r>
              <a:rPr lang="es-AR" sz="2400" b="1" i="0" u="none" strike="noStrike" cap="none" noProof="0" dirty="0" err="1">
                <a:solidFill>
                  <a:srgbClr val="FFFFFF"/>
                </a:solidFill>
                <a:latin typeface="Arial"/>
                <a:ea typeface="Arial"/>
                <a:cs typeface="Arial"/>
                <a:sym typeface="Arial"/>
              </a:rPr>
              <a:t>Pathways</a:t>
            </a:r>
            <a:endParaRPr lang="es-AR" sz="1400" b="0" i="0" u="none" strike="noStrike" cap="none" noProof="0" dirty="0">
              <a:solidFill>
                <a:srgbClr val="000000"/>
              </a:solidFill>
              <a:latin typeface="Arial"/>
              <a:ea typeface="Arial"/>
              <a:cs typeface="Arial"/>
              <a:sym typeface="Arial"/>
            </a:endParaRPr>
          </a:p>
        </p:txBody>
      </p:sp>
      <p:cxnSp>
        <p:nvCxnSpPr>
          <p:cNvPr id="113" name="Google Shape;113;g34cb31c3fae_0_10"/>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114" name="Google Shape;114;g34cb31c3fae_0_10"/>
          <p:cNvPicPr preferRelativeResize="0"/>
          <p:nvPr/>
        </p:nvPicPr>
        <p:blipFill rotWithShape="1">
          <a:blip r:embed="rId3">
            <a:alphaModFix/>
          </a:blip>
          <a:srcRect t="22308" b="20358"/>
          <a:stretch/>
        </p:blipFill>
        <p:spPr>
          <a:xfrm>
            <a:off x="7486713" y="6154083"/>
            <a:ext cx="1672575" cy="703750"/>
          </a:xfrm>
          <a:prstGeom prst="rect">
            <a:avLst/>
          </a:prstGeom>
          <a:noFill/>
          <a:ln>
            <a:noFill/>
          </a:ln>
        </p:spPr>
      </p:pic>
      <p:sp>
        <p:nvSpPr>
          <p:cNvPr id="115" name="Google Shape;115;g34cb31c3fae_0_10"/>
          <p:cNvSpPr txBox="1"/>
          <p:nvPr/>
        </p:nvSpPr>
        <p:spPr>
          <a:xfrm>
            <a:off x="200850" y="1592776"/>
            <a:ext cx="7708400" cy="13849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50"/>
              <a:buFont typeface="Arial"/>
              <a:buNone/>
            </a:pPr>
            <a:r>
              <a:rPr lang="es-AR" sz="1950" b="1" i="1" u="none" strike="noStrike" cap="none" noProof="0" dirty="0">
                <a:solidFill>
                  <a:srgbClr val="0A4FA6"/>
                </a:solidFill>
                <a:latin typeface="Montserrat"/>
                <a:ea typeface="Montserrat"/>
                <a:cs typeface="Montserrat"/>
                <a:sym typeface="Montserrat"/>
              </a:rPr>
              <a:t>Las evaluaciones de caminos  causales hacen visible la "caja negra" de las estrategias y de cambio sistémico, ayudándonos a ver colectivamente cómo están (o no) contribuyendo a  cambios complejos.</a:t>
            </a:r>
            <a:endParaRPr lang="es-AR" sz="2000" b="0" i="0" u="none" strike="noStrike" cap="none" noProof="0" dirty="0">
              <a:solidFill>
                <a:srgbClr val="0A4FA6"/>
              </a:solidFill>
              <a:latin typeface="Arial"/>
              <a:ea typeface="Arial"/>
              <a:cs typeface="Arial"/>
              <a:sym typeface="Arial"/>
            </a:endParaRPr>
          </a:p>
        </p:txBody>
      </p:sp>
      <p:sp>
        <p:nvSpPr>
          <p:cNvPr id="116" name="Google Shape;116;g34cb31c3fae_0_10"/>
          <p:cNvSpPr txBox="1"/>
          <p:nvPr/>
        </p:nvSpPr>
        <p:spPr>
          <a:xfrm>
            <a:off x="200850" y="2983450"/>
            <a:ext cx="6830400" cy="35855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000"/>
              </a:spcBef>
              <a:spcAft>
                <a:spcPts val="0"/>
              </a:spcAft>
              <a:buClr>
                <a:srgbClr val="000000"/>
              </a:buClr>
              <a:buSzPts val="1750"/>
              <a:buFont typeface="Arial"/>
              <a:buNone/>
            </a:pPr>
            <a:r>
              <a:rPr lang="es-AR" sz="1750" b="1" i="0" u="none" strike="noStrike" cap="none" noProof="0" dirty="0">
                <a:solidFill>
                  <a:srgbClr val="000000"/>
                </a:solidFill>
                <a:latin typeface="Arial"/>
                <a:ea typeface="Arial"/>
                <a:cs typeface="Arial"/>
                <a:sym typeface="Arial"/>
              </a:rPr>
              <a:t>Una red internacional </a:t>
            </a:r>
            <a:r>
              <a:rPr lang="es-AR" sz="1750" b="0" i="0" u="none" strike="noStrike" cap="none" noProof="0" dirty="0">
                <a:solidFill>
                  <a:srgbClr val="000000"/>
                </a:solidFill>
                <a:latin typeface="Arial"/>
                <a:ea typeface="Arial"/>
                <a:cs typeface="Arial"/>
                <a:sym typeface="Arial"/>
              </a:rPr>
              <a:t>de evaluadores, metodólogos, líderes filantrópicos y más.</a:t>
            </a:r>
          </a:p>
          <a:p>
            <a:pPr marL="0" marR="0" lvl="0" indent="0" algn="l" rtl="0">
              <a:lnSpc>
                <a:spcPct val="115000"/>
              </a:lnSpc>
              <a:spcBef>
                <a:spcPts val="2600"/>
              </a:spcBef>
              <a:spcAft>
                <a:spcPts val="2600"/>
              </a:spcAft>
              <a:buClr>
                <a:srgbClr val="000000"/>
              </a:buClr>
              <a:buSzPts val="1750"/>
              <a:buFont typeface="Arial"/>
              <a:buNone/>
            </a:pPr>
            <a:r>
              <a:rPr lang="es-AR" sz="1750" b="1" i="0" u="none" strike="noStrike" cap="none" noProof="0" dirty="0">
                <a:solidFill>
                  <a:srgbClr val="000000"/>
                </a:solidFill>
                <a:latin typeface="Arial"/>
                <a:ea typeface="Arial"/>
                <a:cs typeface="Arial"/>
                <a:sym typeface="Arial"/>
              </a:rPr>
              <a:t>Enfocada en </a:t>
            </a:r>
            <a:r>
              <a:rPr lang="es-AR" sz="1750" b="0" i="0" u="none" strike="noStrike" cap="none" noProof="0" dirty="0">
                <a:solidFill>
                  <a:srgbClr val="000000"/>
                </a:solidFill>
                <a:latin typeface="Arial"/>
                <a:ea typeface="Arial"/>
                <a:cs typeface="Arial"/>
                <a:sym typeface="Arial"/>
              </a:rPr>
              <a:t>apoyar a la filantropía, </a:t>
            </a:r>
            <a:r>
              <a:rPr lang="es-AR" sz="1750" noProof="0" dirty="0"/>
              <a:t>otros financiadores y a sus socios de evaluación, mediante la construcción de </a:t>
            </a:r>
            <a:r>
              <a:rPr lang="es-AR" sz="1750" b="1" noProof="0" dirty="0"/>
              <a:t>conciencia, voluntad y habilidades</a:t>
            </a:r>
            <a:r>
              <a:rPr lang="es-AR" sz="1750" noProof="0" dirty="0"/>
              <a:t> necesarias para fomentar el uso de </a:t>
            </a:r>
            <a:r>
              <a:rPr lang="es-AR" sz="1750" b="1" noProof="0" dirty="0"/>
              <a:t>enfoques de evaluación </a:t>
            </a:r>
            <a:r>
              <a:rPr lang="es-AR" sz="1750" noProof="0" dirty="0"/>
              <a:t>que permitan </a:t>
            </a:r>
            <a:r>
              <a:rPr lang="es-AR" sz="1750" b="1" noProof="0" dirty="0"/>
              <a:t>entender las relaciones causales sin apelar a enfoques más tradicionales</a:t>
            </a:r>
            <a:r>
              <a:rPr lang="es-AR" sz="1750" noProof="0" dirty="0"/>
              <a:t>, basados en metodologías experimentales y cuasiexperimentales.</a:t>
            </a:r>
            <a:endParaRPr lang="es-AR" sz="175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3039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29A03E2E-6830-F10D-182B-B1C153F79D85}"/>
            </a:ext>
          </a:extLst>
        </p:cNvPr>
        <p:cNvGrpSpPr/>
        <p:nvPr/>
      </p:nvGrpSpPr>
      <p:grpSpPr>
        <a:xfrm>
          <a:off x="0" y="0"/>
          <a:ext cx="0" cy="0"/>
          <a:chOff x="0" y="0"/>
          <a:chExt cx="0" cy="0"/>
        </a:xfrm>
      </p:grpSpPr>
      <p:pic>
        <p:nvPicPr>
          <p:cNvPr id="386" name="Google Shape;386;g3533bb1e2d5_0_317">
            <a:extLst>
              <a:ext uri="{FF2B5EF4-FFF2-40B4-BE49-F238E27FC236}">
                <a16:creationId xmlns:a16="http://schemas.microsoft.com/office/drawing/2014/main" id="{4554112F-DA78-B192-8299-BB33FF359471}"/>
              </a:ext>
            </a:extLst>
          </p:cNvPr>
          <p:cNvPicPr preferRelativeResize="0"/>
          <p:nvPr/>
        </p:nvPicPr>
        <p:blipFill rotWithShape="1">
          <a:blip r:embed="rId3">
            <a:alphaModFix/>
          </a:blip>
          <a:srcRect/>
          <a:stretch/>
        </p:blipFill>
        <p:spPr>
          <a:xfrm>
            <a:off x="1173100" y="920525"/>
            <a:ext cx="7971000" cy="5978244"/>
          </a:xfrm>
          <a:prstGeom prst="rect">
            <a:avLst/>
          </a:prstGeom>
          <a:noFill/>
          <a:ln>
            <a:noFill/>
          </a:ln>
        </p:spPr>
      </p:pic>
      <p:cxnSp>
        <p:nvCxnSpPr>
          <p:cNvPr id="387" name="Google Shape;387;g3533bb1e2d5_0_317">
            <a:extLst>
              <a:ext uri="{FF2B5EF4-FFF2-40B4-BE49-F238E27FC236}">
                <a16:creationId xmlns:a16="http://schemas.microsoft.com/office/drawing/2014/main" id="{AC2627DE-D2D3-C522-2621-3697D5E1E192}"/>
              </a:ext>
            </a:extLst>
          </p:cNvPr>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388" name="Google Shape;388;g3533bb1e2d5_0_317">
            <a:extLst>
              <a:ext uri="{FF2B5EF4-FFF2-40B4-BE49-F238E27FC236}">
                <a16:creationId xmlns:a16="http://schemas.microsoft.com/office/drawing/2014/main" id="{1347D703-CAFF-D10F-A0FC-29BEA503296A}"/>
              </a:ext>
            </a:extLst>
          </p:cNvPr>
          <p:cNvPicPr preferRelativeResize="0"/>
          <p:nvPr/>
        </p:nvPicPr>
        <p:blipFill rotWithShape="1">
          <a:blip r:embed="rId4">
            <a:alphaModFix/>
          </a:blip>
          <a:srcRect t="22308" b="20358"/>
          <a:stretch/>
        </p:blipFill>
        <p:spPr>
          <a:xfrm>
            <a:off x="7471429" y="6042600"/>
            <a:ext cx="1672575" cy="703750"/>
          </a:xfrm>
          <a:prstGeom prst="rect">
            <a:avLst/>
          </a:prstGeom>
          <a:noFill/>
          <a:ln>
            <a:noFill/>
          </a:ln>
        </p:spPr>
      </p:pic>
      <p:sp>
        <p:nvSpPr>
          <p:cNvPr id="389" name="Google Shape;389;g3533bb1e2d5_0_317">
            <a:extLst>
              <a:ext uri="{FF2B5EF4-FFF2-40B4-BE49-F238E27FC236}">
                <a16:creationId xmlns:a16="http://schemas.microsoft.com/office/drawing/2014/main" id="{656542CC-618A-4735-ED6C-585F00D0D87B}"/>
              </a:ext>
            </a:extLst>
          </p:cNvPr>
          <p:cNvSpPr/>
          <p:nvPr/>
        </p:nvSpPr>
        <p:spPr>
          <a:xfrm>
            <a:off x="100" y="193175"/>
            <a:ext cx="1173000" cy="6705600"/>
          </a:xfrm>
          <a:prstGeom prst="rect">
            <a:avLst/>
          </a:prstGeom>
          <a:gradFill>
            <a:gsLst>
              <a:gs pos="0">
                <a:srgbClr val="176B22"/>
              </a:gs>
              <a:gs pos="100000">
                <a:srgbClr val="00B0F0"/>
              </a:gs>
            </a:gsLst>
            <a:lin ang="54007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390" name="Google Shape;390;g3533bb1e2d5_0_317">
            <a:extLst>
              <a:ext uri="{FF2B5EF4-FFF2-40B4-BE49-F238E27FC236}">
                <a16:creationId xmlns:a16="http://schemas.microsoft.com/office/drawing/2014/main" id="{63C01C91-853E-070C-C64C-2513BEA96F8E}"/>
              </a:ext>
            </a:extLst>
          </p:cNvPr>
          <p:cNvSpPr/>
          <p:nvPr/>
        </p:nvSpPr>
        <p:spPr>
          <a:xfrm>
            <a:off x="100" y="75"/>
            <a:ext cx="9144000" cy="10674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391" name="Google Shape;391;g3533bb1e2d5_0_317">
            <a:extLst>
              <a:ext uri="{FF2B5EF4-FFF2-40B4-BE49-F238E27FC236}">
                <a16:creationId xmlns:a16="http://schemas.microsoft.com/office/drawing/2014/main" id="{FF46F40D-1934-4A41-D431-E67B7D4FFBBA}"/>
              </a:ext>
            </a:extLst>
          </p:cNvPr>
          <p:cNvSpPr txBox="1"/>
          <p:nvPr/>
        </p:nvSpPr>
        <p:spPr>
          <a:xfrm>
            <a:off x="248325" y="193175"/>
            <a:ext cx="8789100" cy="600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300" b="1" i="0" u="none" strike="noStrike" cap="none" noProof="0" dirty="0">
                <a:solidFill>
                  <a:srgbClr val="FFFFFF"/>
                </a:solidFill>
              </a:rPr>
              <a:t>Reforzar el rigor con base en valores</a:t>
            </a:r>
            <a:endParaRPr lang="es-AR" sz="4400" b="1" i="0" u="none" strike="noStrike" cap="none" noProof="0" dirty="0">
              <a:solidFill>
                <a:srgbClr val="FFFFFF"/>
              </a:solidFill>
            </a:endParaRPr>
          </a:p>
        </p:txBody>
      </p:sp>
    </p:spTree>
    <p:extLst>
      <p:ext uri="{BB962C8B-B14F-4D97-AF65-F5344CB8AC3E}">
        <p14:creationId xmlns:p14="http://schemas.microsoft.com/office/powerpoint/2010/main" val="382290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a:extLst>
            <a:ext uri="{FF2B5EF4-FFF2-40B4-BE49-F238E27FC236}">
              <a16:creationId xmlns:a16="http://schemas.microsoft.com/office/drawing/2014/main" id="{06764914-1F48-F958-C889-1B2F06EDA10E}"/>
            </a:ext>
          </a:extLst>
        </p:cNvPr>
        <p:cNvGrpSpPr/>
        <p:nvPr/>
      </p:nvGrpSpPr>
      <p:grpSpPr>
        <a:xfrm>
          <a:off x="0" y="0"/>
          <a:ext cx="0" cy="0"/>
          <a:chOff x="0" y="0"/>
          <a:chExt cx="0" cy="0"/>
        </a:xfrm>
      </p:grpSpPr>
      <p:sp>
        <p:nvSpPr>
          <p:cNvPr id="396" name="Google Shape;396;p5">
            <a:extLst>
              <a:ext uri="{FF2B5EF4-FFF2-40B4-BE49-F238E27FC236}">
                <a16:creationId xmlns:a16="http://schemas.microsoft.com/office/drawing/2014/main" id="{4AFA52EA-25B3-7226-A976-68870CA76C00}"/>
              </a:ext>
            </a:extLst>
          </p:cNvPr>
          <p:cNvSpPr/>
          <p:nvPr/>
        </p:nvSpPr>
        <p:spPr>
          <a:xfrm>
            <a:off x="0" y="175"/>
            <a:ext cx="9144000" cy="10218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sp>
        <p:nvSpPr>
          <p:cNvPr id="397" name="Google Shape;397;p5">
            <a:extLst>
              <a:ext uri="{FF2B5EF4-FFF2-40B4-BE49-F238E27FC236}">
                <a16:creationId xmlns:a16="http://schemas.microsoft.com/office/drawing/2014/main" id="{C15B04A7-2BD3-32F8-1C17-CAD07E72B12E}"/>
              </a:ext>
            </a:extLst>
          </p:cNvPr>
          <p:cNvSpPr txBox="1"/>
          <p:nvPr/>
        </p:nvSpPr>
        <p:spPr>
          <a:xfrm>
            <a:off x="632057" y="100568"/>
            <a:ext cx="78798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Un ejemplo de valores del Marco de Rigor de Causal </a:t>
            </a:r>
            <a:r>
              <a:rPr lang="es-AR" sz="2400" b="1" i="0" u="none" strike="noStrike" cap="none" noProof="0" dirty="0" err="1">
                <a:solidFill>
                  <a:srgbClr val="FFFFFF"/>
                </a:solidFill>
                <a:latin typeface="Arial"/>
                <a:ea typeface="Arial"/>
                <a:cs typeface="Arial"/>
                <a:sym typeface="Arial"/>
              </a:rPr>
              <a:t>Pathways</a:t>
            </a:r>
            <a:endParaRPr lang="es-AR" sz="1400" b="0" i="0" u="none" strike="noStrike" cap="none" noProof="0" dirty="0">
              <a:solidFill>
                <a:srgbClr val="000000"/>
              </a:solidFill>
              <a:latin typeface="Arial"/>
              <a:ea typeface="Arial"/>
              <a:cs typeface="Arial"/>
              <a:sym typeface="Arial"/>
            </a:endParaRPr>
          </a:p>
        </p:txBody>
      </p:sp>
      <p:pic>
        <p:nvPicPr>
          <p:cNvPr id="398" name="Google Shape;398;p5">
            <a:extLst>
              <a:ext uri="{FF2B5EF4-FFF2-40B4-BE49-F238E27FC236}">
                <a16:creationId xmlns:a16="http://schemas.microsoft.com/office/drawing/2014/main" id="{FD7657F5-1954-B087-4B2C-6990D9EF80CF}"/>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grpSp>
        <p:nvGrpSpPr>
          <p:cNvPr id="399" name="Google Shape;399;p5">
            <a:extLst>
              <a:ext uri="{FF2B5EF4-FFF2-40B4-BE49-F238E27FC236}">
                <a16:creationId xmlns:a16="http://schemas.microsoft.com/office/drawing/2014/main" id="{4E6AB739-8337-F123-1072-05399D4633D1}"/>
              </a:ext>
            </a:extLst>
          </p:cNvPr>
          <p:cNvGrpSpPr/>
          <p:nvPr/>
        </p:nvGrpSpPr>
        <p:grpSpPr>
          <a:xfrm>
            <a:off x="-1" y="1021975"/>
            <a:ext cx="1672601" cy="5836158"/>
            <a:chOff x="-62200" y="175"/>
            <a:chExt cx="1383001" cy="6858000"/>
          </a:xfrm>
        </p:grpSpPr>
        <p:sp>
          <p:nvSpPr>
            <p:cNvPr id="400" name="Google Shape;400;p5">
              <a:extLst>
                <a:ext uri="{FF2B5EF4-FFF2-40B4-BE49-F238E27FC236}">
                  <a16:creationId xmlns:a16="http://schemas.microsoft.com/office/drawing/2014/main" id="{0F3C312A-4016-AEE2-E2A3-45AD79D563D7}"/>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401" name="Google Shape;401;p5">
              <a:extLst>
                <a:ext uri="{FF2B5EF4-FFF2-40B4-BE49-F238E27FC236}">
                  <a16:creationId xmlns:a16="http://schemas.microsoft.com/office/drawing/2014/main" id="{8A8A1D27-4EA0-D9D6-2763-134FB8B5EFDE}"/>
                </a:ext>
              </a:extLst>
            </p:cNvPr>
            <p:cNvSpPr txBox="1"/>
            <p:nvPr/>
          </p:nvSpPr>
          <p:spPr>
            <a:xfrm>
              <a:off x="-62200" y="818013"/>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1" i="0" u="none" strike="noStrike" cap="none" noProof="0" dirty="0">
                  <a:solidFill>
                    <a:srgbClr val="FFFFFF"/>
                  </a:solidFill>
                  <a:latin typeface="Arial"/>
                  <a:ea typeface="Arial"/>
                  <a:cs typeface="Arial"/>
                  <a:sym typeface="Arial"/>
                </a:rPr>
                <a:t>Equidad</a:t>
              </a:r>
              <a:br>
                <a:rPr lang="es-AR" sz="2000" b="1" i="0" u="none" strike="noStrike" cap="none" noProof="0" dirty="0">
                  <a:solidFill>
                    <a:srgbClr val="FFFFFF"/>
                  </a:solidFill>
                  <a:latin typeface="Arial"/>
                  <a:ea typeface="Arial"/>
                  <a:cs typeface="Arial"/>
                  <a:sym typeface="Arial"/>
                </a:rPr>
              </a:br>
              <a:endParaRPr lang="es-AR" sz="2000" b="1" i="0" u="none" strike="noStrike" cap="none" noProof="0">
                <a:solidFill>
                  <a:srgbClr val="FFFFFF"/>
                </a:solidFill>
                <a:latin typeface="Arial"/>
                <a:ea typeface="Arial"/>
                <a:cs typeface="Arial"/>
              </a:endParaRPr>
            </a:p>
          </p:txBody>
        </p:sp>
        <p:sp>
          <p:nvSpPr>
            <p:cNvPr id="402" name="Google Shape;402;p5">
              <a:extLst>
                <a:ext uri="{FF2B5EF4-FFF2-40B4-BE49-F238E27FC236}">
                  <a16:creationId xmlns:a16="http://schemas.microsoft.com/office/drawing/2014/main" id="{17A4E346-6613-9EAD-895C-94A774CC3904}"/>
                </a:ext>
              </a:extLst>
            </p:cNvPr>
            <p:cNvSpPr txBox="1"/>
            <p:nvPr/>
          </p:nvSpPr>
          <p:spPr>
            <a:xfrm>
              <a:off x="-62199" y="5508828"/>
              <a:ext cx="1383000" cy="54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1800" b="1" i="0" u="none" strike="noStrike" cap="none" noProof="0" dirty="0">
                  <a:solidFill>
                    <a:srgbClr val="FFFFFF"/>
                  </a:solidFill>
                  <a:latin typeface="Arial"/>
                  <a:ea typeface="Arial"/>
                  <a:cs typeface="Arial"/>
                  <a:sym typeface="Arial"/>
                </a:rPr>
                <a:t>Complejidad</a:t>
              </a:r>
            </a:p>
          </p:txBody>
        </p:sp>
        <p:sp>
          <p:nvSpPr>
            <p:cNvPr id="403" name="Google Shape;403;p5">
              <a:extLst>
                <a:ext uri="{FF2B5EF4-FFF2-40B4-BE49-F238E27FC236}">
                  <a16:creationId xmlns:a16="http://schemas.microsoft.com/office/drawing/2014/main" id="{2F537E95-6DF3-2188-5DC1-4271F1F53410}"/>
                </a:ext>
              </a:extLst>
            </p:cNvPr>
            <p:cNvSpPr txBox="1"/>
            <p:nvPr/>
          </p:nvSpPr>
          <p:spPr>
            <a:xfrm>
              <a:off x="-62200" y="3005423"/>
              <a:ext cx="1383000" cy="8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1" i="0" u="none" strike="noStrike" cap="none" noProof="0" dirty="0">
                  <a:solidFill>
                    <a:srgbClr val="FFFFFF"/>
                  </a:solidFill>
                  <a:latin typeface="Arial"/>
                  <a:ea typeface="Arial"/>
                  <a:cs typeface="Arial"/>
                  <a:sym typeface="Arial"/>
                </a:rPr>
                <a:t>Aprendizaje y uso</a:t>
              </a:r>
            </a:p>
          </p:txBody>
        </p:sp>
      </p:grpSp>
      <p:sp>
        <p:nvSpPr>
          <p:cNvPr id="404" name="Google Shape;404;p5">
            <a:extLst>
              <a:ext uri="{FF2B5EF4-FFF2-40B4-BE49-F238E27FC236}">
                <a16:creationId xmlns:a16="http://schemas.microsoft.com/office/drawing/2014/main" id="{5E93F74A-2316-230E-A580-AA52AFA752D5}"/>
              </a:ext>
            </a:extLst>
          </p:cNvPr>
          <p:cNvSpPr txBox="1"/>
          <p:nvPr/>
        </p:nvSpPr>
        <p:spPr>
          <a:xfrm>
            <a:off x="1972975" y="1253425"/>
            <a:ext cx="4627500" cy="3855604"/>
          </a:xfrm>
          <a:prstGeom prst="rect">
            <a:avLst/>
          </a:prstGeom>
          <a:noFill/>
          <a:ln>
            <a:noFill/>
          </a:ln>
        </p:spPr>
        <p:txBody>
          <a:bodyPr spcFirstLastPara="1" wrap="square" lIns="91425" tIns="91425" rIns="91425" bIns="91425" anchor="t" anchorCtr="0">
            <a:noAutofit/>
          </a:bodyPr>
          <a:lstStyle/>
          <a:p>
            <a:pPr marL="457200" marR="0" lvl="0" indent="-349250" algn="l" rtl="0">
              <a:lnSpc>
                <a:spcPct val="115000"/>
              </a:lnSpc>
              <a:spcBef>
                <a:spcPts val="120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Inclusión, representación y reparto del poder</a:t>
            </a:r>
          </a:p>
          <a:p>
            <a:pPr marL="457200" marR="0" lvl="0" indent="-349250" algn="l" rtl="0">
              <a:lnSpc>
                <a:spcPct val="115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Prestar atención la forma en que las intervenciones afectan a diferentes poblaciones</a:t>
            </a:r>
            <a:endParaRPr sz="2800" b="0" i="0" u="none" strike="noStrike" cap="none" dirty="0">
              <a:solidFill>
                <a:schemeClr val="dk1"/>
              </a:solidFill>
              <a:latin typeface="Arial"/>
              <a:ea typeface="Arial"/>
              <a:cs typeface="Arial"/>
              <a:sym typeface="Arial"/>
            </a:endParaRPr>
          </a:p>
        </p:txBody>
      </p:sp>
      <p:sp>
        <p:nvSpPr>
          <p:cNvPr id="405" name="Google Shape;405;p5">
            <a:extLst>
              <a:ext uri="{FF2B5EF4-FFF2-40B4-BE49-F238E27FC236}">
                <a16:creationId xmlns:a16="http://schemas.microsoft.com/office/drawing/2014/main" id="{AE3ADA62-E5C7-BFA7-5EF8-36317FA4013E}"/>
              </a:ext>
            </a:extLst>
          </p:cNvPr>
          <p:cNvSpPr txBox="1"/>
          <p:nvPr/>
        </p:nvSpPr>
        <p:spPr>
          <a:xfrm>
            <a:off x="1972975" y="5356193"/>
            <a:ext cx="4419600" cy="8211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Procesos no lineales y dependientes del contexto</a:t>
            </a:r>
          </a:p>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Atención a los efectos intencionados y no intencionados</a:t>
            </a:r>
          </a:p>
        </p:txBody>
      </p:sp>
      <p:sp>
        <p:nvSpPr>
          <p:cNvPr id="406" name="Google Shape;406;p5">
            <a:extLst>
              <a:ext uri="{FF2B5EF4-FFF2-40B4-BE49-F238E27FC236}">
                <a16:creationId xmlns:a16="http://schemas.microsoft.com/office/drawing/2014/main" id="{66DFACCC-7351-991C-1DF1-79A7BFBC3264}"/>
              </a:ext>
            </a:extLst>
          </p:cNvPr>
          <p:cNvSpPr txBox="1"/>
          <p:nvPr/>
        </p:nvSpPr>
        <p:spPr>
          <a:xfrm>
            <a:off x="1972975" y="3529500"/>
            <a:ext cx="4419600" cy="14489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Aprendizaje iterativo y multiplicador en cada etapa</a:t>
            </a:r>
          </a:p>
          <a:p>
            <a:pPr marL="457200" marR="0" lvl="0" indent="-349250" algn="l" rtl="0">
              <a:lnSpc>
                <a:spcPct val="100000"/>
              </a:lnSpc>
              <a:spcBef>
                <a:spcPts val="0"/>
              </a:spcBef>
              <a:spcAft>
                <a:spcPts val="0"/>
              </a:spcAft>
              <a:buClr>
                <a:schemeClr val="dk1"/>
              </a:buClr>
              <a:buSzPts val="1900"/>
              <a:buFont typeface="Arial"/>
              <a:buChar char="●"/>
            </a:pPr>
            <a:r>
              <a:rPr lang="es-AR" sz="1900" b="0" i="0" u="none" strike="noStrike" cap="none" noProof="0" dirty="0">
                <a:solidFill>
                  <a:schemeClr val="dk1"/>
                </a:solidFill>
                <a:latin typeface="Arial"/>
                <a:ea typeface="Arial"/>
                <a:cs typeface="Arial"/>
                <a:sym typeface="Arial"/>
              </a:rPr>
              <a:t>Generación de evidencia que informe la estrategia</a:t>
            </a:r>
          </a:p>
        </p:txBody>
      </p:sp>
    </p:spTree>
    <p:extLst>
      <p:ext uri="{BB962C8B-B14F-4D97-AF65-F5344CB8AC3E}">
        <p14:creationId xmlns:p14="http://schemas.microsoft.com/office/powerpoint/2010/main" val="3425104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a:extLst>
            <a:ext uri="{FF2B5EF4-FFF2-40B4-BE49-F238E27FC236}">
              <a16:creationId xmlns:a16="http://schemas.microsoft.com/office/drawing/2014/main" id="{2AE016F5-3E63-7043-6836-C0EB467E64AC}"/>
            </a:ext>
          </a:extLst>
        </p:cNvPr>
        <p:cNvGrpSpPr/>
        <p:nvPr/>
      </p:nvGrpSpPr>
      <p:grpSpPr>
        <a:xfrm>
          <a:off x="0" y="0"/>
          <a:ext cx="0" cy="0"/>
          <a:chOff x="0" y="0"/>
          <a:chExt cx="0" cy="0"/>
        </a:xfrm>
      </p:grpSpPr>
      <p:sp>
        <p:nvSpPr>
          <p:cNvPr id="411" name="Google Shape;411;p13">
            <a:extLst>
              <a:ext uri="{FF2B5EF4-FFF2-40B4-BE49-F238E27FC236}">
                <a16:creationId xmlns:a16="http://schemas.microsoft.com/office/drawing/2014/main" id="{86F7DA71-63FE-DEC9-DDC5-55482B3FA456}"/>
              </a:ext>
            </a:extLst>
          </p:cNvPr>
          <p:cNvSpPr/>
          <p:nvPr/>
        </p:nvSpPr>
        <p:spPr>
          <a:xfrm>
            <a:off x="100" y="75"/>
            <a:ext cx="9144000" cy="10674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pic>
        <p:nvPicPr>
          <p:cNvPr id="412" name="Google Shape;412;p13">
            <a:extLst>
              <a:ext uri="{FF2B5EF4-FFF2-40B4-BE49-F238E27FC236}">
                <a16:creationId xmlns:a16="http://schemas.microsoft.com/office/drawing/2014/main" id="{44C4F409-9FE9-39DA-17A9-3BEE0E8C3670}"/>
              </a:ext>
            </a:extLst>
          </p:cNvPr>
          <p:cNvPicPr preferRelativeResize="0"/>
          <p:nvPr/>
        </p:nvPicPr>
        <p:blipFill rotWithShape="1">
          <a:blip r:embed="rId3">
            <a:alphaModFix/>
          </a:blip>
          <a:srcRect t="22308" b="20358"/>
          <a:stretch/>
        </p:blipFill>
        <p:spPr>
          <a:xfrm>
            <a:off x="8029571" y="6394475"/>
            <a:ext cx="1114429" cy="468905"/>
          </a:xfrm>
          <a:prstGeom prst="rect">
            <a:avLst/>
          </a:prstGeom>
          <a:noFill/>
          <a:ln>
            <a:noFill/>
          </a:ln>
        </p:spPr>
      </p:pic>
      <p:sp>
        <p:nvSpPr>
          <p:cNvPr id="413" name="Google Shape;413;p13">
            <a:extLst>
              <a:ext uri="{FF2B5EF4-FFF2-40B4-BE49-F238E27FC236}">
                <a16:creationId xmlns:a16="http://schemas.microsoft.com/office/drawing/2014/main" id="{C7448FAA-F64B-0626-753B-E7DA109C4ED8}"/>
              </a:ext>
            </a:extLst>
          </p:cNvPr>
          <p:cNvSpPr txBox="1"/>
          <p:nvPr/>
        </p:nvSpPr>
        <p:spPr>
          <a:xfrm>
            <a:off x="606357" y="123218"/>
            <a:ext cx="76506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600" b="1" i="0" u="none" strike="noStrike" cap="none" noProof="0" dirty="0">
                <a:solidFill>
                  <a:srgbClr val="FFFFFF"/>
                </a:solidFill>
                <a:latin typeface="Arial"/>
                <a:ea typeface="Arial"/>
                <a:cs typeface="Arial"/>
                <a:sym typeface="Arial"/>
              </a:rPr>
              <a:t>Por qué la complejidad es un valor en las evaluaciones de caminos causales</a:t>
            </a:r>
            <a:endParaRPr lang="es-AR" sz="1600" b="0" i="0" u="none" strike="noStrike" cap="none" noProof="0" dirty="0">
              <a:solidFill>
                <a:srgbClr val="000000"/>
              </a:solidFill>
              <a:latin typeface="Arial"/>
              <a:ea typeface="Arial"/>
              <a:cs typeface="Arial"/>
              <a:sym typeface="Arial"/>
            </a:endParaRPr>
          </a:p>
        </p:txBody>
      </p:sp>
      <p:sp>
        <p:nvSpPr>
          <p:cNvPr id="414" name="Google Shape;414;p13">
            <a:extLst>
              <a:ext uri="{FF2B5EF4-FFF2-40B4-BE49-F238E27FC236}">
                <a16:creationId xmlns:a16="http://schemas.microsoft.com/office/drawing/2014/main" id="{9A1FD66E-D27B-C91B-9162-1EBBBA33F752}"/>
              </a:ext>
            </a:extLst>
          </p:cNvPr>
          <p:cNvSpPr txBox="1"/>
          <p:nvPr/>
        </p:nvSpPr>
        <p:spPr>
          <a:xfrm>
            <a:off x="312485" y="987575"/>
            <a:ext cx="3624300" cy="50049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1200"/>
              </a:spcBef>
              <a:spcAft>
                <a:spcPts val="0"/>
              </a:spcAft>
              <a:buClr>
                <a:schemeClr val="dk1"/>
              </a:buClr>
              <a:buSzPts val="1900"/>
              <a:buFont typeface="Arial"/>
              <a:buChar char="●"/>
            </a:pPr>
            <a:r>
              <a:rPr lang="es-AR" sz="1800" b="0" i="0" u="none" strike="noStrike" cap="none" noProof="0" dirty="0">
                <a:solidFill>
                  <a:schemeClr val="dk1"/>
                </a:solidFill>
                <a:latin typeface="Arial"/>
                <a:ea typeface="Arial"/>
                <a:cs typeface="Arial"/>
                <a:sym typeface="Arial"/>
              </a:rPr>
              <a:t>Interacción de múltiples causas, actores y factores que moldean los resultados</a:t>
            </a:r>
          </a:p>
          <a:p>
            <a:pPr marL="457200" marR="0" lvl="0" indent="-349250" algn="l" rtl="0">
              <a:lnSpc>
                <a:spcPct val="100000"/>
              </a:lnSpc>
              <a:spcBef>
                <a:spcPts val="1000"/>
              </a:spcBef>
              <a:spcAft>
                <a:spcPts val="0"/>
              </a:spcAft>
              <a:buClr>
                <a:schemeClr val="dk1"/>
              </a:buClr>
              <a:buSzPts val="1900"/>
              <a:buFont typeface="Arial"/>
              <a:buChar char="●"/>
            </a:pPr>
            <a:r>
              <a:rPr lang="es-AR" sz="1800" b="0" i="0" u="none" strike="noStrike" cap="none" noProof="0"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El cambio es no-lineal, dinámico y a menudo emergente</a:t>
            </a:r>
            <a:endParaRPr lang="es-AR" sz="1800" b="0" i="0" u="none" strike="noStrike" cap="none" noProof="0" dirty="0">
              <a:solidFill>
                <a:schemeClr val="dk1"/>
              </a:solidFill>
              <a:latin typeface="Arial"/>
              <a:ea typeface="Arial"/>
              <a:cs typeface="Arial"/>
              <a:sym typeface="Arial"/>
            </a:endParaRPr>
          </a:p>
          <a:p>
            <a:pPr marL="457200" marR="0" lvl="0" indent="-349250" algn="l" rtl="0">
              <a:lnSpc>
                <a:spcPct val="100000"/>
              </a:lnSpc>
              <a:spcBef>
                <a:spcPts val="1000"/>
              </a:spcBef>
              <a:spcAft>
                <a:spcPts val="0"/>
              </a:spcAft>
              <a:buClr>
                <a:schemeClr val="dk1"/>
              </a:buClr>
              <a:buSzPts val="1900"/>
              <a:buFont typeface="Arial"/>
              <a:buChar char="●"/>
            </a:pPr>
            <a:r>
              <a:rPr lang="es-AR" sz="1800" b="0" i="0" u="none" strike="noStrike" cap="none" noProof="0" dirty="0">
                <a:solidFill>
                  <a:schemeClr val="dk1"/>
                </a:solidFill>
                <a:latin typeface="Arial"/>
                <a:ea typeface="Arial"/>
                <a:cs typeface="Arial"/>
                <a:sym typeface="Arial"/>
              </a:rPr>
              <a:t>Profunda influencia del contexto en cómo y por qué ocurre el cambio</a:t>
            </a:r>
          </a:p>
          <a:p>
            <a:pPr marL="457200" marR="0" lvl="0" indent="-349250" algn="l" rtl="0">
              <a:lnSpc>
                <a:spcPct val="100000"/>
              </a:lnSpc>
              <a:spcBef>
                <a:spcPts val="1000"/>
              </a:spcBef>
              <a:spcAft>
                <a:spcPts val="0"/>
              </a:spcAft>
              <a:buClr>
                <a:schemeClr val="dk1"/>
              </a:buClr>
              <a:buSzPts val="1900"/>
              <a:buFont typeface="Arial"/>
              <a:buChar char="●"/>
            </a:pPr>
            <a:r>
              <a:rPr lang="es-AR" sz="1800" b="0" i="0" u="none" strike="noStrike" cap="none" noProof="0" dirty="0">
                <a:solidFill>
                  <a:schemeClr val="dk1"/>
                </a:solidFill>
                <a:latin typeface="Arial"/>
                <a:ea typeface="Arial"/>
                <a:cs typeface="Arial"/>
                <a:sym typeface="Arial"/>
              </a:rPr>
              <a:t>Bucles de retroalimentación causal, desfasajes y adaptaciones que afectan los resultados</a:t>
            </a:r>
          </a:p>
          <a:p>
            <a:pPr marL="457200" marR="0" lvl="0" indent="-349250" algn="l" rtl="0">
              <a:lnSpc>
                <a:spcPct val="100000"/>
              </a:lnSpc>
              <a:spcBef>
                <a:spcPts val="1200"/>
              </a:spcBef>
              <a:spcAft>
                <a:spcPts val="1000"/>
              </a:spcAft>
              <a:buClr>
                <a:schemeClr val="dk1"/>
              </a:buClr>
              <a:buSzPts val="1900"/>
              <a:buFont typeface="Arial"/>
              <a:buChar char="●"/>
            </a:pPr>
            <a:r>
              <a:rPr lang="es-AR" sz="1800" b="0" i="0" u="none" strike="noStrike" cap="none" noProof="0" dirty="0">
                <a:solidFill>
                  <a:schemeClr val="dk1"/>
                </a:solidFill>
                <a:latin typeface="Arial"/>
                <a:ea typeface="Arial"/>
                <a:cs typeface="Arial"/>
                <a:sym typeface="Arial"/>
              </a:rPr>
              <a:t>Puede que no exista un único camino “correcto”; es posible que coexistan múltiples verdades</a:t>
            </a:r>
          </a:p>
        </p:txBody>
      </p:sp>
      <p:grpSp>
        <p:nvGrpSpPr>
          <p:cNvPr id="3" name="Grupo 2">
            <a:extLst>
              <a:ext uri="{FF2B5EF4-FFF2-40B4-BE49-F238E27FC236}">
                <a16:creationId xmlns:a16="http://schemas.microsoft.com/office/drawing/2014/main" id="{D3267ADD-B947-B38A-C3B9-467F9C929055}"/>
              </a:ext>
            </a:extLst>
          </p:cNvPr>
          <p:cNvGrpSpPr/>
          <p:nvPr/>
        </p:nvGrpSpPr>
        <p:grpSpPr>
          <a:xfrm>
            <a:off x="4285129" y="1233456"/>
            <a:ext cx="4858871" cy="5161019"/>
            <a:chOff x="4285129" y="1624881"/>
            <a:chExt cx="4858871" cy="5161019"/>
          </a:xfrm>
        </p:grpSpPr>
        <p:pic>
          <p:nvPicPr>
            <p:cNvPr id="4" name="Picture 2">
              <a:extLst>
                <a:ext uri="{FF2B5EF4-FFF2-40B4-BE49-F238E27FC236}">
                  <a16:creationId xmlns:a16="http://schemas.microsoft.com/office/drawing/2014/main" id="{EFB0EFF6-BB3A-8449-65FB-F925184FA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129" y="1624881"/>
              <a:ext cx="4858871" cy="51610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1BA41FC-4C3F-E6B3-6A2F-5C4332264130}"/>
                </a:ext>
              </a:extLst>
            </p:cNvPr>
            <p:cNvSpPr/>
            <p:nvPr/>
          </p:nvSpPr>
          <p:spPr>
            <a:xfrm>
              <a:off x="4294093" y="1685985"/>
              <a:ext cx="1936376" cy="421673"/>
            </a:xfrm>
            <a:prstGeom prst="flowChartAlternateProcess">
              <a:avLst/>
            </a:prstGeom>
            <a:solidFill>
              <a:srgbClr val="469D2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noProof="0" dirty="0"/>
                <a:t>Todo es predecible</a:t>
              </a:r>
            </a:p>
          </p:txBody>
        </p:sp>
        <p:sp>
          <p:nvSpPr>
            <p:cNvPr id="6" name="Rectangle 3">
              <a:extLst>
                <a:ext uri="{FF2B5EF4-FFF2-40B4-BE49-F238E27FC236}">
                  <a16:creationId xmlns:a16="http://schemas.microsoft.com/office/drawing/2014/main" id="{76B87C9B-1EB7-8146-F00E-7CFCB0874341}"/>
                </a:ext>
              </a:extLst>
            </p:cNvPr>
            <p:cNvSpPr/>
            <p:nvPr/>
          </p:nvSpPr>
          <p:spPr>
            <a:xfrm>
              <a:off x="4285130" y="6131118"/>
              <a:ext cx="1539408" cy="331690"/>
            </a:xfrm>
            <a:prstGeom prst="flowChartAlternateProcess">
              <a:avLst/>
            </a:prstGeom>
            <a:solidFill>
              <a:srgbClr val="469D2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noProof="0" dirty="0"/>
                <a:t>Todo es incierto</a:t>
              </a:r>
            </a:p>
          </p:txBody>
        </p:sp>
        <p:sp>
          <p:nvSpPr>
            <p:cNvPr id="7" name="Rectangle 5">
              <a:extLst>
                <a:ext uri="{FF2B5EF4-FFF2-40B4-BE49-F238E27FC236}">
                  <a16:creationId xmlns:a16="http://schemas.microsoft.com/office/drawing/2014/main" id="{A6FB48E2-A7C5-B79E-ECDB-EBD49FB82126}"/>
                </a:ext>
              </a:extLst>
            </p:cNvPr>
            <p:cNvSpPr/>
            <p:nvPr/>
          </p:nvSpPr>
          <p:spPr>
            <a:xfrm>
              <a:off x="4294093" y="4552066"/>
              <a:ext cx="4769224" cy="264504"/>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050" noProof="0" dirty="0">
                  <a:solidFill>
                    <a:schemeClr val="tx1"/>
                  </a:solidFill>
                </a:rPr>
                <a:t>Actividad           Supuestos sobre el proceso    Resultados Esperados</a:t>
              </a:r>
            </a:p>
          </p:txBody>
        </p:sp>
        <p:sp>
          <p:nvSpPr>
            <p:cNvPr id="8" name="Rectangle 12">
              <a:extLst>
                <a:ext uri="{FF2B5EF4-FFF2-40B4-BE49-F238E27FC236}">
                  <a16:creationId xmlns:a16="http://schemas.microsoft.com/office/drawing/2014/main" id="{D9CC06D2-FA71-32EB-910E-6C47CFBA82CA}"/>
                </a:ext>
              </a:extLst>
            </p:cNvPr>
            <p:cNvSpPr/>
            <p:nvPr/>
          </p:nvSpPr>
          <p:spPr>
            <a:xfrm>
              <a:off x="4294093" y="2859644"/>
              <a:ext cx="4769224" cy="291403"/>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050" noProof="0" dirty="0">
                  <a:solidFill>
                    <a:schemeClr val="tx1"/>
                  </a:solidFill>
                </a:rPr>
                <a:t>Actividad           Supuestos sobre el proceso    Resultados Esperados</a:t>
              </a:r>
            </a:p>
          </p:txBody>
        </p:sp>
        <p:sp>
          <p:nvSpPr>
            <p:cNvPr id="9" name="Rectangle 13">
              <a:extLst>
                <a:ext uri="{FF2B5EF4-FFF2-40B4-BE49-F238E27FC236}">
                  <a16:creationId xmlns:a16="http://schemas.microsoft.com/office/drawing/2014/main" id="{E15A7AD6-78D6-7009-8418-20EBEFD07CAA}"/>
                </a:ext>
              </a:extLst>
            </p:cNvPr>
            <p:cNvSpPr/>
            <p:nvPr/>
          </p:nvSpPr>
          <p:spPr>
            <a:xfrm>
              <a:off x="4294093" y="5808964"/>
              <a:ext cx="4769224" cy="26450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050" noProof="0" dirty="0">
                  <a:solidFill>
                    <a:schemeClr val="tx1"/>
                  </a:solidFill>
                </a:rPr>
                <a:t>Actividad           Supuestos sobre el proceso    Resultados Esperados</a:t>
              </a:r>
            </a:p>
          </p:txBody>
        </p:sp>
      </p:grpSp>
      <p:sp>
        <p:nvSpPr>
          <p:cNvPr id="2" name="Rectangle 5">
            <a:extLst>
              <a:ext uri="{FF2B5EF4-FFF2-40B4-BE49-F238E27FC236}">
                <a16:creationId xmlns:a16="http://schemas.microsoft.com/office/drawing/2014/main" id="{A61C62AD-562F-E55F-D310-D012170F658B}"/>
              </a:ext>
            </a:extLst>
          </p:cNvPr>
          <p:cNvSpPr/>
          <p:nvPr/>
        </p:nvSpPr>
        <p:spPr>
          <a:xfrm>
            <a:off x="4294093" y="6086623"/>
            <a:ext cx="4769224" cy="26450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Fuente: </a:t>
            </a:r>
            <a:r>
              <a:rPr lang="en-US" sz="1000" dirty="0" err="1">
                <a:solidFill>
                  <a:schemeClr val="tx1"/>
                </a:solidFill>
              </a:rPr>
              <a:t>Guerzovich</a:t>
            </a:r>
            <a:r>
              <a:rPr lang="en-US" sz="1000" dirty="0">
                <a:solidFill>
                  <a:schemeClr val="tx1"/>
                </a:solidFill>
              </a:rPr>
              <a:t> y Aston (2024) </a:t>
            </a:r>
            <a:r>
              <a:rPr lang="en-US" sz="1000" dirty="0" err="1">
                <a:solidFill>
                  <a:schemeClr val="tx1"/>
                </a:solidFill>
              </a:rPr>
              <a:t>adaptado</a:t>
            </a:r>
            <a:r>
              <a:rPr lang="en-US" sz="1000" dirty="0">
                <a:solidFill>
                  <a:schemeClr val="tx1"/>
                </a:solidFill>
              </a:rPr>
              <a:t> de </a:t>
            </a:r>
            <a:r>
              <a:rPr lang="en-US" sz="1000" u="sng" dirty="0" err="1">
                <a:solidFill>
                  <a:schemeClr val="tx1"/>
                </a:solidFill>
              </a:rPr>
              <a:t>Guerzovich</a:t>
            </a:r>
            <a:r>
              <a:rPr lang="en-US" sz="1000" u="sng" dirty="0">
                <a:solidFill>
                  <a:schemeClr val="tx1"/>
                </a:solidFill>
              </a:rPr>
              <a:t> y Wadeson</a:t>
            </a:r>
            <a:r>
              <a:rPr lang="en-US" sz="1000" dirty="0">
                <a:solidFill>
                  <a:schemeClr val="tx1"/>
                </a:solidFill>
              </a:rPr>
              <a:t>, 2024</a:t>
            </a:r>
            <a:endParaRPr lang="en-GB" sz="1000" dirty="0">
              <a:solidFill>
                <a:schemeClr val="tx1"/>
              </a:solidFill>
            </a:endParaRPr>
          </a:p>
        </p:txBody>
      </p:sp>
    </p:spTree>
    <p:extLst>
      <p:ext uri="{BB962C8B-B14F-4D97-AF65-F5344CB8AC3E}">
        <p14:creationId xmlns:p14="http://schemas.microsoft.com/office/powerpoint/2010/main" val="2134622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a:extLst>
            <a:ext uri="{FF2B5EF4-FFF2-40B4-BE49-F238E27FC236}">
              <a16:creationId xmlns:a16="http://schemas.microsoft.com/office/drawing/2014/main" id="{A98D44CF-3DD8-D004-1BE4-79A851CCF663}"/>
            </a:ext>
          </a:extLst>
        </p:cNvPr>
        <p:cNvGrpSpPr/>
        <p:nvPr/>
      </p:nvGrpSpPr>
      <p:grpSpPr>
        <a:xfrm>
          <a:off x="0" y="0"/>
          <a:ext cx="0" cy="0"/>
          <a:chOff x="0" y="0"/>
          <a:chExt cx="0" cy="0"/>
        </a:xfrm>
      </p:grpSpPr>
      <p:sp>
        <p:nvSpPr>
          <p:cNvPr id="420" name="Google Shape;420;g3533bb1e2d5_0_333">
            <a:extLst>
              <a:ext uri="{FF2B5EF4-FFF2-40B4-BE49-F238E27FC236}">
                <a16:creationId xmlns:a16="http://schemas.microsoft.com/office/drawing/2014/main" id="{69F36445-3DBB-4BA5-D80A-98D1E54A6C94}"/>
              </a:ext>
            </a:extLst>
          </p:cNvPr>
          <p:cNvSpPr/>
          <p:nvPr/>
        </p:nvSpPr>
        <p:spPr>
          <a:xfrm>
            <a:off x="100" y="75"/>
            <a:ext cx="9144000" cy="10674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pic>
        <p:nvPicPr>
          <p:cNvPr id="421" name="Google Shape;421;g3533bb1e2d5_0_333">
            <a:extLst>
              <a:ext uri="{FF2B5EF4-FFF2-40B4-BE49-F238E27FC236}">
                <a16:creationId xmlns:a16="http://schemas.microsoft.com/office/drawing/2014/main" id="{78F61C29-7D8F-3A1E-F4FB-5F96A9D239AB}"/>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sp>
        <p:nvSpPr>
          <p:cNvPr id="422" name="Google Shape;422;g3533bb1e2d5_0_333">
            <a:extLst>
              <a:ext uri="{FF2B5EF4-FFF2-40B4-BE49-F238E27FC236}">
                <a16:creationId xmlns:a16="http://schemas.microsoft.com/office/drawing/2014/main" id="{D94EA465-304A-7358-4B3D-CB3A19215E9E}"/>
              </a:ext>
            </a:extLst>
          </p:cNvPr>
          <p:cNvSpPr txBox="1"/>
          <p:nvPr/>
        </p:nvSpPr>
        <p:spPr>
          <a:xfrm>
            <a:off x="606357" y="123218"/>
            <a:ext cx="76506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600" b="1" i="0" u="none" strike="noStrike" cap="none" noProof="0" dirty="0">
                <a:solidFill>
                  <a:srgbClr val="FFFFFF"/>
                </a:solidFill>
                <a:latin typeface="Arial"/>
                <a:ea typeface="Arial"/>
                <a:cs typeface="Arial"/>
                <a:sym typeface="Arial"/>
              </a:rPr>
              <a:t>Operacionalizar el valor de la complejidad</a:t>
            </a:r>
            <a:endParaRPr lang="es-AR" sz="1600" b="0" i="0" u="none" strike="noStrike" cap="none" noProof="0" dirty="0">
              <a:solidFill>
                <a:srgbClr val="000000"/>
              </a:solidFill>
              <a:latin typeface="Arial"/>
              <a:ea typeface="Arial"/>
              <a:cs typeface="Arial"/>
              <a:sym typeface="Arial"/>
            </a:endParaRPr>
          </a:p>
        </p:txBody>
      </p:sp>
      <p:sp>
        <p:nvSpPr>
          <p:cNvPr id="423" name="Google Shape;423;g3533bb1e2d5_0_333">
            <a:extLst>
              <a:ext uri="{FF2B5EF4-FFF2-40B4-BE49-F238E27FC236}">
                <a16:creationId xmlns:a16="http://schemas.microsoft.com/office/drawing/2014/main" id="{B7CE0A52-4681-8E57-278D-A5C3AD6D0084}"/>
              </a:ext>
            </a:extLst>
          </p:cNvPr>
          <p:cNvSpPr txBox="1"/>
          <p:nvPr/>
        </p:nvSpPr>
        <p:spPr>
          <a:xfrm>
            <a:off x="557800" y="1591000"/>
            <a:ext cx="8028600" cy="23103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1600"/>
              </a:spcBef>
              <a:spcAft>
                <a:spcPts val="0"/>
              </a:spcAft>
              <a:buClr>
                <a:schemeClr val="dk1"/>
              </a:buClr>
              <a:buSzPts val="2400"/>
              <a:buFont typeface="Arial"/>
              <a:buChar char="●"/>
            </a:pPr>
            <a:r>
              <a:rPr lang="es-AR" sz="2400" b="0" i="0" u="none" strike="noStrike" cap="none" noProof="0" dirty="0">
                <a:solidFill>
                  <a:schemeClr val="dk1"/>
                </a:solidFill>
                <a:latin typeface="Arial"/>
                <a:ea typeface="Arial"/>
                <a:cs typeface="Arial"/>
                <a:sym typeface="Arial"/>
              </a:rPr>
              <a:t>Usar múltiples fuentes, perspectivas, métodos y tipos de datos</a:t>
            </a:r>
          </a:p>
          <a:p>
            <a:pPr marL="457200" marR="0" lvl="0" indent="-381000" algn="l" rtl="0">
              <a:lnSpc>
                <a:spcPct val="100000"/>
              </a:lnSpc>
              <a:spcBef>
                <a:spcPts val="1600"/>
              </a:spcBef>
              <a:spcAft>
                <a:spcPts val="0"/>
              </a:spcAft>
              <a:buClr>
                <a:schemeClr val="dk1"/>
              </a:buClr>
              <a:buSzPts val="2400"/>
              <a:buFont typeface="Arial"/>
              <a:buChar char="●"/>
            </a:pPr>
            <a:r>
              <a:rPr lang="es-AR" sz="2400" b="0" i="0" u="none" strike="noStrike" cap="none" noProof="0" dirty="0">
                <a:solidFill>
                  <a:schemeClr val="dk1"/>
                </a:solidFill>
                <a:latin typeface="Arial"/>
                <a:ea typeface="Arial"/>
                <a:cs typeface="Arial"/>
                <a:sym typeface="Arial"/>
              </a:rPr>
              <a:t>Ser transparentes sobre nuestras limitaciones y decisiones</a:t>
            </a:r>
          </a:p>
          <a:p>
            <a:pPr marL="457200" marR="0" lvl="0" indent="-381000" algn="l" rtl="0">
              <a:lnSpc>
                <a:spcPct val="100000"/>
              </a:lnSpc>
              <a:spcBef>
                <a:spcPts val="1600"/>
              </a:spcBef>
              <a:spcAft>
                <a:spcPts val="0"/>
              </a:spcAft>
              <a:buClr>
                <a:schemeClr val="dk1"/>
              </a:buClr>
              <a:buSzPts val="2400"/>
              <a:buFont typeface="Arial"/>
              <a:buChar char="●"/>
            </a:pPr>
            <a:r>
              <a:rPr lang="es-AR" sz="2400" b="0" i="0" u="none" strike="noStrike" cap="none" noProof="0" dirty="0">
                <a:solidFill>
                  <a:schemeClr val="dk1"/>
                </a:solidFill>
                <a:latin typeface="Arial"/>
                <a:ea typeface="Arial"/>
                <a:cs typeface="Arial"/>
                <a:sym typeface="Arial"/>
              </a:rPr>
              <a:t>Garantizar que los hallazgos tengan sentido para las personas más cercanas al trabajo (lo ideal es que ellos mismos generen los hallazgos y participen activamente de la búsqueda de sentido)</a:t>
            </a:r>
          </a:p>
          <a:p>
            <a:pPr marL="457200" marR="0" lvl="0" indent="-381000" algn="l" rtl="0">
              <a:lnSpc>
                <a:spcPct val="100000"/>
              </a:lnSpc>
              <a:spcBef>
                <a:spcPts val="1600"/>
              </a:spcBef>
              <a:spcAft>
                <a:spcPts val="0"/>
              </a:spcAft>
              <a:buClr>
                <a:schemeClr val="dk1"/>
              </a:buClr>
              <a:buSzPts val="2400"/>
              <a:buFont typeface="Arial"/>
              <a:buChar char="●"/>
            </a:pPr>
            <a:r>
              <a:rPr lang="es-AR" sz="2400" b="0" i="0" u="none" strike="noStrike" cap="none" noProof="0" dirty="0">
                <a:solidFill>
                  <a:schemeClr val="dk1"/>
                </a:solidFill>
                <a:latin typeface="Arial"/>
                <a:ea typeface="Arial"/>
                <a:cs typeface="Arial"/>
                <a:sym typeface="Arial"/>
              </a:rPr>
              <a:t>Garantizar que los hallazgos honren y visibilicen la complejidad, en lugar de reducirla y simplificarla</a:t>
            </a:r>
          </a:p>
        </p:txBody>
      </p:sp>
    </p:spTree>
    <p:extLst>
      <p:ext uri="{BB962C8B-B14F-4D97-AF65-F5344CB8AC3E}">
        <p14:creationId xmlns:p14="http://schemas.microsoft.com/office/powerpoint/2010/main" val="349161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097FFA96-DF0D-6931-8EE9-F60ABF1488AD}"/>
            </a:ext>
          </a:extLst>
        </p:cNvPr>
        <p:cNvGrpSpPr/>
        <p:nvPr/>
      </p:nvGrpSpPr>
      <p:grpSpPr>
        <a:xfrm>
          <a:off x="0" y="0"/>
          <a:ext cx="0" cy="0"/>
          <a:chOff x="0" y="0"/>
          <a:chExt cx="0" cy="0"/>
        </a:xfrm>
      </p:grpSpPr>
      <p:sp>
        <p:nvSpPr>
          <p:cNvPr id="414" name="Google Shape;414;g3533bb1e2d5_0_1">
            <a:extLst>
              <a:ext uri="{FF2B5EF4-FFF2-40B4-BE49-F238E27FC236}">
                <a16:creationId xmlns:a16="http://schemas.microsoft.com/office/drawing/2014/main" id="{92AA21FB-2F20-E7EF-C45E-231A375DBD9A}"/>
              </a:ext>
            </a:extLst>
          </p:cNvPr>
          <p:cNvSpPr/>
          <p:nvPr/>
        </p:nvSpPr>
        <p:spPr>
          <a:xfrm>
            <a:off x="0" y="175"/>
            <a:ext cx="9144000" cy="1021800"/>
          </a:xfrm>
          <a:prstGeom prst="rect">
            <a:avLst/>
          </a:prstGeom>
          <a:solidFill>
            <a:srgbClr val="176B22"/>
          </a:solidFill>
          <a:ln>
            <a:noFill/>
          </a:ln>
        </p:spPr>
        <p:txBody>
          <a:bodyPr spcFirstLastPara="1" wrap="square" lIns="45700" tIns="45700" rIns="4570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80811"/>
              </a:buClr>
              <a:buSzPts val="1800"/>
              <a:buFont typeface="Arial"/>
              <a:buNone/>
              <a:tabLst/>
              <a:defRPr/>
            </a:pPr>
            <a:endParaRPr kumimoji="0" sz="1800" b="0" i="0" u="none" strike="noStrike" kern="0" cap="none" spc="0" normalizeH="0" baseline="0" noProof="0">
              <a:ln>
                <a:noFill/>
              </a:ln>
              <a:solidFill>
                <a:srgbClr val="780811"/>
              </a:solidFill>
              <a:effectLst/>
              <a:uLnTx/>
              <a:uFillTx/>
              <a:latin typeface="Arial"/>
              <a:ea typeface="Arial"/>
              <a:cs typeface="Arial"/>
              <a:sym typeface="Arial"/>
            </a:endParaRPr>
          </a:p>
        </p:txBody>
      </p:sp>
      <p:sp>
        <p:nvSpPr>
          <p:cNvPr id="415" name="Google Shape;415;g3533bb1e2d5_0_1">
            <a:extLst>
              <a:ext uri="{FF2B5EF4-FFF2-40B4-BE49-F238E27FC236}">
                <a16:creationId xmlns:a16="http://schemas.microsoft.com/office/drawing/2014/main" id="{C8C90F5A-2782-C008-CE54-4268ED71C723}"/>
              </a:ext>
            </a:extLst>
          </p:cNvPr>
          <p:cNvSpPr txBox="1"/>
          <p:nvPr/>
        </p:nvSpPr>
        <p:spPr>
          <a:xfrm>
            <a:off x="632057" y="100568"/>
            <a:ext cx="7879800" cy="821100"/>
          </a:xfrm>
          <a:prstGeom prst="rect">
            <a:avLst/>
          </a:prstGeom>
          <a:noFill/>
          <a:ln>
            <a:noFill/>
          </a:ln>
        </p:spPr>
        <p:txBody>
          <a:bodyPr spcFirstLastPara="1" wrap="square" lIns="45675" tIns="45675" rIns="45675" bIns="45675"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2400"/>
              <a:buFont typeface="Arial"/>
              <a:buNone/>
              <a:tabLst/>
              <a:defRPr/>
            </a:pPr>
            <a:r>
              <a:rPr kumimoji="0" lang="es-AR" sz="2400" b="1" i="0" u="none" strike="noStrike" kern="0" cap="none" spc="0" normalizeH="0" baseline="0" noProof="0" dirty="0">
                <a:ln>
                  <a:noFill/>
                </a:ln>
                <a:solidFill>
                  <a:srgbClr val="FFFFFF"/>
                </a:solidFill>
                <a:effectLst/>
                <a:uLnTx/>
                <a:uFillTx/>
                <a:latin typeface="Arial"/>
                <a:cs typeface="Arial"/>
                <a:sym typeface="Arial"/>
              </a:rPr>
              <a:t>Mini estudio de caso: Un ejemplo de valores de…</a:t>
            </a:r>
            <a:endParaRPr kumimoji="0" lang="es-AR"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16" name="Google Shape;416;g3533bb1e2d5_0_1">
            <a:extLst>
              <a:ext uri="{FF2B5EF4-FFF2-40B4-BE49-F238E27FC236}">
                <a16:creationId xmlns:a16="http://schemas.microsoft.com/office/drawing/2014/main" id="{5DD81513-F70D-5DDE-EDB8-E3969E7D043F}"/>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grpSp>
        <p:nvGrpSpPr>
          <p:cNvPr id="417" name="Google Shape;417;g3533bb1e2d5_0_1">
            <a:extLst>
              <a:ext uri="{FF2B5EF4-FFF2-40B4-BE49-F238E27FC236}">
                <a16:creationId xmlns:a16="http://schemas.microsoft.com/office/drawing/2014/main" id="{D7D5404A-51CF-46E8-6847-4084AE9078CD}"/>
              </a:ext>
            </a:extLst>
          </p:cNvPr>
          <p:cNvGrpSpPr/>
          <p:nvPr/>
        </p:nvGrpSpPr>
        <p:grpSpPr>
          <a:xfrm>
            <a:off x="-1" y="1021975"/>
            <a:ext cx="1672601" cy="5836158"/>
            <a:chOff x="-62200" y="175"/>
            <a:chExt cx="1383001" cy="6858000"/>
          </a:xfrm>
        </p:grpSpPr>
        <p:sp>
          <p:nvSpPr>
            <p:cNvPr id="418" name="Google Shape;418;g3533bb1e2d5_0_1">
              <a:extLst>
                <a:ext uri="{FF2B5EF4-FFF2-40B4-BE49-F238E27FC236}">
                  <a16:creationId xmlns:a16="http://schemas.microsoft.com/office/drawing/2014/main" id="{914B218D-E118-075C-DA22-B9722EDF5995}"/>
                </a:ext>
              </a:extLst>
            </p:cNvPr>
            <p:cNvSpPr/>
            <p:nvPr/>
          </p:nvSpPr>
          <p:spPr>
            <a:xfrm>
              <a:off x="-62200" y="175"/>
              <a:ext cx="1383000" cy="6858000"/>
            </a:xfrm>
            <a:prstGeom prst="flowChartProcess">
              <a:avLst/>
            </a:prstGeom>
            <a:gradFill>
              <a:gsLst>
                <a:gs pos="0">
                  <a:srgbClr val="176B22"/>
                </a:gs>
                <a:gs pos="100000">
                  <a:srgbClr val="00B0F0"/>
                </a:gs>
              </a:gsLst>
              <a:lin ang="5400012" scaled="0"/>
            </a:gra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g3533bb1e2d5_0_1">
              <a:extLst>
                <a:ext uri="{FF2B5EF4-FFF2-40B4-BE49-F238E27FC236}">
                  <a16:creationId xmlns:a16="http://schemas.microsoft.com/office/drawing/2014/main" id="{528FE23D-348C-C05E-BE75-94605BFC47B8}"/>
                </a:ext>
              </a:extLst>
            </p:cNvPr>
            <p:cNvSpPr txBox="1"/>
            <p:nvPr/>
          </p:nvSpPr>
          <p:spPr>
            <a:xfrm>
              <a:off x="-62200" y="818013"/>
              <a:ext cx="1383000" cy="847500"/>
            </a:xfrm>
            <a:prstGeom prst="rect">
              <a:avLst/>
            </a:prstGeom>
            <a:noFill/>
            <a:ln>
              <a:noFill/>
            </a:ln>
          </p:spPr>
          <p:txBody>
            <a:bodyPr spcFirstLastPara="1" wrap="square" lIns="91425" tIns="91425" rIns="91425" bIns="91425" anchor="t" anchorCtr="0">
              <a:noAutofit/>
            </a:bodyPr>
            <a:lstStyle/>
            <a:p>
              <a:pPr lvl="0" algn="ctr">
                <a:defRPr/>
              </a:pPr>
              <a:r>
                <a:rPr lang="es-AR" sz="2000" b="1" noProof="0" dirty="0">
                  <a:solidFill>
                    <a:srgbClr val="FFFFFF"/>
                  </a:solidFill>
                </a:rPr>
                <a:t>Valor [agregar ejemplo]</a:t>
              </a:r>
              <a:endParaRPr kumimoji="0" lang="es-AR" sz="2000" b="1" i="0" u="none" strike="noStrike" kern="0" cap="none" spc="0" normalizeH="0" baseline="0" noProof="0" dirty="0">
                <a:ln>
                  <a:noFill/>
                </a:ln>
                <a:solidFill>
                  <a:srgbClr val="FFFFFF"/>
                </a:solidFill>
                <a:effectLst/>
                <a:uLnTx/>
                <a:uFillTx/>
                <a:latin typeface="Arial"/>
                <a:cs typeface="Arial"/>
                <a:sym typeface="Arial"/>
              </a:endParaRPr>
            </a:p>
          </p:txBody>
        </p:sp>
        <p:sp>
          <p:nvSpPr>
            <p:cNvPr id="420" name="Google Shape;420;g3533bb1e2d5_0_1">
              <a:extLst>
                <a:ext uri="{FF2B5EF4-FFF2-40B4-BE49-F238E27FC236}">
                  <a16:creationId xmlns:a16="http://schemas.microsoft.com/office/drawing/2014/main" id="{958F86EB-73DD-217F-C0E1-D0631ADEB257}"/>
                </a:ext>
              </a:extLst>
            </p:cNvPr>
            <p:cNvSpPr txBox="1"/>
            <p:nvPr/>
          </p:nvSpPr>
          <p:spPr>
            <a:xfrm>
              <a:off x="-62199" y="5508828"/>
              <a:ext cx="1383000" cy="5493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s-AR" sz="2000" b="1" i="0" u="none" strike="noStrike" kern="0" cap="none" spc="0" normalizeH="0" baseline="0" noProof="0" dirty="0">
                  <a:ln>
                    <a:noFill/>
                  </a:ln>
                  <a:solidFill>
                    <a:srgbClr val="FFFFFF"/>
                  </a:solidFill>
                  <a:effectLst/>
                  <a:uLnTx/>
                  <a:uFillTx/>
                  <a:latin typeface="Arial"/>
                  <a:cs typeface="Arial"/>
                  <a:sym typeface="Arial"/>
                </a:rPr>
                <a:t>Valor [agregar ejemplo]</a:t>
              </a:r>
              <a:endParaRPr kumimoji="0" sz="2000" b="1" i="0" u="none" strike="noStrike" kern="0" cap="none" spc="0" normalizeH="0" baseline="0" noProof="0" dirty="0">
                <a:ln>
                  <a:noFill/>
                </a:ln>
                <a:solidFill>
                  <a:srgbClr val="FFFFFF"/>
                </a:solidFill>
                <a:effectLst/>
                <a:uLnTx/>
                <a:uFillTx/>
                <a:latin typeface="Arial"/>
                <a:cs typeface="Arial"/>
                <a:sym typeface="Arial"/>
              </a:endParaRPr>
            </a:p>
          </p:txBody>
        </p:sp>
        <p:sp>
          <p:nvSpPr>
            <p:cNvPr id="421" name="Google Shape;421;g3533bb1e2d5_0_1">
              <a:extLst>
                <a:ext uri="{FF2B5EF4-FFF2-40B4-BE49-F238E27FC236}">
                  <a16:creationId xmlns:a16="http://schemas.microsoft.com/office/drawing/2014/main" id="{914F13C6-9D77-11A8-6732-8B3BCEC2E2AF}"/>
                </a:ext>
              </a:extLst>
            </p:cNvPr>
            <p:cNvSpPr txBox="1"/>
            <p:nvPr/>
          </p:nvSpPr>
          <p:spPr>
            <a:xfrm>
              <a:off x="-62200" y="3005423"/>
              <a:ext cx="1383000" cy="847500"/>
            </a:xfrm>
            <a:prstGeom prst="rect">
              <a:avLst/>
            </a:prstGeom>
            <a:noFill/>
            <a:ln>
              <a:noFill/>
            </a:ln>
          </p:spPr>
          <p:txBody>
            <a:bodyPr spcFirstLastPara="1" wrap="square" lIns="91425" tIns="91425" rIns="91425" bIns="91425" anchor="t" anchorCtr="0">
              <a:noAutofit/>
            </a:bodyPr>
            <a:lstStyle/>
            <a:p>
              <a:pPr lvl="0" algn="ctr">
                <a:buSzPts val="1100"/>
                <a:defRPr/>
              </a:pPr>
              <a:r>
                <a:rPr lang="es-AR" sz="2000" b="1" noProof="0" dirty="0">
                  <a:solidFill>
                    <a:srgbClr val="FFFFFF"/>
                  </a:solidFill>
                </a:rPr>
                <a:t>Valor [agregar ejemplo]</a:t>
              </a:r>
              <a:endParaRPr kumimoji="0" lang="es-AR" sz="2000" b="1" i="0" u="none" strike="noStrike" kern="0" cap="none" spc="0" normalizeH="0" baseline="0" noProof="0" dirty="0">
                <a:ln>
                  <a:noFill/>
                </a:ln>
                <a:solidFill>
                  <a:srgbClr val="FFFFFF"/>
                </a:solidFill>
                <a:effectLst/>
                <a:uLnTx/>
                <a:uFillTx/>
                <a:latin typeface="Arial"/>
                <a:cs typeface="Arial"/>
                <a:sym typeface="Arial"/>
              </a:endParaRPr>
            </a:p>
          </p:txBody>
        </p:sp>
      </p:grpSp>
      <p:sp>
        <p:nvSpPr>
          <p:cNvPr id="422" name="Google Shape;422;g3533bb1e2d5_0_1">
            <a:extLst>
              <a:ext uri="{FF2B5EF4-FFF2-40B4-BE49-F238E27FC236}">
                <a16:creationId xmlns:a16="http://schemas.microsoft.com/office/drawing/2014/main" id="{ACBB2F4B-5FAD-B925-655D-69FD9E15C6E3}"/>
              </a:ext>
            </a:extLst>
          </p:cNvPr>
          <p:cNvSpPr txBox="1"/>
          <p:nvPr/>
        </p:nvSpPr>
        <p:spPr>
          <a:xfrm>
            <a:off x="1869025" y="1269075"/>
            <a:ext cx="4627500" cy="821100"/>
          </a:xfrm>
          <a:prstGeom prst="rect">
            <a:avLst/>
          </a:prstGeom>
          <a:noFill/>
          <a:ln>
            <a:noFill/>
          </a:ln>
        </p:spPr>
        <p:txBody>
          <a:bodyPr spcFirstLastPara="1" wrap="square" lIns="91425" tIns="91425" rIns="91425" bIns="91425" anchor="t" anchorCtr="0">
            <a:noAutofit/>
          </a:bodyPr>
          <a:lstStyle/>
          <a:p>
            <a:pPr marL="457200" marR="0" lvl="0" indent="-349250" algn="l" defTabSz="914400" rtl="0" eaLnBrk="1" fontAlgn="auto" latinLnBrk="0" hangingPunct="1">
              <a:lnSpc>
                <a:spcPct val="115000"/>
              </a:lnSpc>
              <a:spcBef>
                <a:spcPts val="1200"/>
              </a:spcBef>
              <a:spcAft>
                <a:spcPts val="0"/>
              </a:spcAft>
              <a:buClr>
                <a:srgbClr val="000000"/>
              </a:buClr>
              <a:buSzPts val="1900"/>
              <a:buFont typeface="Arial"/>
              <a:buChar char="●"/>
              <a:tabLst/>
              <a:defRPr/>
            </a:pPr>
            <a:r>
              <a:rPr kumimoji="0" lang="es-AR" sz="1900" b="0" i="0" u="none" strike="noStrike" kern="0" cap="none" spc="0" normalizeH="0" baseline="0" noProof="0" dirty="0">
                <a:ln>
                  <a:noFill/>
                </a:ln>
                <a:solidFill>
                  <a:srgbClr val="000000"/>
                </a:solidFill>
                <a:effectLst/>
                <a:uLnTx/>
                <a:uFillTx/>
                <a:latin typeface="Arial"/>
                <a:cs typeface="Arial"/>
                <a:sym typeface="Arial"/>
              </a:rPr>
              <a:t>Definir / explicar el valor</a:t>
            </a: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s-AR"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423" name="Google Shape;423;g3533bb1e2d5_0_1">
            <a:extLst>
              <a:ext uri="{FF2B5EF4-FFF2-40B4-BE49-F238E27FC236}">
                <a16:creationId xmlns:a16="http://schemas.microsoft.com/office/drawing/2014/main" id="{54B40B62-FCB3-865C-24EA-D5E82BDBFF83}"/>
              </a:ext>
            </a:extLst>
          </p:cNvPr>
          <p:cNvSpPr txBox="1"/>
          <p:nvPr/>
        </p:nvSpPr>
        <p:spPr>
          <a:xfrm>
            <a:off x="1972975" y="5669625"/>
            <a:ext cx="4419600" cy="821100"/>
          </a:xfrm>
          <a:prstGeom prst="rect">
            <a:avLst/>
          </a:prstGeom>
          <a:noFill/>
          <a:ln>
            <a:noFill/>
          </a:ln>
        </p:spPr>
        <p:txBody>
          <a:bodyPr spcFirstLastPara="1" wrap="square" lIns="91425" tIns="91425" rIns="91425" bIns="91425" anchor="t" anchorCtr="0">
            <a:noAutofit/>
          </a:bodyPr>
          <a:lstStyle/>
          <a:p>
            <a:pPr marL="457200" marR="0" lvl="0" indent="-349250" algn="l" defTabSz="914400" rtl="0" eaLnBrk="1" fontAlgn="auto" latinLnBrk="0" hangingPunct="1">
              <a:lnSpc>
                <a:spcPct val="115000"/>
              </a:lnSpc>
              <a:spcBef>
                <a:spcPts val="1200"/>
              </a:spcBef>
              <a:spcAft>
                <a:spcPts val="0"/>
              </a:spcAft>
              <a:buClr>
                <a:srgbClr val="000000"/>
              </a:buClr>
              <a:buSzPts val="1900"/>
              <a:buFont typeface="Arial"/>
              <a:buChar char="●"/>
              <a:tabLst/>
              <a:defRPr/>
            </a:pPr>
            <a:r>
              <a:rPr kumimoji="0" lang="es-AR" sz="1900" b="0" i="0" u="none" strike="noStrike" kern="0" cap="none" spc="0" normalizeH="0" baseline="0" noProof="0" dirty="0">
                <a:ln>
                  <a:noFill/>
                </a:ln>
                <a:solidFill>
                  <a:srgbClr val="000000"/>
                </a:solidFill>
                <a:effectLst/>
                <a:uLnTx/>
                <a:uFillTx/>
                <a:latin typeface="Arial"/>
                <a:cs typeface="Arial"/>
                <a:sym typeface="Arial"/>
              </a:rPr>
              <a:t>Definir / explicar el valor</a:t>
            </a:r>
          </a:p>
        </p:txBody>
      </p:sp>
      <p:sp>
        <p:nvSpPr>
          <p:cNvPr id="424" name="Google Shape;424;g3533bb1e2d5_0_1">
            <a:extLst>
              <a:ext uri="{FF2B5EF4-FFF2-40B4-BE49-F238E27FC236}">
                <a16:creationId xmlns:a16="http://schemas.microsoft.com/office/drawing/2014/main" id="{F7C284B3-873E-DD31-4B3B-B358202B0410}"/>
              </a:ext>
            </a:extLst>
          </p:cNvPr>
          <p:cNvSpPr txBox="1"/>
          <p:nvPr/>
        </p:nvSpPr>
        <p:spPr>
          <a:xfrm>
            <a:off x="1972975" y="3529500"/>
            <a:ext cx="4419600" cy="821100"/>
          </a:xfrm>
          <a:prstGeom prst="rect">
            <a:avLst/>
          </a:prstGeom>
          <a:noFill/>
          <a:ln>
            <a:noFill/>
          </a:ln>
        </p:spPr>
        <p:txBody>
          <a:bodyPr spcFirstLastPara="1" wrap="square" lIns="91425" tIns="91425" rIns="91425" bIns="91425" anchor="t" anchorCtr="0">
            <a:noAutofit/>
          </a:bodyPr>
          <a:lstStyle/>
          <a:p>
            <a:pPr marL="457200" marR="0" lvl="0" indent="-349250" algn="l" defTabSz="914400" rtl="0" eaLnBrk="1" fontAlgn="auto" latinLnBrk="0" hangingPunct="1">
              <a:lnSpc>
                <a:spcPct val="115000"/>
              </a:lnSpc>
              <a:spcBef>
                <a:spcPts val="1200"/>
              </a:spcBef>
              <a:spcAft>
                <a:spcPts val="0"/>
              </a:spcAft>
              <a:buClr>
                <a:srgbClr val="000000"/>
              </a:buClr>
              <a:buSzPts val="1900"/>
              <a:buFont typeface="Arial"/>
              <a:buChar char="●"/>
              <a:tabLst/>
              <a:defRPr/>
            </a:pPr>
            <a:r>
              <a:rPr kumimoji="0" lang="es-AR" sz="1900" b="0" i="0" u="none" strike="noStrike" kern="0" cap="none" spc="0" normalizeH="0" baseline="0" noProof="0" dirty="0">
                <a:ln>
                  <a:noFill/>
                </a:ln>
                <a:solidFill>
                  <a:srgbClr val="000000"/>
                </a:solidFill>
                <a:effectLst/>
                <a:uLnTx/>
                <a:uFillTx/>
                <a:latin typeface="Arial"/>
                <a:cs typeface="Arial"/>
                <a:sym typeface="Arial"/>
              </a:rPr>
              <a:t>Definir / explicar el valor</a:t>
            </a:r>
          </a:p>
        </p:txBody>
      </p:sp>
    </p:spTree>
    <p:extLst>
      <p:ext uri="{BB962C8B-B14F-4D97-AF65-F5344CB8AC3E}">
        <p14:creationId xmlns:p14="http://schemas.microsoft.com/office/powerpoint/2010/main" val="1730119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6">
          <a:extLst>
            <a:ext uri="{FF2B5EF4-FFF2-40B4-BE49-F238E27FC236}">
              <a16:creationId xmlns:a16="http://schemas.microsoft.com/office/drawing/2014/main" id="{D67E7F97-C7AF-C7CF-73D5-21CB09BCB044}"/>
            </a:ext>
          </a:extLst>
        </p:cNvPr>
        <p:cNvGrpSpPr/>
        <p:nvPr/>
      </p:nvGrpSpPr>
      <p:grpSpPr>
        <a:xfrm>
          <a:off x="0" y="0"/>
          <a:ext cx="0" cy="0"/>
          <a:chOff x="0" y="0"/>
          <a:chExt cx="0" cy="0"/>
        </a:xfrm>
      </p:grpSpPr>
      <p:grpSp>
        <p:nvGrpSpPr>
          <p:cNvPr id="477" name="Google Shape;477;g34f3047f75d_0_891">
            <a:extLst>
              <a:ext uri="{FF2B5EF4-FFF2-40B4-BE49-F238E27FC236}">
                <a16:creationId xmlns:a16="http://schemas.microsoft.com/office/drawing/2014/main" id="{6C90CA6F-9FBD-C5A0-1164-7960ACA0BB7D}"/>
              </a:ext>
            </a:extLst>
          </p:cNvPr>
          <p:cNvGrpSpPr/>
          <p:nvPr/>
        </p:nvGrpSpPr>
        <p:grpSpPr>
          <a:xfrm>
            <a:off x="4" y="6250"/>
            <a:ext cx="9249470" cy="6858000"/>
            <a:chOff x="4" y="6250"/>
            <a:chExt cx="9249470" cy="6858000"/>
          </a:xfrm>
        </p:grpSpPr>
        <p:pic>
          <p:nvPicPr>
            <p:cNvPr id="478" name="Google Shape;478;g34f3047f75d_0_891">
              <a:extLst>
                <a:ext uri="{FF2B5EF4-FFF2-40B4-BE49-F238E27FC236}">
                  <a16:creationId xmlns:a16="http://schemas.microsoft.com/office/drawing/2014/main" id="{89B9FB30-765D-DA71-95FF-B32BDE5132A1}"/>
                </a:ext>
              </a:extLst>
            </p:cNvPr>
            <p:cNvPicPr preferRelativeResize="0"/>
            <p:nvPr/>
          </p:nvPicPr>
          <p:blipFill>
            <a:blip r:embed="rId3"/>
            <a:srcRect t="10" b="10"/>
            <a:stretch/>
          </p:blipFill>
          <p:spPr>
            <a:xfrm>
              <a:off x="4" y="6250"/>
              <a:ext cx="9249470" cy="6858000"/>
            </a:xfrm>
            <a:prstGeom prst="rect">
              <a:avLst/>
            </a:prstGeom>
            <a:noFill/>
            <a:ln>
              <a:noFill/>
            </a:ln>
          </p:spPr>
        </p:pic>
        <p:sp>
          <p:nvSpPr>
            <p:cNvPr id="479" name="Google Shape;479;g34f3047f75d_0_891">
              <a:extLst>
                <a:ext uri="{FF2B5EF4-FFF2-40B4-BE49-F238E27FC236}">
                  <a16:creationId xmlns:a16="http://schemas.microsoft.com/office/drawing/2014/main" id="{A31C6442-F966-34B2-3767-293AA8DCB6D0}"/>
                </a:ext>
              </a:extLst>
            </p:cNvPr>
            <p:cNvSpPr txBox="1"/>
            <p:nvPr/>
          </p:nvSpPr>
          <p:spPr>
            <a:xfrm>
              <a:off x="1780963" y="1453589"/>
              <a:ext cx="5792700" cy="2529900"/>
            </a:xfrm>
            <a:prstGeom prst="rect">
              <a:avLst/>
            </a:prstGeom>
            <a:solidFill>
              <a:srgbClr val="F3F1E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F5AA6"/>
                </a:buClr>
                <a:buSzPts val="2200"/>
                <a:buFont typeface="Helvetica Neue"/>
                <a:buNone/>
              </a:pPr>
              <a:r>
                <a:rPr lang="es-AR" sz="1700" b="0" i="0" u="none" strike="noStrike" cap="none" noProof="0" dirty="0">
                  <a:solidFill>
                    <a:srgbClr val="2F5AA6"/>
                  </a:solidFill>
                  <a:latin typeface="Helvetica Neue"/>
                  <a:ea typeface="Helvetica Neue"/>
                  <a:cs typeface="Helvetica Neue"/>
                  <a:sym typeface="Helvetica Neue"/>
                </a:rPr>
                <a:t>Piense en una evaluación específica de la que haya participado:</a:t>
              </a:r>
            </a:p>
            <a:p>
              <a:pPr marL="457200" marR="0" lvl="0" indent="-336550" algn="l" rtl="0">
                <a:lnSpc>
                  <a:spcPct val="100000"/>
                </a:lnSpc>
                <a:spcBef>
                  <a:spcPts val="0"/>
                </a:spcBef>
                <a:spcAft>
                  <a:spcPts val="0"/>
                </a:spcAft>
                <a:buClr>
                  <a:srgbClr val="2F5AA6"/>
                </a:buClr>
                <a:buSzPts val="1700"/>
                <a:buFont typeface="Helvetica Neue"/>
                <a:buChar char="●"/>
              </a:pPr>
              <a:r>
                <a:rPr lang="es-AR" sz="1700" dirty="0">
                  <a:solidFill>
                    <a:srgbClr val="2F5AA6"/>
                  </a:solidFill>
                  <a:latin typeface="Helvetica Neue"/>
                  <a:ea typeface="Helvetica Neue"/>
                  <a:cs typeface="Helvetica Neue"/>
                  <a:sym typeface="Helvetica Neue"/>
                </a:rPr>
                <a:t>¿Qué habría sido diferente si su enfoque y las diferentes etapas de la evaluación se hubiera centrado en el valor “honrar la complejidad”?</a:t>
              </a:r>
              <a:endParaRPr lang="es-AR" sz="1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rgbClr val="2F5AA6"/>
                </a:solidFill>
                <a:latin typeface="Helvetica Neue"/>
                <a:ea typeface="Helvetica Neue"/>
                <a:cs typeface="Helvetica Neue"/>
                <a:sym typeface="Helvetica Neue"/>
              </a:endParaRPr>
            </a:p>
          </p:txBody>
        </p:sp>
      </p:grpSp>
      <p:pic>
        <p:nvPicPr>
          <p:cNvPr id="480" name="Google Shape;480;g34f3047f75d_0_891">
            <a:extLst>
              <a:ext uri="{FF2B5EF4-FFF2-40B4-BE49-F238E27FC236}">
                <a16:creationId xmlns:a16="http://schemas.microsoft.com/office/drawing/2014/main" id="{3A68CA91-54E6-5C05-4966-FF53967CD352}"/>
              </a:ext>
            </a:extLst>
          </p:cNvPr>
          <p:cNvPicPr preferRelativeResize="0"/>
          <p:nvPr/>
        </p:nvPicPr>
        <p:blipFill rotWithShape="1">
          <a:blip r:embed="rId4">
            <a:alphaModFix/>
          </a:blip>
          <a:srcRect t="22308" b="20358"/>
          <a:stretch/>
        </p:blipFill>
        <p:spPr>
          <a:xfrm>
            <a:off x="7471429" y="6042600"/>
            <a:ext cx="1672575" cy="703750"/>
          </a:xfrm>
          <a:prstGeom prst="rect">
            <a:avLst/>
          </a:prstGeom>
          <a:noFill/>
          <a:ln>
            <a:noFill/>
          </a:ln>
        </p:spPr>
      </p:pic>
      <p:grpSp>
        <p:nvGrpSpPr>
          <p:cNvPr id="481" name="Google Shape;481;g34f3047f75d_0_891">
            <a:extLst>
              <a:ext uri="{FF2B5EF4-FFF2-40B4-BE49-F238E27FC236}">
                <a16:creationId xmlns:a16="http://schemas.microsoft.com/office/drawing/2014/main" id="{88213D61-C987-A34D-F5AA-A29BC8560185}"/>
              </a:ext>
            </a:extLst>
          </p:cNvPr>
          <p:cNvGrpSpPr/>
          <p:nvPr/>
        </p:nvGrpSpPr>
        <p:grpSpPr>
          <a:xfrm>
            <a:off x="1197750" y="2921700"/>
            <a:ext cx="6748500" cy="2552100"/>
            <a:chOff x="11209225" y="2405000"/>
            <a:chExt cx="6748500" cy="2552100"/>
          </a:xfrm>
        </p:grpSpPr>
        <p:sp>
          <p:nvSpPr>
            <p:cNvPr id="482" name="Google Shape;482;g34f3047f75d_0_891">
              <a:extLst>
                <a:ext uri="{FF2B5EF4-FFF2-40B4-BE49-F238E27FC236}">
                  <a16:creationId xmlns:a16="http://schemas.microsoft.com/office/drawing/2014/main" id="{B4BE30C6-BA48-6368-80BB-64404F6A0ECF}"/>
                </a:ext>
              </a:extLst>
            </p:cNvPr>
            <p:cNvSpPr/>
            <p:nvPr/>
          </p:nvSpPr>
          <p:spPr>
            <a:xfrm>
              <a:off x="11209225" y="2405000"/>
              <a:ext cx="6748500" cy="2552100"/>
            </a:xfrm>
            <a:prstGeom prst="roundRect">
              <a:avLst>
                <a:gd name="adj" fmla="val 16667"/>
              </a:avLst>
            </a:prstGeom>
            <a:solidFill>
              <a:srgbClr val="BBD6EE"/>
            </a:solidFill>
            <a:ln w="9525"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g34f3047f75d_0_891">
              <a:extLst>
                <a:ext uri="{FF2B5EF4-FFF2-40B4-BE49-F238E27FC236}">
                  <a16:creationId xmlns:a16="http://schemas.microsoft.com/office/drawing/2014/main" id="{F62A9860-F04B-AB3E-DE50-D61001A2A24C}"/>
                </a:ext>
              </a:extLst>
            </p:cNvPr>
            <p:cNvSpPr/>
            <p:nvPr/>
          </p:nvSpPr>
          <p:spPr>
            <a:xfrm>
              <a:off x="11393700" y="3004854"/>
              <a:ext cx="1516500" cy="6945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chemeClr val="lt1"/>
                  </a:solidFill>
                  <a:latin typeface="Arial"/>
                  <a:ea typeface="Arial"/>
                  <a:cs typeface="Arial"/>
                  <a:sym typeface="Arial"/>
                </a:rPr>
                <a:t>Valores del estudio</a:t>
              </a:r>
              <a:endParaRPr lang="es-AR" sz="800" b="0" i="0" u="none" strike="noStrike" cap="none" noProof="0" dirty="0">
                <a:solidFill>
                  <a:srgbClr val="000000"/>
                </a:solidFill>
                <a:latin typeface="Arial"/>
                <a:ea typeface="Arial"/>
                <a:cs typeface="Arial"/>
                <a:sym typeface="Arial"/>
              </a:endParaRPr>
            </a:p>
          </p:txBody>
        </p:sp>
        <p:sp>
          <p:nvSpPr>
            <p:cNvPr id="484" name="Google Shape;484;g34f3047f75d_0_891">
              <a:extLst>
                <a:ext uri="{FF2B5EF4-FFF2-40B4-BE49-F238E27FC236}">
                  <a16:creationId xmlns:a16="http://schemas.microsoft.com/office/drawing/2014/main" id="{8D7CC9D2-0822-3EFF-ABE5-D790EE233B7E}"/>
                </a:ext>
              </a:extLst>
            </p:cNvPr>
            <p:cNvSpPr/>
            <p:nvPr/>
          </p:nvSpPr>
          <p:spPr>
            <a:xfrm>
              <a:off x="13052762" y="3972205"/>
              <a:ext cx="1135709" cy="7734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chemeClr val="lt1"/>
                  </a:solidFill>
                  <a:latin typeface="Arial"/>
                  <a:ea typeface="Arial"/>
                  <a:cs typeface="Arial"/>
                  <a:sym typeface="Arial"/>
                </a:rPr>
                <a:t>Foco de la evaluación</a:t>
              </a:r>
              <a:endParaRPr lang="es-AR" sz="800" b="0" i="0" u="none" strike="noStrike" cap="none" noProof="0" dirty="0">
                <a:solidFill>
                  <a:srgbClr val="000000"/>
                </a:solidFill>
                <a:latin typeface="Arial"/>
                <a:ea typeface="Arial"/>
                <a:cs typeface="Arial"/>
                <a:sym typeface="Arial"/>
              </a:endParaRPr>
            </a:p>
          </p:txBody>
        </p:sp>
        <p:sp>
          <p:nvSpPr>
            <p:cNvPr id="485" name="Google Shape;485;g34f3047f75d_0_891">
              <a:extLst>
                <a:ext uri="{FF2B5EF4-FFF2-40B4-BE49-F238E27FC236}">
                  <a16:creationId xmlns:a16="http://schemas.microsoft.com/office/drawing/2014/main" id="{72FD1B79-11D1-34DA-FF19-DC7210429029}"/>
                </a:ext>
              </a:extLst>
            </p:cNvPr>
            <p:cNvSpPr/>
            <p:nvPr/>
          </p:nvSpPr>
          <p:spPr>
            <a:xfrm>
              <a:off x="14689665" y="3972208"/>
              <a:ext cx="1268400" cy="7734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chemeClr val="lt1"/>
                  </a:solidFill>
                  <a:latin typeface="Arial"/>
                  <a:ea typeface="Arial"/>
                  <a:cs typeface="Arial"/>
                  <a:sym typeface="Arial"/>
                </a:rPr>
                <a:t>Métodos y Enfoques</a:t>
              </a:r>
              <a:endParaRPr lang="es-AR" sz="800" b="0" i="0" u="none" strike="noStrike" cap="none" noProof="0" dirty="0">
                <a:solidFill>
                  <a:srgbClr val="000000"/>
                </a:solidFill>
                <a:latin typeface="Arial"/>
                <a:ea typeface="Arial"/>
                <a:cs typeface="Arial"/>
                <a:sym typeface="Arial"/>
              </a:endParaRPr>
            </a:p>
          </p:txBody>
        </p:sp>
        <p:sp>
          <p:nvSpPr>
            <p:cNvPr id="486" name="Google Shape;486;g34f3047f75d_0_891">
              <a:extLst>
                <a:ext uri="{FF2B5EF4-FFF2-40B4-BE49-F238E27FC236}">
                  <a16:creationId xmlns:a16="http://schemas.microsoft.com/office/drawing/2014/main" id="{9DAFE952-1706-D863-6131-548A74CCB87A}"/>
                </a:ext>
              </a:extLst>
            </p:cNvPr>
            <p:cNvSpPr/>
            <p:nvPr/>
          </p:nvSpPr>
          <p:spPr>
            <a:xfrm>
              <a:off x="13911264" y="2642601"/>
              <a:ext cx="1121700" cy="7089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chemeClr val="lt1"/>
                  </a:solidFill>
                  <a:latin typeface="Arial"/>
                  <a:ea typeface="Arial"/>
                  <a:cs typeface="Arial"/>
                  <a:sym typeface="Arial"/>
                </a:rPr>
                <a:t>¿Qué preguntas hacemos?</a:t>
              </a:r>
              <a:endParaRPr sz="800" b="0" i="0" u="none" strike="noStrike" cap="none" dirty="0">
                <a:solidFill>
                  <a:srgbClr val="000000"/>
                </a:solidFill>
                <a:latin typeface="Arial"/>
                <a:ea typeface="Arial"/>
                <a:cs typeface="Arial"/>
                <a:sym typeface="Arial"/>
              </a:endParaRPr>
            </a:p>
          </p:txBody>
        </p:sp>
        <p:sp>
          <p:nvSpPr>
            <p:cNvPr id="487" name="Google Shape;487;g34f3047f75d_0_891">
              <a:extLst>
                <a:ext uri="{FF2B5EF4-FFF2-40B4-BE49-F238E27FC236}">
                  <a16:creationId xmlns:a16="http://schemas.microsoft.com/office/drawing/2014/main" id="{A3141CE8-92F6-6A29-F160-8C7AE58BA2C1}"/>
                </a:ext>
              </a:extLst>
            </p:cNvPr>
            <p:cNvSpPr/>
            <p:nvPr/>
          </p:nvSpPr>
          <p:spPr>
            <a:xfrm>
              <a:off x="16390640" y="3972208"/>
              <a:ext cx="1337018" cy="7734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chemeClr val="lt1"/>
                  </a:solidFill>
                  <a:latin typeface="Arial"/>
                  <a:ea typeface="Arial"/>
                  <a:cs typeface="Arial"/>
                  <a:sym typeface="Arial"/>
                </a:rPr>
                <a:t>Fuentes y Participantes</a:t>
              </a:r>
              <a:endParaRPr lang="es-AR" sz="800" b="0" i="0" u="none" strike="noStrike" cap="none" noProof="0" dirty="0">
                <a:solidFill>
                  <a:srgbClr val="000000"/>
                </a:solidFill>
                <a:latin typeface="Arial"/>
                <a:ea typeface="Arial"/>
                <a:cs typeface="Arial"/>
                <a:sym typeface="Arial"/>
              </a:endParaRPr>
            </a:p>
          </p:txBody>
        </p:sp>
        <p:sp>
          <p:nvSpPr>
            <p:cNvPr id="488" name="Google Shape;488;g34f3047f75d_0_891">
              <a:extLst>
                <a:ext uri="{FF2B5EF4-FFF2-40B4-BE49-F238E27FC236}">
                  <a16:creationId xmlns:a16="http://schemas.microsoft.com/office/drawing/2014/main" id="{409A59EF-1064-2384-4E41-8DE3AD2FF433}"/>
                </a:ext>
              </a:extLst>
            </p:cNvPr>
            <p:cNvSpPr/>
            <p:nvPr/>
          </p:nvSpPr>
          <p:spPr>
            <a:xfrm>
              <a:off x="15721778" y="2638950"/>
              <a:ext cx="1413000" cy="773400"/>
            </a:xfrm>
            <a:prstGeom prst="flowChartAlternateProcess">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chemeClr val="lt1"/>
                  </a:solidFill>
                  <a:latin typeface="Arial"/>
                  <a:ea typeface="Arial"/>
                  <a:cs typeface="Arial"/>
                  <a:sym typeface="Arial"/>
                </a:rPr>
                <a:t>Búsqueda de sentido</a:t>
              </a:r>
              <a:endParaRPr lang="es-AR" sz="800" b="0" i="0" u="none" strike="noStrike" cap="none" noProof="0" dirty="0">
                <a:solidFill>
                  <a:srgbClr val="000000"/>
                </a:solidFill>
                <a:latin typeface="Arial"/>
                <a:ea typeface="Arial"/>
                <a:cs typeface="Arial"/>
                <a:sym typeface="Arial"/>
              </a:endParaRPr>
            </a:p>
          </p:txBody>
        </p:sp>
        <p:sp>
          <p:nvSpPr>
            <p:cNvPr id="489" name="Google Shape;489;g34f3047f75d_0_891">
              <a:extLst>
                <a:ext uri="{FF2B5EF4-FFF2-40B4-BE49-F238E27FC236}">
                  <a16:creationId xmlns:a16="http://schemas.microsoft.com/office/drawing/2014/main" id="{140ADA50-40E6-87C9-FC78-F4B6D9AD6D43}"/>
                </a:ext>
              </a:extLst>
            </p:cNvPr>
            <p:cNvSpPr/>
            <p:nvPr/>
          </p:nvSpPr>
          <p:spPr>
            <a:xfrm>
              <a:off x="14669040" y="3504143"/>
              <a:ext cx="600900" cy="333000"/>
            </a:xfrm>
            <a:prstGeom prst="curvedDown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90" name="Google Shape;490;g34f3047f75d_0_891">
              <a:extLst>
                <a:ext uri="{FF2B5EF4-FFF2-40B4-BE49-F238E27FC236}">
                  <a16:creationId xmlns:a16="http://schemas.microsoft.com/office/drawing/2014/main" id="{48506216-2F32-B67F-F0EA-C2CD9954006E}"/>
                </a:ext>
              </a:extLst>
            </p:cNvPr>
            <p:cNvSpPr/>
            <p:nvPr/>
          </p:nvSpPr>
          <p:spPr>
            <a:xfrm>
              <a:off x="13812872" y="3572429"/>
              <a:ext cx="732600" cy="333000"/>
            </a:xfrm>
            <a:prstGeom prst="curvedUp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91" name="Google Shape;491;g34f3047f75d_0_891">
              <a:extLst>
                <a:ext uri="{FF2B5EF4-FFF2-40B4-BE49-F238E27FC236}">
                  <a16:creationId xmlns:a16="http://schemas.microsoft.com/office/drawing/2014/main" id="{974AA03E-2B89-D7EE-D2AA-81459BF9E024}"/>
                </a:ext>
              </a:extLst>
            </p:cNvPr>
            <p:cNvSpPr/>
            <p:nvPr/>
          </p:nvSpPr>
          <p:spPr>
            <a:xfrm>
              <a:off x="15551929" y="3572429"/>
              <a:ext cx="732600" cy="333000"/>
            </a:xfrm>
            <a:prstGeom prst="curvedUp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92" name="Google Shape;492;g34f3047f75d_0_891">
              <a:extLst>
                <a:ext uri="{FF2B5EF4-FFF2-40B4-BE49-F238E27FC236}">
                  <a16:creationId xmlns:a16="http://schemas.microsoft.com/office/drawing/2014/main" id="{161CAC7E-FE27-8F00-E5E2-6A74829D6928}"/>
                </a:ext>
              </a:extLst>
            </p:cNvPr>
            <p:cNvSpPr/>
            <p:nvPr/>
          </p:nvSpPr>
          <p:spPr>
            <a:xfrm>
              <a:off x="13009187" y="3466789"/>
              <a:ext cx="600900" cy="333000"/>
            </a:xfrm>
            <a:prstGeom prst="curvedDown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93" name="Google Shape;493;g34f3047f75d_0_891">
              <a:extLst>
                <a:ext uri="{FF2B5EF4-FFF2-40B4-BE49-F238E27FC236}">
                  <a16:creationId xmlns:a16="http://schemas.microsoft.com/office/drawing/2014/main" id="{B029B54D-3E7F-73FE-F809-218F4DB25717}"/>
                </a:ext>
              </a:extLst>
            </p:cNvPr>
            <p:cNvSpPr/>
            <p:nvPr/>
          </p:nvSpPr>
          <p:spPr>
            <a:xfrm>
              <a:off x="16546582" y="3572427"/>
              <a:ext cx="758400" cy="333000"/>
            </a:xfrm>
            <a:prstGeom prst="curvedDown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94" name="Google Shape;494;g34f3047f75d_0_891">
              <a:extLst>
                <a:ext uri="{FF2B5EF4-FFF2-40B4-BE49-F238E27FC236}">
                  <a16:creationId xmlns:a16="http://schemas.microsoft.com/office/drawing/2014/main" id="{70BF36DD-F98F-E314-F468-E908A9806257}"/>
                </a:ext>
              </a:extLst>
            </p:cNvPr>
            <p:cNvSpPr/>
            <p:nvPr/>
          </p:nvSpPr>
          <p:spPr>
            <a:xfrm>
              <a:off x="11393700" y="3778295"/>
              <a:ext cx="1516500" cy="694500"/>
            </a:xfrm>
            <a:prstGeom prst="flowChartAlternateProcess">
              <a:avLst/>
            </a:prstGeom>
            <a:solidFill>
              <a:srgbClr val="98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AR" sz="1400" b="0" i="0" u="none" strike="noStrike" cap="none" noProof="0" dirty="0">
                  <a:solidFill>
                    <a:schemeClr val="lt1"/>
                  </a:solidFill>
                  <a:latin typeface="Arial"/>
                  <a:ea typeface="Arial"/>
                  <a:cs typeface="Arial"/>
                  <a:sym typeface="Arial"/>
                </a:rPr>
                <a:t>Perspectivas y prácticas de los evaluadores</a:t>
              </a:r>
              <a:endParaRPr lang="es-AR" sz="800" b="0" i="0" u="none" strike="noStrike" cap="none" noProof="0"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083536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8">
          <a:extLst>
            <a:ext uri="{FF2B5EF4-FFF2-40B4-BE49-F238E27FC236}">
              <a16:creationId xmlns:a16="http://schemas.microsoft.com/office/drawing/2014/main" id="{2F57B965-E02E-4E56-8182-F2B5C2AA6352}"/>
            </a:ext>
          </a:extLst>
        </p:cNvPr>
        <p:cNvGrpSpPr/>
        <p:nvPr/>
      </p:nvGrpSpPr>
      <p:grpSpPr>
        <a:xfrm>
          <a:off x="0" y="0"/>
          <a:ext cx="0" cy="0"/>
          <a:chOff x="0" y="0"/>
          <a:chExt cx="0" cy="0"/>
        </a:xfrm>
      </p:grpSpPr>
      <p:pic>
        <p:nvPicPr>
          <p:cNvPr id="499" name="Google Shape;499;p8">
            <a:extLst>
              <a:ext uri="{FF2B5EF4-FFF2-40B4-BE49-F238E27FC236}">
                <a16:creationId xmlns:a16="http://schemas.microsoft.com/office/drawing/2014/main" id="{30831CC6-2C96-4C32-059C-268459A65CE4}"/>
              </a:ext>
            </a:extLst>
          </p:cNvPr>
          <p:cNvPicPr preferRelativeResize="0"/>
          <p:nvPr/>
        </p:nvPicPr>
        <p:blipFill rotWithShape="1">
          <a:blip r:embed="rId3">
            <a:alphaModFix/>
          </a:blip>
          <a:srcRect l="6619" b="5570"/>
          <a:stretch/>
        </p:blipFill>
        <p:spPr>
          <a:xfrm flipH="1">
            <a:off x="849426" y="1021975"/>
            <a:ext cx="8294574" cy="5836152"/>
          </a:xfrm>
          <a:prstGeom prst="rect">
            <a:avLst/>
          </a:prstGeom>
          <a:noFill/>
          <a:ln>
            <a:noFill/>
          </a:ln>
        </p:spPr>
      </p:pic>
      <p:sp>
        <p:nvSpPr>
          <p:cNvPr id="500" name="Google Shape;500;p8">
            <a:extLst>
              <a:ext uri="{FF2B5EF4-FFF2-40B4-BE49-F238E27FC236}">
                <a16:creationId xmlns:a16="http://schemas.microsoft.com/office/drawing/2014/main" id="{A7534F30-B3A7-46E1-15B2-1718FE50AFD1}"/>
              </a:ext>
            </a:extLst>
          </p:cNvPr>
          <p:cNvSpPr/>
          <p:nvPr/>
        </p:nvSpPr>
        <p:spPr>
          <a:xfrm>
            <a:off x="0" y="75"/>
            <a:ext cx="1672500" cy="6858000"/>
          </a:xfrm>
          <a:prstGeom prst="rect">
            <a:avLst/>
          </a:prstGeom>
          <a:solidFill>
            <a:srgbClr val="16703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501" name="Google Shape;501;p8">
            <a:extLst>
              <a:ext uri="{FF2B5EF4-FFF2-40B4-BE49-F238E27FC236}">
                <a16:creationId xmlns:a16="http://schemas.microsoft.com/office/drawing/2014/main" id="{4D2347DD-5712-A7DA-7805-28E9034D7061}"/>
              </a:ext>
            </a:extLst>
          </p:cNvPr>
          <p:cNvSpPr/>
          <p:nvPr/>
        </p:nvSpPr>
        <p:spPr>
          <a:xfrm>
            <a:off x="13999" y="1021975"/>
            <a:ext cx="1672600" cy="5836158"/>
          </a:xfrm>
          <a:prstGeom prst="flowChartProcess">
            <a:avLst/>
          </a:prstGeom>
          <a:gradFill>
            <a:gsLst>
              <a:gs pos="0">
                <a:srgbClr val="0A4FA6"/>
              </a:gs>
              <a:gs pos="50000">
                <a:srgbClr val="0A4FA6"/>
              </a:gs>
              <a:gs pos="100000">
                <a:srgbClr val="00AEEC"/>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502" name="Google Shape;502;p8">
            <a:extLst>
              <a:ext uri="{FF2B5EF4-FFF2-40B4-BE49-F238E27FC236}">
                <a16:creationId xmlns:a16="http://schemas.microsoft.com/office/drawing/2014/main" id="{1F460C82-5DF9-A8BD-C845-F59DCB7B7D4A}"/>
              </a:ext>
            </a:extLst>
          </p:cNvPr>
          <p:cNvSpPr/>
          <p:nvPr/>
        </p:nvSpPr>
        <p:spPr>
          <a:xfrm>
            <a:off x="100" y="75"/>
            <a:ext cx="9144000" cy="10674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503" name="Google Shape;503;p8">
            <a:extLst>
              <a:ext uri="{FF2B5EF4-FFF2-40B4-BE49-F238E27FC236}">
                <a16:creationId xmlns:a16="http://schemas.microsoft.com/office/drawing/2014/main" id="{E7B55417-685A-56AF-B6F0-7569EB572438}"/>
              </a:ext>
            </a:extLst>
          </p:cNvPr>
          <p:cNvSpPr txBox="1"/>
          <p:nvPr/>
        </p:nvSpPr>
        <p:spPr>
          <a:xfrm>
            <a:off x="248325" y="193175"/>
            <a:ext cx="8789100" cy="5385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2900" b="1" i="0" u="none" strike="noStrike" cap="none" noProof="0" dirty="0">
                <a:solidFill>
                  <a:srgbClr val="FFFFFF"/>
                </a:solidFill>
              </a:rPr>
              <a:t>Inclusión y participación para reforzar el rigor</a:t>
            </a:r>
            <a:endParaRPr lang="es-AR" sz="4000" b="1" i="0" u="none" strike="noStrike" cap="none" noProof="0" dirty="0">
              <a:solidFill>
                <a:srgbClr val="FFFFFF"/>
              </a:solidFill>
            </a:endParaRPr>
          </a:p>
        </p:txBody>
      </p:sp>
      <p:sp>
        <p:nvSpPr>
          <p:cNvPr id="504" name="Google Shape;504;p8">
            <a:extLst>
              <a:ext uri="{FF2B5EF4-FFF2-40B4-BE49-F238E27FC236}">
                <a16:creationId xmlns:a16="http://schemas.microsoft.com/office/drawing/2014/main" id="{B89C51E3-CE69-B0CC-00FC-6A75769C0146}"/>
              </a:ext>
            </a:extLst>
          </p:cNvPr>
          <p:cNvSpPr txBox="1"/>
          <p:nvPr/>
        </p:nvSpPr>
        <p:spPr>
          <a:xfrm>
            <a:off x="6802500" y="6317825"/>
            <a:ext cx="2341500" cy="540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8EF4"/>
                </a:solidFill>
                <a:latin typeface="Open Sans"/>
                <a:ea typeface="Open Sans"/>
                <a:cs typeface="Open Sans"/>
                <a:sym typeface="Open Sans"/>
              </a:rPr>
              <a:t>Jemal Demeke, 2025</a:t>
            </a:r>
            <a:endParaRPr sz="1200" b="0" i="0" u="none" strike="noStrike" cap="none">
              <a:solidFill>
                <a:srgbClr val="008EF4"/>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rgbClr val="008EF4"/>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Art and Equity in the Age of AI</a:t>
            </a:r>
            <a:endParaRPr sz="1200" b="0" i="0" u="none" strike="noStrike" cap="none">
              <a:solidFill>
                <a:srgbClr val="008EF4"/>
              </a:solidFill>
              <a:latin typeface="Open Sans"/>
              <a:ea typeface="Open Sans"/>
              <a:cs typeface="Open Sans"/>
              <a:sym typeface="Open Sans"/>
            </a:endParaRPr>
          </a:p>
        </p:txBody>
      </p:sp>
    </p:spTree>
    <p:extLst>
      <p:ext uri="{BB962C8B-B14F-4D97-AF65-F5344CB8AC3E}">
        <p14:creationId xmlns:p14="http://schemas.microsoft.com/office/powerpoint/2010/main" val="1478995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a:extLst>
            <a:ext uri="{FF2B5EF4-FFF2-40B4-BE49-F238E27FC236}">
              <a16:creationId xmlns:a16="http://schemas.microsoft.com/office/drawing/2014/main" id="{94ED0525-FBDB-4107-180F-F1DFEE3EFC6D}"/>
            </a:ext>
          </a:extLst>
        </p:cNvPr>
        <p:cNvGrpSpPr/>
        <p:nvPr/>
      </p:nvGrpSpPr>
      <p:grpSpPr>
        <a:xfrm>
          <a:off x="0" y="0"/>
          <a:ext cx="0" cy="0"/>
          <a:chOff x="0" y="0"/>
          <a:chExt cx="0" cy="0"/>
        </a:xfrm>
      </p:grpSpPr>
      <p:sp>
        <p:nvSpPr>
          <p:cNvPr id="509" name="Google Shape;509;g34f3047f75d_0_1064">
            <a:extLst>
              <a:ext uri="{FF2B5EF4-FFF2-40B4-BE49-F238E27FC236}">
                <a16:creationId xmlns:a16="http://schemas.microsoft.com/office/drawing/2014/main" id="{0D510162-969E-9868-F238-837E336BF210}"/>
              </a:ext>
            </a:extLst>
          </p:cNvPr>
          <p:cNvSpPr/>
          <p:nvPr/>
        </p:nvSpPr>
        <p:spPr>
          <a:xfrm>
            <a:off x="0" y="-6653"/>
            <a:ext cx="9144000" cy="10284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sp>
        <p:nvSpPr>
          <p:cNvPr id="510" name="Google Shape;510;g34f3047f75d_0_1064">
            <a:extLst>
              <a:ext uri="{FF2B5EF4-FFF2-40B4-BE49-F238E27FC236}">
                <a16:creationId xmlns:a16="http://schemas.microsoft.com/office/drawing/2014/main" id="{FEA8176E-F008-A980-9189-834EFCA8BCCE}"/>
              </a:ext>
            </a:extLst>
          </p:cNvPr>
          <p:cNvSpPr txBox="1"/>
          <p:nvPr/>
        </p:nvSpPr>
        <p:spPr>
          <a:xfrm>
            <a:off x="619274" y="106752"/>
            <a:ext cx="80361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90000"/>
              </a:lnSpc>
              <a:spcBef>
                <a:spcPts val="0"/>
              </a:spcBef>
              <a:spcAft>
                <a:spcPts val="0"/>
              </a:spcAft>
              <a:buClr>
                <a:schemeClr val="dk1"/>
              </a:buClr>
              <a:buSzPts val="4840"/>
              <a:buFont typeface="Calibri"/>
              <a:buNone/>
            </a:pPr>
            <a:r>
              <a:rPr lang="es-AR" sz="2460" b="1" i="0" u="none" strike="noStrike" cap="none" noProof="0" dirty="0">
                <a:solidFill>
                  <a:schemeClr val="lt1"/>
                </a:solidFill>
                <a:latin typeface="Arial"/>
                <a:ea typeface="Arial"/>
                <a:cs typeface="Arial"/>
                <a:sym typeface="Arial"/>
              </a:rPr>
              <a:t>La participación es posible y útil en todos los aspectos de una evaluación de caminos causales</a:t>
            </a:r>
            <a:endParaRPr lang="es-AR" sz="1700" b="1" i="0" u="none" strike="noStrike" cap="none" noProof="0" dirty="0">
              <a:solidFill>
                <a:schemeClr val="lt1"/>
              </a:solidFill>
              <a:latin typeface="Arial"/>
              <a:ea typeface="Arial"/>
              <a:cs typeface="Arial"/>
              <a:sym typeface="Arial"/>
            </a:endParaRPr>
          </a:p>
        </p:txBody>
      </p:sp>
      <p:pic>
        <p:nvPicPr>
          <p:cNvPr id="511" name="Google Shape;511;g34f3047f75d_0_1064">
            <a:extLst>
              <a:ext uri="{FF2B5EF4-FFF2-40B4-BE49-F238E27FC236}">
                <a16:creationId xmlns:a16="http://schemas.microsoft.com/office/drawing/2014/main" id="{234C0D30-8D94-D45E-6BD7-B975033581A0}"/>
              </a:ext>
            </a:extLst>
          </p:cNvPr>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grpSp>
        <p:nvGrpSpPr>
          <p:cNvPr id="512" name="Google Shape;512;g34f3047f75d_0_1064">
            <a:extLst>
              <a:ext uri="{FF2B5EF4-FFF2-40B4-BE49-F238E27FC236}">
                <a16:creationId xmlns:a16="http://schemas.microsoft.com/office/drawing/2014/main" id="{61DEB133-F1EA-272B-EC8D-E489963FD9E9}"/>
              </a:ext>
            </a:extLst>
          </p:cNvPr>
          <p:cNvGrpSpPr/>
          <p:nvPr/>
        </p:nvGrpSpPr>
        <p:grpSpPr>
          <a:xfrm>
            <a:off x="-1945778" y="590223"/>
            <a:ext cx="8844925" cy="6374592"/>
            <a:chOff x="-4919424" y="-753830"/>
            <a:chExt cx="12648256" cy="5859000"/>
          </a:xfrm>
        </p:grpSpPr>
        <p:sp>
          <p:nvSpPr>
            <p:cNvPr id="513" name="Google Shape;513;g34f3047f75d_0_1064">
              <a:extLst>
                <a:ext uri="{FF2B5EF4-FFF2-40B4-BE49-F238E27FC236}">
                  <a16:creationId xmlns:a16="http://schemas.microsoft.com/office/drawing/2014/main" id="{FB8A665E-C07E-955A-0F1C-C00FA8818A6F}"/>
                </a:ext>
              </a:extLst>
            </p:cNvPr>
            <p:cNvSpPr/>
            <p:nvPr/>
          </p:nvSpPr>
          <p:spPr>
            <a:xfrm>
              <a:off x="-4919424" y="-753830"/>
              <a:ext cx="5859000" cy="5859000"/>
            </a:xfrm>
            <a:prstGeom prst="blockArc">
              <a:avLst>
                <a:gd name="adj1" fmla="val 18900000"/>
                <a:gd name="adj2" fmla="val 2700000"/>
                <a:gd name="adj3" fmla="val 369"/>
              </a:avLst>
            </a:prstGeom>
            <a:noFill/>
            <a:ln w="25400" cap="flat" cmpd="sng">
              <a:solidFill>
                <a:srgbClr val="345A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514" name="Google Shape;514;g34f3047f75d_0_1064">
              <a:extLst>
                <a:ext uri="{FF2B5EF4-FFF2-40B4-BE49-F238E27FC236}">
                  <a16:creationId xmlns:a16="http://schemas.microsoft.com/office/drawing/2014/main" id="{FD91BBC0-AD39-E459-3326-4F4FF449DB27}"/>
                </a:ext>
              </a:extLst>
            </p:cNvPr>
            <p:cNvSpPr/>
            <p:nvPr/>
          </p:nvSpPr>
          <p:spPr>
            <a:xfrm>
              <a:off x="350606" y="229141"/>
              <a:ext cx="7378200" cy="4581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515" name="Google Shape;515;g34f3047f75d_0_1064">
              <a:extLst>
                <a:ext uri="{FF2B5EF4-FFF2-40B4-BE49-F238E27FC236}">
                  <a16:creationId xmlns:a16="http://schemas.microsoft.com/office/drawing/2014/main" id="{33F8ED22-1959-7E3C-4272-39601AABAC81}"/>
                </a:ext>
              </a:extLst>
            </p:cNvPr>
            <p:cNvSpPr txBox="1"/>
            <p:nvPr/>
          </p:nvSpPr>
          <p:spPr>
            <a:xfrm>
              <a:off x="350606" y="229141"/>
              <a:ext cx="7378200" cy="458100"/>
            </a:xfrm>
            <a:prstGeom prst="rect">
              <a:avLst/>
            </a:prstGeom>
            <a:noFill/>
            <a:ln>
              <a:noFill/>
            </a:ln>
          </p:spPr>
          <p:txBody>
            <a:bodyPr spcFirstLastPara="1" wrap="square" lIns="363600" tIns="63500" rIns="63500" bIns="6350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s-AR" sz="1600" b="0" i="0" u="none" strike="noStrike" cap="none" noProof="0" dirty="0">
                  <a:solidFill>
                    <a:schemeClr val="lt1"/>
                  </a:solidFill>
                  <a:latin typeface="Arial"/>
                  <a:ea typeface="Arial"/>
                  <a:cs typeface="Arial"/>
                  <a:sym typeface="Arial"/>
                </a:rPr>
                <a:t>Preparación para la evaluación causal</a:t>
              </a:r>
              <a:endParaRPr lang="es-AR" sz="1600" b="0" i="0" u="none" strike="noStrike" cap="none" noProof="0" dirty="0">
                <a:solidFill>
                  <a:srgbClr val="000000"/>
                </a:solidFill>
                <a:latin typeface="Arial"/>
                <a:ea typeface="Arial"/>
                <a:cs typeface="Arial"/>
                <a:sym typeface="Arial"/>
              </a:endParaRPr>
            </a:p>
          </p:txBody>
        </p:sp>
        <p:sp>
          <p:nvSpPr>
            <p:cNvPr id="516" name="Google Shape;516;g34f3047f75d_0_1064">
              <a:extLst>
                <a:ext uri="{FF2B5EF4-FFF2-40B4-BE49-F238E27FC236}">
                  <a16:creationId xmlns:a16="http://schemas.microsoft.com/office/drawing/2014/main" id="{728F3DB8-7A04-458C-E0B1-388EDB2F47A5}"/>
                </a:ext>
              </a:extLst>
            </p:cNvPr>
            <p:cNvSpPr/>
            <p:nvPr/>
          </p:nvSpPr>
          <p:spPr>
            <a:xfrm>
              <a:off x="64288" y="171877"/>
              <a:ext cx="572700" cy="572700"/>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chemeClr val="dk1"/>
                  </a:solidFill>
                  <a:latin typeface="Arial"/>
                  <a:ea typeface="Arial"/>
                  <a:cs typeface="Arial"/>
                  <a:sym typeface="Arial"/>
                </a:rPr>
                <a:t>1</a:t>
              </a:r>
              <a:endParaRPr sz="1700" b="0" i="0" u="none" strike="noStrike" cap="none">
                <a:solidFill>
                  <a:srgbClr val="000000"/>
                </a:solidFill>
                <a:latin typeface="Arial"/>
                <a:ea typeface="Arial"/>
                <a:cs typeface="Arial"/>
                <a:sym typeface="Arial"/>
              </a:endParaRPr>
            </a:p>
          </p:txBody>
        </p:sp>
        <p:sp>
          <p:nvSpPr>
            <p:cNvPr id="517" name="Google Shape;517;g34f3047f75d_0_1064">
              <a:extLst>
                <a:ext uri="{FF2B5EF4-FFF2-40B4-BE49-F238E27FC236}">
                  <a16:creationId xmlns:a16="http://schemas.microsoft.com/office/drawing/2014/main" id="{88DE586A-29FC-7573-FF0D-94CF7C9463D3}"/>
                </a:ext>
              </a:extLst>
            </p:cNvPr>
            <p:cNvSpPr/>
            <p:nvPr/>
          </p:nvSpPr>
          <p:spPr>
            <a:xfrm>
              <a:off x="727432" y="916217"/>
              <a:ext cx="7001400" cy="4581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518" name="Google Shape;518;g34f3047f75d_0_1064">
              <a:extLst>
                <a:ext uri="{FF2B5EF4-FFF2-40B4-BE49-F238E27FC236}">
                  <a16:creationId xmlns:a16="http://schemas.microsoft.com/office/drawing/2014/main" id="{145D87CD-9955-411E-A12A-D728458D5F89}"/>
                </a:ext>
              </a:extLst>
            </p:cNvPr>
            <p:cNvSpPr txBox="1"/>
            <p:nvPr/>
          </p:nvSpPr>
          <p:spPr>
            <a:xfrm>
              <a:off x="727432" y="916217"/>
              <a:ext cx="7001400" cy="458100"/>
            </a:xfrm>
            <a:prstGeom prst="rect">
              <a:avLst/>
            </a:prstGeom>
            <a:noFill/>
            <a:ln>
              <a:noFill/>
            </a:ln>
          </p:spPr>
          <p:txBody>
            <a:bodyPr spcFirstLastPara="1" wrap="square" lIns="363600" tIns="63500" rIns="63500" bIns="6350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s-AR" sz="1600" b="0" i="0" u="none" strike="noStrike" cap="none" noProof="0" dirty="0">
                  <a:solidFill>
                    <a:schemeClr val="lt1"/>
                  </a:solidFill>
                  <a:latin typeface="Arial"/>
                  <a:ea typeface="Arial"/>
                  <a:cs typeface="Arial"/>
                  <a:sym typeface="Arial"/>
                </a:rPr>
                <a:t>Definir las preguntas de evaluación y aprendizaje</a:t>
              </a:r>
              <a:endParaRPr lang="es-AR" sz="1600" b="0" i="0" u="none" strike="noStrike" cap="none" noProof="0" dirty="0">
                <a:solidFill>
                  <a:srgbClr val="000000"/>
                </a:solidFill>
                <a:latin typeface="Arial"/>
                <a:ea typeface="Arial"/>
                <a:cs typeface="Arial"/>
                <a:sym typeface="Arial"/>
              </a:endParaRPr>
            </a:p>
          </p:txBody>
        </p:sp>
        <p:sp>
          <p:nvSpPr>
            <p:cNvPr id="519" name="Google Shape;519;g34f3047f75d_0_1064">
              <a:extLst>
                <a:ext uri="{FF2B5EF4-FFF2-40B4-BE49-F238E27FC236}">
                  <a16:creationId xmlns:a16="http://schemas.microsoft.com/office/drawing/2014/main" id="{F495F423-40A8-FB12-1692-A7DC4646BB8E}"/>
                </a:ext>
              </a:extLst>
            </p:cNvPr>
            <p:cNvSpPr/>
            <p:nvPr/>
          </p:nvSpPr>
          <p:spPr>
            <a:xfrm>
              <a:off x="441114" y="858954"/>
              <a:ext cx="572700" cy="572700"/>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chemeClr val="dk1"/>
                  </a:solidFill>
                  <a:latin typeface="Arial"/>
                  <a:ea typeface="Arial"/>
                  <a:cs typeface="Arial"/>
                  <a:sym typeface="Arial"/>
                </a:rPr>
                <a:t>2</a:t>
              </a:r>
              <a:endParaRPr sz="1700" b="0" i="0" u="none" strike="noStrike" cap="none">
                <a:solidFill>
                  <a:srgbClr val="000000"/>
                </a:solidFill>
                <a:latin typeface="Arial"/>
                <a:ea typeface="Arial"/>
                <a:cs typeface="Arial"/>
                <a:sym typeface="Arial"/>
              </a:endParaRPr>
            </a:p>
          </p:txBody>
        </p:sp>
        <p:sp>
          <p:nvSpPr>
            <p:cNvPr id="520" name="Google Shape;520;g34f3047f75d_0_1064">
              <a:extLst>
                <a:ext uri="{FF2B5EF4-FFF2-40B4-BE49-F238E27FC236}">
                  <a16:creationId xmlns:a16="http://schemas.microsoft.com/office/drawing/2014/main" id="{CE7938DF-2560-571D-CDE6-98AD070F4790}"/>
                </a:ext>
              </a:extLst>
            </p:cNvPr>
            <p:cNvSpPr/>
            <p:nvPr/>
          </p:nvSpPr>
          <p:spPr>
            <a:xfrm>
              <a:off x="899745" y="1603293"/>
              <a:ext cx="6828900" cy="4581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521" name="Google Shape;521;g34f3047f75d_0_1064">
              <a:extLst>
                <a:ext uri="{FF2B5EF4-FFF2-40B4-BE49-F238E27FC236}">
                  <a16:creationId xmlns:a16="http://schemas.microsoft.com/office/drawing/2014/main" id="{D23FDC16-AD25-9608-315B-6B7F8FE7140D}"/>
                </a:ext>
              </a:extLst>
            </p:cNvPr>
            <p:cNvSpPr txBox="1"/>
            <p:nvPr/>
          </p:nvSpPr>
          <p:spPr>
            <a:xfrm>
              <a:off x="899745" y="1603293"/>
              <a:ext cx="6828900" cy="458100"/>
            </a:xfrm>
            <a:prstGeom prst="rect">
              <a:avLst/>
            </a:prstGeom>
            <a:noFill/>
            <a:ln>
              <a:noFill/>
            </a:ln>
          </p:spPr>
          <p:txBody>
            <a:bodyPr spcFirstLastPara="1" wrap="square" lIns="363600" tIns="63500" rIns="63500" bIns="6350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s-AR" sz="1600" b="0" i="0" u="none" strike="noStrike" cap="none" noProof="0" dirty="0">
                  <a:solidFill>
                    <a:schemeClr val="lt1"/>
                  </a:solidFill>
                  <a:latin typeface="Arial"/>
                  <a:ea typeface="Arial"/>
                  <a:cs typeface="Arial"/>
                  <a:sym typeface="Arial"/>
                </a:rPr>
                <a:t>Diseñar para el análisis causal</a:t>
              </a:r>
              <a:endParaRPr lang="es-AR" sz="1600" b="0" i="0" u="none" strike="noStrike" cap="none" noProof="0" dirty="0">
                <a:solidFill>
                  <a:srgbClr val="000000"/>
                </a:solidFill>
                <a:latin typeface="Arial"/>
                <a:ea typeface="Arial"/>
                <a:cs typeface="Arial"/>
                <a:sym typeface="Arial"/>
              </a:endParaRPr>
            </a:p>
          </p:txBody>
        </p:sp>
        <p:sp>
          <p:nvSpPr>
            <p:cNvPr id="522" name="Google Shape;522;g34f3047f75d_0_1064">
              <a:extLst>
                <a:ext uri="{FF2B5EF4-FFF2-40B4-BE49-F238E27FC236}">
                  <a16:creationId xmlns:a16="http://schemas.microsoft.com/office/drawing/2014/main" id="{2E56EC9E-401D-5D03-ED23-673932A44553}"/>
                </a:ext>
              </a:extLst>
            </p:cNvPr>
            <p:cNvSpPr/>
            <p:nvPr/>
          </p:nvSpPr>
          <p:spPr>
            <a:xfrm>
              <a:off x="613427" y="1546030"/>
              <a:ext cx="572700" cy="572700"/>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chemeClr val="dk1"/>
                  </a:solidFill>
                  <a:latin typeface="Arial"/>
                  <a:ea typeface="Arial"/>
                  <a:cs typeface="Arial"/>
                  <a:sym typeface="Arial"/>
                </a:rPr>
                <a:t>3</a:t>
              </a:r>
              <a:endParaRPr sz="1700" b="0" i="0" u="none" strike="noStrike" cap="none">
                <a:solidFill>
                  <a:srgbClr val="000000"/>
                </a:solidFill>
                <a:latin typeface="Arial"/>
                <a:ea typeface="Arial"/>
                <a:cs typeface="Arial"/>
                <a:sym typeface="Arial"/>
              </a:endParaRPr>
            </a:p>
          </p:txBody>
        </p:sp>
        <p:sp>
          <p:nvSpPr>
            <p:cNvPr id="523" name="Google Shape;523;g34f3047f75d_0_1064">
              <a:extLst>
                <a:ext uri="{FF2B5EF4-FFF2-40B4-BE49-F238E27FC236}">
                  <a16:creationId xmlns:a16="http://schemas.microsoft.com/office/drawing/2014/main" id="{32134B7B-6171-1431-4DFC-888BF37B63D3}"/>
                </a:ext>
              </a:extLst>
            </p:cNvPr>
            <p:cNvSpPr/>
            <p:nvPr/>
          </p:nvSpPr>
          <p:spPr>
            <a:xfrm>
              <a:off x="899745" y="2289935"/>
              <a:ext cx="6828900" cy="4581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524" name="Google Shape;524;g34f3047f75d_0_1064">
              <a:extLst>
                <a:ext uri="{FF2B5EF4-FFF2-40B4-BE49-F238E27FC236}">
                  <a16:creationId xmlns:a16="http://schemas.microsoft.com/office/drawing/2014/main" id="{527906F1-8952-3A4B-F713-A712E3CEB116}"/>
                </a:ext>
              </a:extLst>
            </p:cNvPr>
            <p:cNvSpPr txBox="1"/>
            <p:nvPr/>
          </p:nvSpPr>
          <p:spPr>
            <a:xfrm>
              <a:off x="899745" y="2289935"/>
              <a:ext cx="6828900" cy="458100"/>
            </a:xfrm>
            <a:prstGeom prst="rect">
              <a:avLst/>
            </a:prstGeom>
            <a:noFill/>
            <a:ln>
              <a:noFill/>
            </a:ln>
          </p:spPr>
          <p:txBody>
            <a:bodyPr spcFirstLastPara="1" wrap="square" lIns="363600" tIns="63500" rIns="63500" bIns="6350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s-AR" sz="1600" b="0" i="0" u="none" strike="noStrike" cap="none" noProof="0" dirty="0">
                  <a:solidFill>
                    <a:schemeClr val="lt1"/>
                  </a:solidFill>
                  <a:latin typeface="Arial"/>
                  <a:ea typeface="Arial"/>
                  <a:cs typeface="Arial"/>
                  <a:sym typeface="Arial"/>
                </a:rPr>
                <a:t>Aplicación de métodos y recolección de datos</a:t>
              </a:r>
              <a:endParaRPr lang="es-AR" sz="1600" b="0" i="0" u="none" strike="noStrike" cap="none" noProof="0" dirty="0">
                <a:solidFill>
                  <a:srgbClr val="000000"/>
                </a:solidFill>
                <a:latin typeface="Arial"/>
                <a:ea typeface="Arial"/>
                <a:cs typeface="Arial"/>
                <a:sym typeface="Arial"/>
              </a:endParaRPr>
            </a:p>
          </p:txBody>
        </p:sp>
        <p:sp>
          <p:nvSpPr>
            <p:cNvPr id="525" name="Google Shape;525;g34f3047f75d_0_1064">
              <a:extLst>
                <a:ext uri="{FF2B5EF4-FFF2-40B4-BE49-F238E27FC236}">
                  <a16:creationId xmlns:a16="http://schemas.microsoft.com/office/drawing/2014/main" id="{A7F0659E-206C-55DD-6E87-A05BFC0F40A7}"/>
                </a:ext>
              </a:extLst>
            </p:cNvPr>
            <p:cNvSpPr/>
            <p:nvPr/>
          </p:nvSpPr>
          <p:spPr>
            <a:xfrm>
              <a:off x="613427" y="2232671"/>
              <a:ext cx="572700" cy="572700"/>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chemeClr val="dk1"/>
                  </a:solidFill>
                  <a:latin typeface="Arial"/>
                  <a:ea typeface="Arial"/>
                  <a:cs typeface="Arial"/>
                  <a:sym typeface="Arial"/>
                </a:rPr>
                <a:t>4</a:t>
              </a:r>
              <a:endParaRPr sz="1700" b="0" i="0" u="none" strike="noStrike" cap="none">
                <a:solidFill>
                  <a:srgbClr val="000000"/>
                </a:solidFill>
                <a:latin typeface="Arial"/>
                <a:ea typeface="Arial"/>
                <a:cs typeface="Arial"/>
                <a:sym typeface="Arial"/>
              </a:endParaRPr>
            </a:p>
          </p:txBody>
        </p:sp>
        <p:sp>
          <p:nvSpPr>
            <p:cNvPr id="526" name="Google Shape;526;g34f3047f75d_0_1064">
              <a:extLst>
                <a:ext uri="{FF2B5EF4-FFF2-40B4-BE49-F238E27FC236}">
                  <a16:creationId xmlns:a16="http://schemas.microsoft.com/office/drawing/2014/main" id="{3B5AF646-F6AF-4DF8-51F8-74AE1A497729}"/>
                </a:ext>
              </a:extLst>
            </p:cNvPr>
            <p:cNvSpPr/>
            <p:nvPr/>
          </p:nvSpPr>
          <p:spPr>
            <a:xfrm>
              <a:off x="727432" y="2977011"/>
              <a:ext cx="7001400" cy="4581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527" name="Google Shape;527;g34f3047f75d_0_1064">
              <a:extLst>
                <a:ext uri="{FF2B5EF4-FFF2-40B4-BE49-F238E27FC236}">
                  <a16:creationId xmlns:a16="http://schemas.microsoft.com/office/drawing/2014/main" id="{D9DB3C8B-CA3B-AB68-679B-E9E839AF079B}"/>
                </a:ext>
              </a:extLst>
            </p:cNvPr>
            <p:cNvSpPr txBox="1"/>
            <p:nvPr/>
          </p:nvSpPr>
          <p:spPr>
            <a:xfrm>
              <a:off x="727432" y="2977011"/>
              <a:ext cx="7001400" cy="458100"/>
            </a:xfrm>
            <a:prstGeom prst="rect">
              <a:avLst/>
            </a:prstGeom>
            <a:noFill/>
            <a:ln>
              <a:noFill/>
            </a:ln>
          </p:spPr>
          <p:txBody>
            <a:bodyPr spcFirstLastPara="1" wrap="square" lIns="363600" tIns="63500" rIns="63500" bIns="6350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s-AR" sz="1600" b="0" i="0" u="none" strike="noStrike" cap="none" noProof="0" dirty="0">
                  <a:solidFill>
                    <a:schemeClr val="lt1"/>
                  </a:solidFill>
                  <a:latin typeface="Arial"/>
                  <a:ea typeface="Arial"/>
                  <a:cs typeface="Arial"/>
                  <a:sym typeface="Arial"/>
                </a:rPr>
                <a:t>Búsqueda de sentido (análisis)</a:t>
              </a:r>
              <a:endParaRPr lang="es-AR" sz="1600" b="0" i="0" u="none" strike="noStrike" cap="none" noProof="0" dirty="0">
                <a:solidFill>
                  <a:srgbClr val="000000"/>
                </a:solidFill>
                <a:latin typeface="Arial"/>
                <a:ea typeface="Arial"/>
                <a:cs typeface="Arial"/>
                <a:sym typeface="Arial"/>
              </a:endParaRPr>
            </a:p>
          </p:txBody>
        </p:sp>
        <p:sp>
          <p:nvSpPr>
            <p:cNvPr id="528" name="Google Shape;528;g34f3047f75d_0_1064">
              <a:extLst>
                <a:ext uri="{FF2B5EF4-FFF2-40B4-BE49-F238E27FC236}">
                  <a16:creationId xmlns:a16="http://schemas.microsoft.com/office/drawing/2014/main" id="{903FD378-C7A1-9DF0-A835-5C05F238AD2A}"/>
                </a:ext>
              </a:extLst>
            </p:cNvPr>
            <p:cNvSpPr/>
            <p:nvPr/>
          </p:nvSpPr>
          <p:spPr>
            <a:xfrm>
              <a:off x="441114" y="2919747"/>
              <a:ext cx="572700" cy="572700"/>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chemeClr val="dk1"/>
                  </a:solidFill>
                  <a:latin typeface="Arial"/>
                  <a:ea typeface="Arial"/>
                  <a:cs typeface="Arial"/>
                  <a:sym typeface="Arial"/>
                </a:rPr>
                <a:t>5</a:t>
              </a:r>
              <a:endParaRPr sz="1700" b="0" i="0" u="none" strike="noStrike" cap="none">
                <a:solidFill>
                  <a:srgbClr val="000000"/>
                </a:solidFill>
                <a:latin typeface="Arial"/>
                <a:ea typeface="Arial"/>
                <a:cs typeface="Arial"/>
                <a:sym typeface="Arial"/>
              </a:endParaRPr>
            </a:p>
          </p:txBody>
        </p:sp>
        <p:sp>
          <p:nvSpPr>
            <p:cNvPr id="529" name="Google Shape;529;g34f3047f75d_0_1064">
              <a:extLst>
                <a:ext uri="{FF2B5EF4-FFF2-40B4-BE49-F238E27FC236}">
                  <a16:creationId xmlns:a16="http://schemas.microsoft.com/office/drawing/2014/main" id="{3478CE26-BD81-AD88-5B18-E39B1AD3DFB1}"/>
                </a:ext>
              </a:extLst>
            </p:cNvPr>
            <p:cNvSpPr/>
            <p:nvPr/>
          </p:nvSpPr>
          <p:spPr>
            <a:xfrm>
              <a:off x="350606" y="3664087"/>
              <a:ext cx="7378200" cy="4581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530" name="Google Shape;530;g34f3047f75d_0_1064">
              <a:extLst>
                <a:ext uri="{FF2B5EF4-FFF2-40B4-BE49-F238E27FC236}">
                  <a16:creationId xmlns:a16="http://schemas.microsoft.com/office/drawing/2014/main" id="{DFFF0A32-C374-5EC3-B6A4-13218CF50AEE}"/>
                </a:ext>
              </a:extLst>
            </p:cNvPr>
            <p:cNvSpPr txBox="1"/>
            <p:nvPr/>
          </p:nvSpPr>
          <p:spPr>
            <a:xfrm>
              <a:off x="350606" y="3664087"/>
              <a:ext cx="7378200" cy="458100"/>
            </a:xfrm>
            <a:prstGeom prst="rect">
              <a:avLst/>
            </a:prstGeom>
            <a:noFill/>
            <a:ln>
              <a:noFill/>
            </a:ln>
          </p:spPr>
          <p:txBody>
            <a:bodyPr spcFirstLastPara="1" wrap="square" lIns="363600" tIns="63500" rIns="63500" bIns="6350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s-AR" sz="1600" b="0" i="0" u="none" strike="noStrike" cap="none" noProof="0" dirty="0">
                  <a:solidFill>
                    <a:schemeClr val="lt1"/>
                  </a:solidFill>
                  <a:latin typeface="Arial"/>
                  <a:ea typeface="Arial"/>
                  <a:cs typeface="Arial"/>
                  <a:sym typeface="Arial"/>
                </a:rPr>
                <a:t>Uso de los hallazgos</a:t>
              </a:r>
              <a:endParaRPr lang="es-AR" sz="1600" b="0" i="0" u="none" strike="noStrike" cap="none" noProof="0" dirty="0">
                <a:solidFill>
                  <a:srgbClr val="000000"/>
                </a:solidFill>
                <a:latin typeface="Arial"/>
                <a:ea typeface="Arial"/>
                <a:cs typeface="Arial"/>
                <a:sym typeface="Arial"/>
              </a:endParaRPr>
            </a:p>
          </p:txBody>
        </p:sp>
        <p:sp>
          <p:nvSpPr>
            <p:cNvPr id="531" name="Google Shape;531;g34f3047f75d_0_1064">
              <a:extLst>
                <a:ext uri="{FF2B5EF4-FFF2-40B4-BE49-F238E27FC236}">
                  <a16:creationId xmlns:a16="http://schemas.microsoft.com/office/drawing/2014/main" id="{BAE25748-80B3-A355-E8EF-D46A72143D74}"/>
                </a:ext>
              </a:extLst>
            </p:cNvPr>
            <p:cNvSpPr/>
            <p:nvPr/>
          </p:nvSpPr>
          <p:spPr>
            <a:xfrm>
              <a:off x="64288" y="3606824"/>
              <a:ext cx="572700" cy="572700"/>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chemeClr val="dk1"/>
                  </a:solidFill>
                  <a:latin typeface="Arial"/>
                  <a:ea typeface="Arial"/>
                  <a:cs typeface="Arial"/>
                  <a:sym typeface="Arial"/>
                </a:rPr>
                <a:t>6</a:t>
              </a:r>
              <a:endParaRPr sz="1700" b="0" i="0" u="none" strike="noStrike" cap="none">
                <a:solidFill>
                  <a:srgbClr val="000000"/>
                </a:solidFill>
                <a:latin typeface="Arial"/>
                <a:ea typeface="Arial"/>
                <a:cs typeface="Arial"/>
                <a:sym typeface="Arial"/>
              </a:endParaRPr>
            </a:p>
          </p:txBody>
        </p:sp>
      </p:grpSp>
      <p:sp>
        <p:nvSpPr>
          <p:cNvPr id="532" name="Google Shape;532;g34f3047f75d_0_1064">
            <a:extLst>
              <a:ext uri="{FF2B5EF4-FFF2-40B4-BE49-F238E27FC236}">
                <a16:creationId xmlns:a16="http://schemas.microsoft.com/office/drawing/2014/main" id="{A8813E1B-3BB2-910B-C73F-9F287BABB902}"/>
              </a:ext>
            </a:extLst>
          </p:cNvPr>
          <p:cNvSpPr txBox="1"/>
          <p:nvPr/>
        </p:nvSpPr>
        <p:spPr>
          <a:xfrm>
            <a:off x="6899017" y="1615323"/>
            <a:ext cx="22707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noProof="0" dirty="0">
                <a:solidFill>
                  <a:srgbClr val="000000"/>
                </a:solidFill>
                <a:latin typeface="Arial"/>
                <a:ea typeface="Arial"/>
                <a:cs typeface="Arial"/>
                <a:sym typeface="Arial"/>
              </a:rPr>
              <a:t>¿Quiénes debe estar involucrados en la evaluación causal?</a:t>
            </a:r>
            <a:endParaRPr sz="1400" b="0" i="0" u="none" strike="noStrike" cap="none" dirty="0">
              <a:solidFill>
                <a:srgbClr val="000000"/>
              </a:solidFill>
              <a:latin typeface="Arial"/>
              <a:ea typeface="Arial"/>
              <a:cs typeface="Arial"/>
              <a:sym typeface="Arial"/>
            </a:endParaRPr>
          </a:p>
        </p:txBody>
      </p:sp>
      <p:sp>
        <p:nvSpPr>
          <p:cNvPr id="533" name="Google Shape;533;g34f3047f75d_0_1064">
            <a:extLst>
              <a:ext uri="{FF2B5EF4-FFF2-40B4-BE49-F238E27FC236}">
                <a16:creationId xmlns:a16="http://schemas.microsoft.com/office/drawing/2014/main" id="{1D4CA863-6C31-097F-0BD0-431732D2155E}"/>
              </a:ext>
            </a:extLst>
          </p:cNvPr>
          <p:cNvSpPr txBox="1"/>
          <p:nvPr/>
        </p:nvSpPr>
        <p:spPr>
          <a:xfrm>
            <a:off x="6899017" y="2404459"/>
            <a:ext cx="20955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noProof="0" dirty="0">
                <a:solidFill>
                  <a:srgbClr val="000000"/>
                </a:solidFill>
                <a:latin typeface="Arial"/>
                <a:ea typeface="Arial"/>
                <a:cs typeface="Arial"/>
                <a:sym typeface="Arial"/>
              </a:rPr>
              <a:t>¿Las preguntas de quiénes son incluidas?</a:t>
            </a:r>
          </a:p>
        </p:txBody>
      </p:sp>
      <p:sp>
        <p:nvSpPr>
          <p:cNvPr id="534" name="Google Shape;534;g34f3047f75d_0_1064">
            <a:extLst>
              <a:ext uri="{FF2B5EF4-FFF2-40B4-BE49-F238E27FC236}">
                <a16:creationId xmlns:a16="http://schemas.microsoft.com/office/drawing/2014/main" id="{182A8CD8-EC8C-B0A0-4190-B222963F6288}"/>
              </a:ext>
            </a:extLst>
          </p:cNvPr>
          <p:cNvSpPr txBox="1"/>
          <p:nvPr/>
        </p:nvSpPr>
        <p:spPr>
          <a:xfrm>
            <a:off x="6855774" y="3121385"/>
            <a:ext cx="209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noProof="0" dirty="0">
                <a:solidFill>
                  <a:srgbClr val="000000"/>
                </a:solidFill>
                <a:latin typeface="Arial"/>
                <a:ea typeface="Arial"/>
                <a:cs typeface="Arial"/>
                <a:sym typeface="Arial"/>
              </a:rPr>
              <a:t>¿De quién es el diseño?</a:t>
            </a:r>
          </a:p>
        </p:txBody>
      </p:sp>
      <p:sp>
        <p:nvSpPr>
          <p:cNvPr id="535" name="Google Shape;535;g34f3047f75d_0_1064">
            <a:extLst>
              <a:ext uri="{FF2B5EF4-FFF2-40B4-BE49-F238E27FC236}">
                <a16:creationId xmlns:a16="http://schemas.microsoft.com/office/drawing/2014/main" id="{BC85E957-FD98-CF17-4A90-AADF43B777D0}"/>
              </a:ext>
            </a:extLst>
          </p:cNvPr>
          <p:cNvSpPr txBox="1"/>
          <p:nvPr/>
        </p:nvSpPr>
        <p:spPr>
          <a:xfrm>
            <a:off x="6854269" y="3647400"/>
            <a:ext cx="20955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b="0" i="0" u="none" strike="noStrike" cap="none" noProof="0" dirty="0">
                <a:solidFill>
                  <a:srgbClr val="000000"/>
                </a:solidFill>
                <a:latin typeface="Arial"/>
                <a:ea typeface="Arial"/>
                <a:cs typeface="Arial"/>
                <a:sym typeface="Arial"/>
              </a:rPr>
              <a:t>¿Cómo atendemos a las dinámicas de poder al implementar los métodos? </a:t>
            </a:r>
          </a:p>
        </p:txBody>
      </p:sp>
      <p:sp>
        <p:nvSpPr>
          <p:cNvPr id="536" name="Google Shape;536;g34f3047f75d_0_1064">
            <a:extLst>
              <a:ext uri="{FF2B5EF4-FFF2-40B4-BE49-F238E27FC236}">
                <a16:creationId xmlns:a16="http://schemas.microsoft.com/office/drawing/2014/main" id="{9DA87E99-3A7D-8A6C-5435-EED6F4AB5FF4}"/>
              </a:ext>
            </a:extLst>
          </p:cNvPr>
          <p:cNvSpPr txBox="1"/>
          <p:nvPr/>
        </p:nvSpPr>
        <p:spPr>
          <a:xfrm>
            <a:off x="6854269" y="4588869"/>
            <a:ext cx="20955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noProof="0" dirty="0">
                <a:solidFill>
                  <a:srgbClr val="000000"/>
                </a:solidFill>
                <a:latin typeface="Arial"/>
                <a:ea typeface="Arial"/>
                <a:cs typeface="Arial"/>
                <a:sym typeface="Arial"/>
              </a:rPr>
              <a:t>¿Cómo fomentamos el análisis colectivo y la apropiación?</a:t>
            </a:r>
          </a:p>
        </p:txBody>
      </p:sp>
      <p:sp>
        <p:nvSpPr>
          <p:cNvPr id="537" name="Google Shape;537;g34f3047f75d_0_1064">
            <a:extLst>
              <a:ext uri="{FF2B5EF4-FFF2-40B4-BE49-F238E27FC236}">
                <a16:creationId xmlns:a16="http://schemas.microsoft.com/office/drawing/2014/main" id="{13BD8CBF-6768-3E1E-E36D-6538E66B59B7}"/>
              </a:ext>
            </a:extLst>
          </p:cNvPr>
          <p:cNvSpPr txBox="1"/>
          <p:nvPr/>
        </p:nvSpPr>
        <p:spPr>
          <a:xfrm>
            <a:off x="6837802" y="5371476"/>
            <a:ext cx="20955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noProof="0" dirty="0">
                <a:solidFill>
                  <a:srgbClr val="000000"/>
                </a:solidFill>
                <a:latin typeface="Arial"/>
                <a:ea typeface="Arial"/>
                <a:cs typeface="Arial"/>
                <a:sym typeface="Arial"/>
              </a:rPr>
              <a:t>¿Cómo involucramos a múltiples actores en el uso de los hallazgos</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9129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1">
          <a:extLst>
            <a:ext uri="{FF2B5EF4-FFF2-40B4-BE49-F238E27FC236}">
              <a16:creationId xmlns:a16="http://schemas.microsoft.com/office/drawing/2014/main" id="{D671670C-F3E5-7513-2B68-43722D551698}"/>
            </a:ext>
          </a:extLst>
        </p:cNvPr>
        <p:cNvGrpSpPr/>
        <p:nvPr/>
      </p:nvGrpSpPr>
      <p:grpSpPr>
        <a:xfrm>
          <a:off x="0" y="0"/>
          <a:ext cx="0" cy="0"/>
          <a:chOff x="0" y="0"/>
          <a:chExt cx="0" cy="0"/>
        </a:xfrm>
      </p:grpSpPr>
      <p:sp>
        <p:nvSpPr>
          <p:cNvPr id="542" name="Google Shape;542;p21">
            <a:extLst>
              <a:ext uri="{FF2B5EF4-FFF2-40B4-BE49-F238E27FC236}">
                <a16:creationId xmlns:a16="http://schemas.microsoft.com/office/drawing/2014/main" id="{B14EA8F3-828D-D539-A986-8A5A7DB3B338}"/>
              </a:ext>
            </a:extLst>
          </p:cNvPr>
          <p:cNvSpPr/>
          <p:nvPr/>
        </p:nvSpPr>
        <p:spPr>
          <a:xfrm>
            <a:off x="0" y="26588"/>
            <a:ext cx="9144000" cy="10674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543" name="Google Shape;543;p21">
            <a:extLst>
              <a:ext uri="{FF2B5EF4-FFF2-40B4-BE49-F238E27FC236}">
                <a16:creationId xmlns:a16="http://schemas.microsoft.com/office/drawing/2014/main" id="{624394B6-3120-263C-8C2C-C1F2D2DACD05}"/>
              </a:ext>
            </a:extLst>
          </p:cNvPr>
          <p:cNvSpPr txBox="1"/>
          <p:nvPr/>
        </p:nvSpPr>
        <p:spPr>
          <a:xfrm>
            <a:off x="998257" y="179006"/>
            <a:ext cx="76506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chemeClr val="lt1"/>
              </a:buClr>
              <a:buSzPts val="2400"/>
              <a:buFont typeface="Arial"/>
              <a:buNone/>
            </a:pPr>
            <a:r>
              <a:rPr lang="es-AR" sz="2400" b="1" i="0" u="none" strike="noStrike" cap="none" noProof="0" dirty="0">
                <a:solidFill>
                  <a:schemeClr val="lt1"/>
                </a:solidFill>
                <a:latin typeface="Arial"/>
                <a:ea typeface="Arial"/>
                <a:cs typeface="Arial"/>
                <a:sym typeface="Arial"/>
              </a:rPr>
              <a:t>Un lugar clave para la inclusión y la participación: La búsqueda de sentido en caminos causales</a:t>
            </a:r>
            <a:endParaRPr lang="es-AR" sz="2400" b="1" i="0" u="none" strike="noStrike" cap="none" noProof="0" dirty="0">
              <a:solidFill>
                <a:srgbClr val="FFFFFF"/>
              </a:solidFill>
              <a:latin typeface="Arial"/>
              <a:ea typeface="Arial"/>
              <a:cs typeface="Arial"/>
              <a:sym typeface="Arial"/>
            </a:endParaRPr>
          </a:p>
        </p:txBody>
      </p:sp>
      <p:pic>
        <p:nvPicPr>
          <p:cNvPr id="544" name="Google Shape;544;p21">
            <a:extLst>
              <a:ext uri="{FF2B5EF4-FFF2-40B4-BE49-F238E27FC236}">
                <a16:creationId xmlns:a16="http://schemas.microsoft.com/office/drawing/2014/main" id="{9594BBCE-94BF-516C-CF87-66A4FEAF6865}"/>
              </a:ext>
            </a:extLst>
          </p:cNvPr>
          <p:cNvPicPr preferRelativeResize="0"/>
          <p:nvPr/>
        </p:nvPicPr>
        <p:blipFill rotWithShape="1">
          <a:blip r:embed="rId3">
            <a:alphaModFix/>
          </a:blip>
          <a:srcRect t="22308" b="20358"/>
          <a:stretch/>
        </p:blipFill>
        <p:spPr>
          <a:xfrm>
            <a:off x="7318675" y="6127662"/>
            <a:ext cx="1672575" cy="703750"/>
          </a:xfrm>
          <a:prstGeom prst="rect">
            <a:avLst/>
          </a:prstGeom>
          <a:noFill/>
          <a:ln>
            <a:noFill/>
          </a:ln>
        </p:spPr>
      </p:pic>
      <p:sp>
        <p:nvSpPr>
          <p:cNvPr id="545" name="Google Shape;545;p21">
            <a:extLst>
              <a:ext uri="{FF2B5EF4-FFF2-40B4-BE49-F238E27FC236}">
                <a16:creationId xmlns:a16="http://schemas.microsoft.com/office/drawing/2014/main" id="{12D4BAF2-5D10-E088-2761-6F4E35136FBE}"/>
              </a:ext>
            </a:extLst>
          </p:cNvPr>
          <p:cNvSpPr txBox="1"/>
          <p:nvPr/>
        </p:nvSpPr>
        <p:spPr>
          <a:xfrm>
            <a:off x="2876350" y="1249975"/>
            <a:ext cx="6114900" cy="504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200"/>
              </a:spcBef>
              <a:spcAft>
                <a:spcPts val="0"/>
              </a:spcAft>
              <a:buNone/>
            </a:pPr>
            <a:r>
              <a:rPr lang="es-AR" sz="1800" noProof="0" dirty="0">
                <a:solidFill>
                  <a:schemeClr val="dk1"/>
                </a:solidFill>
              </a:rPr>
              <a:t>No comenzamos con hallazgos, sino con </a:t>
            </a:r>
            <a:r>
              <a:rPr lang="es-AR" sz="1800" b="1" i="1" noProof="0" dirty="0">
                <a:solidFill>
                  <a:schemeClr val="dk1"/>
                </a:solidFill>
              </a:rPr>
              <a:t>preguntas causales</a:t>
            </a:r>
            <a:r>
              <a:rPr lang="es-AR" sz="1800" noProof="0" dirty="0">
                <a:solidFill>
                  <a:schemeClr val="dk1"/>
                </a:solidFill>
              </a:rPr>
              <a:t>: “¿Qué causó el cambio, para quién y en qué contexto?”</a:t>
            </a:r>
            <a:endParaRPr lang="es-AR" sz="18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1000"/>
              </a:spcBef>
              <a:spcAft>
                <a:spcPts val="0"/>
              </a:spcAft>
              <a:buNone/>
            </a:pPr>
            <a:r>
              <a:rPr lang="es-AR" sz="1800" b="1" noProof="0" dirty="0">
                <a:solidFill>
                  <a:schemeClr val="dk1"/>
                </a:solidFill>
              </a:rPr>
              <a:t>Visualizamos las posibles cadenas causales</a:t>
            </a:r>
            <a:r>
              <a:rPr lang="es-AR" sz="1800" noProof="0" dirty="0">
                <a:solidFill>
                  <a:schemeClr val="dk1"/>
                </a:solidFill>
              </a:rPr>
              <a:t> (por ej. mediante diagramas de flujo, mapas causales, líneas de tiempo narrativas)</a:t>
            </a:r>
            <a:endParaRPr lang="es-AR" sz="18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1000"/>
              </a:spcBef>
              <a:spcAft>
                <a:spcPts val="0"/>
              </a:spcAft>
              <a:buNone/>
            </a:pPr>
            <a:r>
              <a:rPr lang="es-AR" sz="1800" b="1" noProof="0" dirty="0">
                <a:solidFill>
                  <a:schemeClr val="dk1"/>
                </a:solidFill>
              </a:rPr>
              <a:t>Facilitamos el testeo de afirmaciones causales</a:t>
            </a:r>
            <a:r>
              <a:rPr lang="es-AR" sz="1800" noProof="0" dirty="0">
                <a:solidFill>
                  <a:schemeClr val="dk1"/>
                </a:solidFill>
              </a:rPr>
              <a:t>: “¿Qué otra explicación es posible? ¿Qué factores fueron necesarios?”</a:t>
            </a:r>
            <a:endParaRPr lang="es-AR" sz="18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1000"/>
              </a:spcBef>
              <a:spcAft>
                <a:spcPts val="0"/>
              </a:spcAft>
              <a:buNone/>
            </a:pPr>
            <a:r>
              <a:rPr lang="es-AR" sz="1800" b="1" dirty="0">
                <a:solidFill>
                  <a:schemeClr val="dk1"/>
                </a:solidFill>
              </a:rPr>
              <a:t>Utilizamos “sondas causales”</a:t>
            </a:r>
            <a:r>
              <a:rPr lang="es-AR" sz="1800" dirty="0">
                <a:solidFill>
                  <a:schemeClr val="dk1"/>
                </a:solidFill>
              </a:rPr>
              <a:t>: “¿Qué hizo que este resultado fuera más probable? ¿Qué cosas fueron necesarias pero no suficientes?”</a:t>
            </a:r>
            <a:endParaRPr lang="es-AR" sz="18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1000"/>
              </a:spcBef>
              <a:spcAft>
                <a:spcPts val="0"/>
              </a:spcAft>
              <a:buNone/>
            </a:pPr>
            <a:r>
              <a:rPr lang="es-AR" sz="1800" b="1" noProof="0" dirty="0">
                <a:solidFill>
                  <a:schemeClr val="dk1"/>
                </a:solidFill>
              </a:rPr>
              <a:t>Incorporamos explicaciones rivales </a:t>
            </a:r>
            <a:r>
              <a:rPr lang="es-AR" sz="1800" noProof="0" dirty="0">
                <a:solidFill>
                  <a:schemeClr val="dk1"/>
                </a:solidFill>
              </a:rPr>
              <a:t>y pensamiento contrafáctico</a:t>
            </a:r>
          </a:p>
          <a:p>
            <a:pPr marL="0" marR="0" lvl="0" indent="0" algn="l" rtl="0">
              <a:lnSpc>
                <a:spcPct val="100000"/>
              </a:lnSpc>
              <a:spcBef>
                <a:spcPts val="1000"/>
              </a:spcBef>
              <a:spcAft>
                <a:spcPts val="0"/>
              </a:spcAft>
              <a:buNone/>
            </a:pPr>
            <a:r>
              <a:rPr lang="es-AR" sz="1800" b="1" i="0" u="none" strike="noStrike" cap="none" dirty="0">
                <a:solidFill>
                  <a:schemeClr val="dk1"/>
                </a:solidFill>
                <a:latin typeface="Arial"/>
                <a:ea typeface="Arial"/>
                <a:cs typeface="Arial"/>
                <a:sym typeface="Arial"/>
              </a:rPr>
              <a:t>Apelamos a múltiples perspectivas</a:t>
            </a:r>
            <a:r>
              <a:rPr lang="es-AR" sz="1800" b="0" i="0" u="none" strike="noStrike" cap="none" dirty="0">
                <a:solidFill>
                  <a:schemeClr val="dk1"/>
                </a:solidFill>
                <a:latin typeface="Arial"/>
                <a:ea typeface="Arial"/>
                <a:cs typeface="Arial"/>
                <a:sym typeface="Arial"/>
              </a:rPr>
              <a:t> para reforzar o desafiar las hipótesis causales</a:t>
            </a:r>
            <a:endParaRPr lang="es-AR" sz="1800" b="0" i="0" u="none" strike="noStrike" cap="none" noProof="0" dirty="0">
              <a:solidFill>
                <a:schemeClr val="dk1"/>
              </a:solidFill>
              <a:latin typeface="Arial"/>
              <a:ea typeface="Arial"/>
              <a:cs typeface="Arial"/>
              <a:sym typeface="Arial"/>
            </a:endParaRPr>
          </a:p>
        </p:txBody>
      </p:sp>
      <p:pic>
        <p:nvPicPr>
          <p:cNvPr id="546" name="Google Shape;546;p21">
            <a:extLst>
              <a:ext uri="{FF2B5EF4-FFF2-40B4-BE49-F238E27FC236}">
                <a16:creationId xmlns:a16="http://schemas.microsoft.com/office/drawing/2014/main" id="{227A9E51-11FB-2EC8-32A0-E2FD2D6099D6}"/>
              </a:ext>
            </a:extLst>
          </p:cNvPr>
          <p:cNvPicPr preferRelativeResize="0"/>
          <p:nvPr/>
        </p:nvPicPr>
        <p:blipFill>
          <a:blip r:embed="rId4">
            <a:alphaModFix/>
          </a:blip>
          <a:stretch>
            <a:fillRect/>
          </a:stretch>
        </p:blipFill>
        <p:spPr>
          <a:xfrm>
            <a:off x="0" y="1000100"/>
            <a:ext cx="2571550" cy="5848300"/>
          </a:xfrm>
          <a:prstGeom prst="rect">
            <a:avLst/>
          </a:prstGeom>
          <a:noFill/>
          <a:ln>
            <a:noFill/>
          </a:ln>
        </p:spPr>
      </p:pic>
    </p:spTree>
    <p:extLst>
      <p:ext uri="{BB962C8B-B14F-4D97-AF65-F5344CB8AC3E}">
        <p14:creationId xmlns:p14="http://schemas.microsoft.com/office/powerpoint/2010/main" val="4152262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0">
          <a:extLst>
            <a:ext uri="{FF2B5EF4-FFF2-40B4-BE49-F238E27FC236}">
              <a16:creationId xmlns:a16="http://schemas.microsoft.com/office/drawing/2014/main" id="{8857D93E-E80C-71E9-9C5D-518187877C37}"/>
            </a:ext>
          </a:extLst>
        </p:cNvPr>
        <p:cNvGrpSpPr/>
        <p:nvPr/>
      </p:nvGrpSpPr>
      <p:grpSpPr>
        <a:xfrm>
          <a:off x="0" y="0"/>
          <a:ext cx="0" cy="0"/>
          <a:chOff x="0" y="0"/>
          <a:chExt cx="0" cy="0"/>
        </a:xfrm>
      </p:grpSpPr>
      <p:pic>
        <p:nvPicPr>
          <p:cNvPr id="551" name="Google Shape;551;g3533bb1e2d5_0_30">
            <a:extLst>
              <a:ext uri="{FF2B5EF4-FFF2-40B4-BE49-F238E27FC236}">
                <a16:creationId xmlns:a16="http://schemas.microsoft.com/office/drawing/2014/main" id="{F3487541-CEF6-11E6-7908-302D75024EC3}"/>
              </a:ext>
            </a:extLst>
          </p:cNvPr>
          <p:cNvPicPr preferRelativeResize="0"/>
          <p:nvPr/>
        </p:nvPicPr>
        <p:blipFill rotWithShape="1">
          <a:blip r:embed="rId3">
            <a:alphaModFix/>
          </a:blip>
          <a:srcRect r="3034" b="24104"/>
          <a:stretch/>
        </p:blipFill>
        <p:spPr>
          <a:xfrm>
            <a:off x="1672550" y="877650"/>
            <a:ext cx="7471451" cy="6017749"/>
          </a:xfrm>
          <a:prstGeom prst="rect">
            <a:avLst/>
          </a:prstGeom>
          <a:noFill/>
          <a:ln>
            <a:noFill/>
          </a:ln>
        </p:spPr>
      </p:pic>
      <p:sp>
        <p:nvSpPr>
          <p:cNvPr id="552" name="Google Shape;552;g3533bb1e2d5_0_30">
            <a:extLst>
              <a:ext uri="{FF2B5EF4-FFF2-40B4-BE49-F238E27FC236}">
                <a16:creationId xmlns:a16="http://schemas.microsoft.com/office/drawing/2014/main" id="{441F0204-C5D2-4801-0E50-34A587A9B7F2}"/>
              </a:ext>
            </a:extLst>
          </p:cNvPr>
          <p:cNvSpPr/>
          <p:nvPr/>
        </p:nvSpPr>
        <p:spPr>
          <a:xfrm>
            <a:off x="0" y="75"/>
            <a:ext cx="1672500" cy="6858000"/>
          </a:xfrm>
          <a:prstGeom prst="rect">
            <a:avLst/>
          </a:prstGeom>
          <a:solidFill>
            <a:srgbClr val="16703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553" name="Google Shape;553;g3533bb1e2d5_0_30">
            <a:extLst>
              <a:ext uri="{FF2B5EF4-FFF2-40B4-BE49-F238E27FC236}">
                <a16:creationId xmlns:a16="http://schemas.microsoft.com/office/drawing/2014/main" id="{F50A1F38-9251-C384-AFA7-9EAF319530BE}"/>
              </a:ext>
            </a:extLst>
          </p:cNvPr>
          <p:cNvSpPr/>
          <p:nvPr/>
        </p:nvSpPr>
        <p:spPr>
          <a:xfrm>
            <a:off x="-51" y="1044650"/>
            <a:ext cx="1672600" cy="5836158"/>
          </a:xfrm>
          <a:prstGeom prst="flowChartProcess">
            <a:avLst/>
          </a:prstGeom>
          <a:gradFill>
            <a:gsLst>
              <a:gs pos="0">
                <a:srgbClr val="00AEEC"/>
              </a:gs>
              <a:gs pos="50000">
                <a:srgbClr val="00AEEC"/>
              </a:gs>
              <a:gs pos="100000">
                <a:srgbClr val="176B22"/>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554" name="Google Shape;554;g3533bb1e2d5_0_30">
            <a:extLst>
              <a:ext uri="{FF2B5EF4-FFF2-40B4-BE49-F238E27FC236}">
                <a16:creationId xmlns:a16="http://schemas.microsoft.com/office/drawing/2014/main" id="{E9129AF0-C7C7-E868-5281-5627FD8A9710}"/>
              </a:ext>
            </a:extLst>
          </p:cNvPr>
          <p:cNvSpPr/>
          <p:nvPr/>
        </p:nvSpPr>
        <p:spPr>
          <a:xfrm>
            <a:off x="100" y="75"/>
            <a:ext cx="9144000" cy="1067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555" name="Google Shape;555;g3533bb1e2d5_0_30">
            <a:extLst>
              <a:ext uri="{FF2B5EF4-FFF2-40B4-BE49-F238E27FC236}">
                <a16:creationId xmlns:a16="http://schemas.microsoft.com/office/drawing/2014/main" id="{8A3160A4-8CAB-51F5-96D1-BB6857AC8ED5}"/>
              </a:ext>
            </a:extLst>
          </p:cNvPr>
          <p:cNvSpPr txBox="1"/>
          <p:nvPr/>
        </p:nvSpPr>
        <p:spPr>
          <a:xfrm>
            <a:off x="248325" y="193175"/>
            <a:ext cx="8895900" cy="523129"/>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2800" b="1" i="0" u="none" strike="noStrike" cap="none" noProof="0" dirty="0">
                <a:solidFill>
                  <a:srgbClr val="FFFFFF"/>
                </a:solidFill>
              </a:rPr>
              <a:t>Reforzar el rigor con la utilización de Rúbricas</a:t>
            </a:r>
            <a:endParaRPr lang="es-AR" sz="4000" b="1" i="0" u="none" strike="noStrike" cap="none" noProof="0" dirty="0">
              <a:solidFill>
                <a:srgbClr val="FFFFFF"/>
              </a:solidFill>
            </a:endParaRPr>
          </a:p>
        </p:txBody>
      </p:sp>
      <p:sp>
        <p:nvSpPr>
          <p:cNvPr id="556" name="Google Shape;556;g3533bb1e2d5_0_30">
            <a:extLst>
              <a:ext uri="{FF2B5EF4-FFF2-40B4-BE49-F238E27FC236}">
                <a16:creationId xmlns:a16="http://schemas.microsoft.com/office/drawing/2014/main" id="{528955F6-24EB-1461-B6A5-985412A8DF68}"/>
              </a:ext>
            </a:extLst>
          </p:cNvPr>
          <p:cNvSpPr txBox="1"/>
          <p:nvPr/>
        </p:nvSpPr>
        <p:spPr>
          <a:xfrm>
            <a:off x="4244550" y="6415100"/>
            <a:ext cx="2341500" cy="442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2100"/>
              </a:spcBef>
              <a:spcAft>
                <a:spcPts val="0"/>
              </a:spcAft>
              <a:buClr>
                <a:srgbClr val="000000"/>
              </a:buClr>
              <a:buSzPts val="1050"/>
              <a:buFont typeface="Arial"/>
              <a:buNone/>
            </a:pPr>
            <a:r>
              <a:rPr lang="en-US" sz="1050" b="0" i="0" u="none" strike="noStrike" cap="none">
                <a:solidFill>
                  <a:srgbClr val="202122"/>
                </a:solidFill>
                <a:highlight>
                  <a:srgbClr val="F8F9FA"/>
                </a:highlight>
                <a:latin typeface="Arial"/>
                <a:ea typeface="Arial"/>
                <a:cs typeface="Arial"/>
                <a:sym typeface="Arial"/>
              </a:rPr>
              <a:t>Alberto Baumann, "Inheritance of the Twentieth Century"</a:t>
            </a:r>
            <a:endParaRPr sz="900" b="0" i="0" u="none" strike="noStrike" cap="none">
              <a:solidFill>
                <a:srgbClr val="008EF4"/>
              </a:solidFill>
              <a:latin typeface="Open Sans"/>
              <a:ea typeface="Open Sans"/>
              <a:cs typeface="Open Sans"/>
              <a:sym typeface="Open Sans"/>
            </a:endParaRPr>
          </a:p>
        </p:txBody>
      </p:sp>
    </p:spTree>
    <p:extLst>
      <p:ext uri="{BB962C8B-B14F-4D97-AF65-F5344CB8AC3E}">
        <p14:creationId xmlns:p14="http://schemas.microsoft.com/office/powerpoint/2010/main" val="108791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4cb31c3fae_0_20"/>
          <p:cNvSpPr/>
          <p:nvPr/>
        </p:nvSpPr>
        <p:spPr>
          <a:xfrm>
            <a:off x="0" y="1246533"/>
            <a:ext cx="9144000" cy="56019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22" name="Google Shape;122;g34cb31c3fae_0_20"/>
          <p:cNvCxnSpPr/>
          <p:nvPr/>
        </p:nvCxnSpPr>
        <p:spPr>
          <a:xfrm>
            <a:off x="0" y="1246533"/>
            <a:ext cx="9144000" cy="0"/>
          </a:xfrm>
          <a:prstGeom prst="straightConnector1">
            <a:avLst/>
          </a:prstGeom>
          <a:noFill/>
          <a:ln w="38100" cap="flat" cmpd="sng">
            <a:solidFill>
              <a:srgbClr val="73B54B"/>
            </a:solidFill>
            <a:prstDash val="solid"/>
            <a:round/>
            <a:headEnd type="none" w="sm" len="sm"/>
            <a:tailEnd type="none" w="sm" len="sm"/>
          </a:ln>
        </p:spPr>
      </p:cxnSp>
      <p:sp>
        <p:nvSpPr>
          <p:cNvPr id="124" name="Google Shape;124;g34cb31c3fae_0_20"/>
          <p:cNvSpPr txBox="1"/>
          <p:nvPr/>
        </p:nvSpPr>
        <p:spPr>
          <a:xfrm>
            <a:off x="591758" y="1733287"/>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Nuestros/as capacitadores/as</a:t>
            </a:r>
            <a:endParaRPr lang="es-AR" sz="1400" b="0" i="0" u="none" strike="noStrike" cap="none" noProof="0" dirty="0">
              <a:solidFill>
                <a:srgbClr val="000000"/>
              </a:solidFill>
              <a:latin typeface="Arial"/>
              <a:ea typeface="Arial"/>
              <a:cs typeface="Arial"/>
              <a:sym typeface="Arial"/>
            </a:endParaRPr>
          </a:p>
        </p:txBody>
      </p:sp>
      <p:cxnSp>
        <p:nvCxnSpPr>
          <p:cNvPr id="125" name="Google Shape;125;g34cb31c3fae_0_20"/>
          <p:cNvCxnSpPr/>
          <p:nvPr/>
        </p:nvCxnSpPr>
        <p:spPr>
          <a:xfrm>
            <a:off x="516315" y="1696370"/>
            <a:ext cx="0" cy="645600"/>
          </a:xfrm>
          <a:prstGeom prst="straightConnector1">
            <a:avLst/>
          </a:prstGeom>
          <a:noFill/>
          <a:ln w="25400" cap="flat" cmpd="sng">
            <a:solidFill>
              <a:schemeClr val="accent3"/>
            </a:solidFill>
            <a:prstDash val="solid"/>
            <a:round/>
            <a:headEnd type="none" w="sm" len="sm"/>
            <a:tailEnd type="none" w="sm" len="sm"/>
          </a:ln>
        </p:spPr>
      </p:cxnSp>
      <p:sp>
        <p:nvSpPr>
          <p:cNvPr id="126" name="Google Shape;126;g34cb31c3fae_0_20"/>
          <p:cNvSpPr txBox="1"/>
          <p:nvPr/>
        </p:nvSpPr>
        <p:spPr>
          <a:xfrm>
            <a:off x="693617"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pic>
        <p:nvPicPr>
          <p:cNvPr id="129" name="Google Shape;129;g34cb31c3fae_0_20"/>
          <p:cNvPicPr preferRelativeResize="0"/>
          <p:nvPr/>
        </p:nvPicPr>
        <p:blipFill rotWithShape="1">
          <a:blip r:embed="rId3">
            <a:alphaModFix/>
          </a:blip>
          <a:srcRect t="22308" b="20358"/>
          <a:stretch/>
        </p:blipFill>
        <p:spPr>
          <a:xfrm>
            <a:off x="12138" y="-82800"/>
            <a:ext cx="3411946" cy="1435600"/>
          </a:xfrm>
          <a:prstGeom prst="rect">
            <a:avLst/>
          </a:prstGeom>
          <a:noFill/>
          <a:ln>
            <a:noFill/>
          </a:ln>
        </p:spPr>
      </p:pic>
      <p:pic>
        <p:nvPicPr>
          <p:cNvPr id="130" name="Google Shape;130;g34cb31c3fae_0_20"/>
          <p:cNvPicPr preferRelativeResize="0"/>
          <p:nvPr/>
        </p:nvPicPr>
        <p:blipFill rotWithShape="1">
          <a:blip r:embed="rId4">
            <a:alphaModFix/>
          </a:blip>
          <a:srcRect/>
          <a:stretch/>
        </p:blipFill>
        <p:spPr>
          <a:xfrm>
            <a:off x="693617" y="2682133"/>
            <a:ext cx="1458206" cy="1730618"/>
          </a:xfrm>
          <a:prstGeom prst="rect">
            <a:avLst/>
          </a:prstGeom>
          <a:noFill/>
          <a:ln>
            <a:noFill/>
          </a:ln>
        </p:spPr>
      </p:pic>
      <p:pic>
        <p:nvPicPr>
          <p:cNvPr id="131" name="Google Shape;131;g34cb31c3fae_0_20"/>
          <p:cNvPicPr preferRelativeResize="0"/>
          <p:nvPr/>
        </p:nvPicPr>
        <p:blipFill rotWithShape="1">
          <a:blip r:embed="rId4">
            <a:alphaModFix/>
          </a:blip>
          <a:srcRect/>
          <a:stretch/>
        </p:blipFill>
        <p:spPr>
          <a:xfrm>
            <a:off x="2437558" y="2679675"/>
            <a:ext cx="1458206" cy="1730618"/>
          </a:xfrm>
          <a:prstGeom prst="rect">
            <a:avLst/>
          </a:prstGeom>
          <a:noFill/>
          <a:ln>
            <a:noFill/>
          </a:ln>
        </p:spPr>
      </p:pic>
      <p:pic>
        <p:nvPicPr>
          <p:cNvPr id="132" name="Google Shape;132;g34cb31c3fae_0_20"/>
          <p:cNvPicPr preferRelativeResize="0"/>
          <p:nvPr/>
        </p:nvPicPr>
        <p:blipFill rotWithShape="1">
          <a:blip r:embed="rId4">
            <a:alphaModFix/>
          </a:blip>
          <a:srcRect/>
          <a:stretch/>
        </p:blipFill>
        <p:spPr>
          <a:xfrm>
            <a:off x="4272136" y="2679675"/>
            <a:ext cx="1458206" cy="1730618"/>
          </a:xfrm>
          <a:prstGeom prst="rect">
            <a:avLst/>
          </a:prstGeom>
          <a:noFill/>
          <a:ln>
            <a:noFill/>
          </a:ln>
        </p:spPr>
      </p:pic>
      <p:pic>
        <p:nvPicPr>
          <p:cNvPr id="133" name="Google Shape;133;g34cb31c3fae_0_20"/>
          <p:cNvPicPr preferRelativeResize="0"/>
          <p:nvPr/>
        </p:nvPicPr>
        <p:blipFill rotWithShape="1">
          <a:blip r:embed="rId4">
            <a:alphaModFix/>
          </a:blip>
          <a:srcRect/>
          <a:stretch/>
        </p:blipFill>
        <p:spPr>
          <a:xfrm>
            <a:off x="6106714" y="2652898"/>
            <a:ext cx="1458206" cy="1730618"/>
          </a:xfrm>
          <a:prstGeom prst="rect">
            <a:avLst/>
          </a:prstGeom>
          <a:noFill/>
          <a:ln>
            <a:noFill/>
          </a:ln>
        </p:spPr>
      </p:pic>
      <p:sp>
        <p:nvSpPr>
          <p:cNvPr id="2" name="Google Shape;126;g34cb31c3fae_0_20">
            <a:extLst>
              <a:ext uri="{FF2B5EF4-FFF2-40B4-BE49-F238E27FC236}">
                <a16:creationId xmlns:a16="http://schemas.microsoft.com/office/drawing/2014/main" id="{B03ABD44-3AEB-BAD9-FC78-20A4B92CFFF4}"/>
              </a:ext>
            </a:extLst>
          </p:cNvPr>
          <p:cNvSpPr txBox="1"/>
          <p:nvPr/>
        </p:nvSpPr>
        <p:spPr>
          <a:xfrm>
            <a:off x="2423108"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sp>
        <p:nvSpPr>
          <p:cNvPr id="3" name="Google Shape;126;g34cb31c3fae_0_20">
            <a:extLst>
              <a:ext uri="{FF2B5EF4-FFF2-40B4-BE49-F238E27FC236}">
                <a16:creationId xmlns:a16="http://schemas.microsoft.com/office/drawing/2014/main" id="{D67A61CF-46C7-EE25-A1FD-66A2DA90EBAB}"/>
              </a:ext>
            </a:extLst>
          </p:cNvPr>
          <p:cNvSpPr txBox="1"/>
          <p:nvPr/>
        </p:nvSpPr>
        <p:spPr>
          <a:xfrm>
            <a:off x="4272136"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sp>
        <p:nvSpPr>
          <p:cNvPr id="4" name="Google Shape;126;g34cb31c3fae_0_20">
            <a:extLst>
              <a:ext uri="{FF2B5EF4-FFF2-40B4-BE49-F238E27FC236}">
                <a16:creationId xmlns:a16="http://schemas.microsoft.com/office/drawing/2014/main" id="{7D27AA6E-61B8-7E39-595A-0E3D7AB4DEB3}"/>
              </a:ext>
            </a:extLst>
          </p:cNvPr>
          <p:cNvSpPr txBox="1"/>
          <p:nvPr/>
        </p:nvSpPr>
        <p:spPr>
          <a:xfrm>
            <a:off x="6098231" y="4621305"/>
            <a:ext cx="1406100" cy="64624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s-AR" sz="1200" b="1" i="0" u="none" strike="noStrike" cap="none" noProof="0" dirty="0">
                <a:solidFill>
                  <a:srgbClr val="FFFFFF"/>
                </a:solidFill>
                <a:latin typeface="Arial"/>
                <a:ea typeface="Arial"/>
                <a:cs typeface="Arial"/>
                <a:sym typeface="Arial"/>
              </a:rPr>
              <a:t>NOMBRE</a:t>
            </a: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Organización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AR" sz="1200" b="0" i="0" u="none" strike="noStrike" cap="none" noProof="0" dirty="0">
                <a:solidFill>
                  <a:srgbClr val="FFFFFF"/>
                </a:solidFill>
                <a:latin typeface="Arial"/>
                <a:ea typeface="Arial"/>
                <a:cs typeface="Arial"/>
                <a:sym typeface="Arial"/>
              </a:rPr>
              <a:t>Lugar</a:t>
            </a:r>
            <a:endParaRPr lang="es-AR" sz="140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17334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1">
          <a:extLst>
            <a:ext uri="{FF2B5EF4-FFF2-40B4-BE49-F238E27FC236}">
              <a16:creationId xmlns:a16="http://schemas.microsoft.com/office/drawing/2014/main" id="{79B5FBE7-D4B6-F450-5D8C-E4CC685C6C2C}"/>
            </a:ext>
          </a:extLst>
        </p:cNvPr>
        <p:cNvGrpSpPr/>
        <p:nvPr/>
      </p:nvGrpSpPr>
      <p:grpSpPr>
        <a:xfrm>
          <a:off x="0" y="0"/>
          <a:ext cx="0" cy="0"/>
          <a:chOff x="0" y="0"/>
          <a:chExt cx="0" cy="0"/>
        </a:xfrm>
      </p:grpSpPr>
      <p:sp>
        <p:nvSpPr>
          <p:cNvPr id="562" name="Google Shape;562;g3533bb1e2d5_0_43">
            <a:extLst>
              <a:ext uri="{FF2B5EF4-FFF2-40B4-BE49-F238E27FC236}">
                <a16:creationId xmlns:a16="http://schemas.microsoft.com/office/drawing/2014/main" id="{5E119BED-F1AB-A00F-AF1F-91A2CCC6747A}"/>
              </a:ext>
            </a:extLst>
          </p:cNvPr>
          <p:cNvSpPr/>
          <p:nvPr/>
        </p:nvSpPr>
        <p:spPr>
          <a:xfrm>
            <a:off x="100" y="75"/>
            <a:ext cx="9144000" cy="1067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2200" b="0" i="0" u="none" strike="noStrike" cap="none">
              <a:solidFill>
                <a:schemeClr val="lt1"/>
              </a:solidFill>
              <a:latin typeface="Arial"/>
              <a:ea typeface="Arial"/>
              <a:cs typeface="Arial"/>
              <a:sym typeface="Arial"/>
            </a:endParaRPr>
          </a:p>
        </p:txBody>
      </p:sp>
      <p:sp>
        <p:nvSpPr>
          <p:cNvPr id="563" name="Google Shape;563;g3533bb1e2d5_0_43">
            <a:extLst>
              <a:ext uri="{FF2B5EF4-FFF2-40B4-BE49-F238E27FC236}">
                <a16:creationId xmlns:a16="http://schemas.microsoft.com/office/drawing/2014/main" id="{53459DF6-58AD-1F7B-3CC1-892CC6E3F1F2}"/>
              </a:ext>
            </a:extLst>
          </p:cNvPr>
          <p:cNvSpPr txBox="1"/>
          <p:nvPr/>
        </p:nvSpPr>
        <p:spPr>
          <a:xfrm>
            <a:off x="613673" y="123225"/>
            <a:ext cx="8244600" cy="821100"/>
          </a:xfrm>
          <a:prstGeom prst="rect">
            <a:avLst/>
          </a:prstGeom>
          <a:noFill/>
          <a:ln>
            <a:noFill/>
          </a:ln>
        </p:spPr>
        <p:txBody>
          <a:bodyPr spcFirstLastPara="1" wrap="square" lIns="45675" tIns="45675" rIns="45675" bIns="45675" anchor="ctr" anchorCtr="0">
            <a:normAutofit lnSpcReduction="10000"/>
          </a:bodyPr>
          <a:lstStyle/>
          <a:p>
            <a:pPr marL="0" marR="0" lvl="0" indent="0" algn="l" rtl="0">
              <a:lnSpc>
                <a:spcPct val="90000"/>
              </a:lnSpc>
              <a:spcBef>
                <a:spcPts val="0"/>
              </a:spcBef>
              <a:spcAft>
                <a:spcPts val="0"/>
              </a:spcAft>
              <a:buClr>
                <a:srgbClr val="FFFFFF"/>
              </a:buClr>
              <a:buSzPts val="2400"/>
              <a:buFont typeface="Arial"/>
              <a:buNone/>
            </a:pPr>
            <a:r>
              <a:rPr lang="es-AR" sz="2700" b="1" i="0" u="none" strike="noStrike" cap="none" noProof="0" dirty="0">
                <a:solidFill>
                  <a:srgbClr val="FFFFFF"/>
                </a:solidFill>
                <a:latin typeface="Arial"/>
                <a:ea typeface="Arial"/>
                <a:cs typeface="Arial"/>
                <a:sym typeface="Arial"/>
              </a:rPr>
              <a:t>Rúbricas: Una herramienta para operacionalizar valores y reforzar el rigor</a:t>
            </a:r>
            <a:endParaRPr lang="es-AR" sz="1700" b="0" i="0" u="none" strike="noStrike" cap="none" noProof="0" dirty="0">
              <a:solidFill>
                <a:srgbClr val="000000"/>
              </a:solidFill>
              <a:latin typeface="Arial"/>
              <a:ea typeface="Arial"/>
              <a:cs typeface="Arial"/>
              <a:sym typeface="Arial"/>
            </a:endParaRPr>
          </a:p>
        </p:txBody>
      </p:sp>
      <p:sp>
        <p:nvSpPr>
          <p:cNvPr id="564" name="Google Shape;564;g3533bb1e2d5_0_43">
            <a:extLst>
              <a:ext uri="{FF2B5EF4-FFF2-40B4-BE49-F238E27FC236}">
                <a16:creationId xmlns:a16="http://schemas.microsoft.com/office/drawing/2014/main" id="{344D8E51-5D9C-20D9-434A-DA94DBC4B377}"/>
              </a:ext>
            </a:extLst>
          </p:cNvPr>
          <p:cNvSpPr txBox="1"/>
          <p:nvPr/>
        </p:nvSpPr>
        <p:spPr>
          <a:xfrm>
            <a:off x="1181500" y="3795625"/>
            <a:ext cx="6953400" cy="475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1000"/>
              </a:spcAft>
              <a:buNone/>
            </a:pPr>
            <a:endParaRPr sz="2100" b="0" i="0" u="none" strike="noStrike" cap="none">
              <a:solidFill>
                <a:schemeClr val="dk1"/>
              </a:solidFill>
              <a:latin typeface="Arial"/>
              <a:ea typeface="Arial"/>
              <a:cs typeface="Arial"/>
              <a:sym typeface="Arial"/>
            </a:endParaRPr>
          </a:p>
        </p:txBody>
      </p:sp>
      <p:pic>
        <p:nvPicPr>
          <p:cNvPr id="565" name="Google Shape;565;g3533bb1e2d5_0_43">
            <a:extLst>
              <a:ext uri="{FF2B5EF4-FFF2-40B4-BE49-F238E27FC236}">
                <a16:creationId xmlns:a16="http://schemas.microsoft.com/office/drawing/2014/main" id="{C394CF0A-3647-A782-0BDE-9FB7E48CE722}"/>
              </a:ext>
            </a:extLst>
          </p:cNvPr>
          <p:cNvPicPr preferRelativeResize="0"/>
          <p:nvPr/>
        </p:nvPicPr>
        <p:blipFill rotWithShape="1">
          <a:blip r:embed="rId3">
            <a:alphaModFix/>
          </a:blip>
          <a:srcRect l="49315"/>
          <a:stretch/>
        </p:blipFill>
        <p:spPr>
          <a:xfrm>
            <a:off x="5449325" y="2104000"/>
            <a:ext cx="5594127" cy="3858750"/>
          </a:xfrm>
          <a:prstGeom prst="rect">
            <a:avLst/>
          </a:prstGeom>
          <a:noFill/>
          <a:ln>
            <a:noFill/>
          </a:ln>
        </p:spPr>
      </p:pic>
      <p:sp>
        <p:nvSpPr>
          <p:cNvPr id="566" name="Google Shape;566;g3533bb1e2d5_0_43">
            <a:extLst>
              <a:ext uri="{FF2B5EF4-FFF2-40B4-BE49-F238E27FC236}">
                <a16:creationId xmlns:a16="http://schemas.microsoft.com/office/drawing/2014/main" id="{94E997E5-A680-792C-D41D-C99A1509D929}"/>
              </a:ext>
            </a:extLst>
          </p:cNvPr>
          <p:cNvSpPr txBox="1"/>
          <p:nvPr/>
        </p:nvSpPr>
        <p:spPr>
          <a:xfrm>
            <a:off x="217625" y="1412550"/>
            <a:ext cx="5231700" cy="4801284"/>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s-AR" sz="2500" noProof="0" dirty="0">
                <a:solidFill>
                  <a:schemeClr val="dk1"/>
                </a:solidFill>
              </a:rPr>
              <a:t>Las rúbricas ofrecen un marco estructurado para evaluar el cambio, dejando en claro:</a:t>
            </a:r>
          </a:p>
          <a:p>
            <a:pPr marL="457200" lvl="0" indent="-387350" algn="l" rtl="0">
              <a:lnSpc>
                <a:spcPct val="100000"/>
              </a:lnSpc>
              <a:spcBef>
                <a:spcPts val="0"/>
              </a:spcBef>
              <a:spcAft>
                <a:spcPts val="0"/>
              </a:spcAft>
              <a:buClr>
                <a:schemeClr val="dk1"/>
              </a:buClr>
              <a:buSzPts val="2500"/>
              <a:buChar char="●"/>
            </a:pPr>
            <a:r>
              <a:rPr lang="es-AR" sz="2500" noProof="0" dirty="0">
                <a:solidFill>
                  <a:schemeClr val="dk1"/>
                </a:solidFill>
              </a:rPr>
              <a:t>Los aspectos de calidad o rendimiento que nos interesan</a:t>
            </a:r>
          </a:p>
          <a:p>
            <a:pPr marL="457200" lvl="0" indent="-387350" algn="l" rtl="0">
              <a:lnSpc>
                <a:spcPct val="100000"/>
              </a:lnSpc>
              <a:spcBef>
                <a:spcPts val="0"/>
              </a:spcBef>
              <a:spcAft>
                <a:spcPts val="0"/>
              </a:spcAft>
              <a:buClr>
                <a:schemeClr val="dk1"/>
              </a:buClr>
              <a:buSzPts val="2500"/>
              <a:buChar char="●"/>
            </a:pPr>
            <a:r>
              <a:rPr lang="es-AR" sz="2500" noProof="0" dirty="0">
                <a:solidFill>
                  <a:schemeClr val="dk1"/>
                </a:solidFill>
              </a:rPr>
              <a:t>Los niveles de rendimiento para cada criterio en relación a los resultados</a:t>
            </a:r>
          </a:p>
          <a:p>
            <a:pPr marL="457200" lvl="0" indent="-387350" algn="l" rtl="0">
              <a:lnSpc>
                <a:spcPct val="100000"/>
              </a:lnSpc>
              <a:spcBef>
                <a:spcPts val="0"/>
              </a:spcBef>
              <a:spcAft>
                <a:spcPts val="0"/>
              </a:spcAft>
              <a:buClr>
                <a:schemeClr val="dk1"/>
              </a:buClr>
              <a:buSzPts val="2500"/>
              <a:buChar char="●"/>
            </a:pPr>
            <a:r>
              <a:rPr lang="es-AR" sz="2500" noProof="0" dirty="0">
                <a:solidFill>
                  <a:schemeClr val="dk1"/>
                </a:solidFill>
              </a:rPr>
              <a:t>Cómo se ve cada estándar para cada criterio</a:t>
            </a:r>
          </a:p>
          <a:p>
            <a:pPr marL="457200" lvl="0" indent="-387350" algn="l" rtl="0">
              <a:lnSpc>
                <a:spcPct val="100000"/>
              </a:lnSpc>
              <a:spcBef>
                <a:spcPts val="0"/>
              </a:spcBef>
              <a:spcAft>
                <a:spcPts val="0"/>
              </a:spcAft>
              <a:buClr>
                <a:schemeClr val="dk1"/>
              </a:buClr>
              <a:buSzPts val="2500"/>
              <a:buChar char="●"/>
            </a:pPr>
            <a:endParaRPr lang="es-AR" sz="2500" noProof="0" dirty="0">
              <a:solidFill>
                <a:schemeClr val="dk1"/>
              </a:solidFill>
            </a:endParaRPr>
          </a:p>
          <a:p>
            <a:pPr marL="0" lvl="0" indent="0" algn="l" rtl="0">
              <a:lnSpc>
                <a:spcPct val="100000"/>
              </a:lnSpc>
              <a:spcBef>
                <a:spcPts val="0"/>
              </a:spcBef>
              <a:spcAft>
                <a:spcPts val="0"/>
              </a:spcAft>
              <a:buNone/>
            </a:pPr>
            <a:endParaRPr lang="es-AR" sz="2500" noProof="0" dirty="0">
              <a:solidFill>
                <a:schemeClr val="dk1"/>
              </a:solidFill>
            </a:endParaRPr>
          </a:p>
        </p:txBody>
      </p:sp>
      <p:sp>
        <p:nvSpPr>
          <p:cNvPr id="2" name="Elipse 1">
            <a:extLst>
              <a:ext uri="{FF2B5EF4-FFF2-40B4-BE49-F238E27FC236}">
                <a16:creationId xmlns:a16="http://schemas.microsoft.com/office/drawing/2014/main" id="{43D0C49C-2B18-0CEE-7B5A-B9D959042D63}"/>
              </a:ext>
            </a:extLst>
          </p:cNvPr>
          <p:cNvSpPr/>
          <p:nvPr/>
        </p:nvSpPr>
        <p:spPr>
          <a:xfrm rot="21373524">
            <a:off x="6307558" y="4563331"/>
            <a:ext cx="1904450" cy="1107212"/>
          </a:xfrm>
          <a:prstGeom prst="ellipse">
            <a:avLst/>
          </a:prstGeom>
          <a:solidFill>
            <a:srgbClr val="289DD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600" b="1" dirty="0"/>
              <a:t>Juicios de valor</a:t>
            </a:r>
            <a:br>
              <a:rPr lang="es-AR" sz="1600" b="1" dirty="0"/>
            </a:br>
            <a:r>
              <a:rPr lang="es-AR" sz="1600" b="1" dirty="0"/>
              <a:t>explícitos</a:t>
            </a:r>
            <a:endParaRPr lang="es-AR" b="1" dirty="0"/>
          </a:p>
        </p:txBody>
      </p:sp>
    </p:spTree>
    <p:extLst>
      <p:ext uri="{BB962C8B-B14F-4D97-AF65-F5344CB8AC3E}">
        <p14:creationId xmlns:p14="http://schemas.microsoft.com/office/powerpoint/2010/main" val="3397202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1">
          <a:extLst>
            <a:ext uri="{FF2B5EF4-FFF2-40B4-BE49-F238E27FC236}">
              <a16:creationId xmlns:a16="http://schemas.microsoft.com/office/drawing/2014/main" id="{8049AC67-CE4B-3199-BF82-04D7495BD137}"/>
            </a:ext>
          </a:extLst>
        </p:cNvPr>
        <p:cNvGrpSpPr/>
        <p:nvPr/>
      </p:nvGrpSpPr>
      <p:grpSpPr>
        <a:xfrm>
          <a:off x="0" y="0"/>
          <a:ext cx="0" cy="0"/>
          <a:chOff x="0" y="0"/>
          <a:chExt cx="0" cy="0"/>
        </a:xfrm>
      </p:grpSpPr>
      <p:sp>
        <p:nvSpPr>
          <p:cNvPr id="572" name="Google Shape;572;g3533bb1e2d5_0_140">
            <a:extLst>
              <a:ext uri="{FF2B5EF4-FFF2-40B4-BE49-F238E27FC236}">
                <a16:creationId xmlns:a16="http://schemas.microsoft.com/office/drawing/2014/main" id="{68C254B2-20A8-B5E3-7489-EE865E94029D}"/>
              </a:ext>
            </a:extLst>
          </p:cNvPr>
          <p:cNvSpPr/>
          <p:nvPr/>
        </p:nvSpPr>
        <p:spPr>
          <a:xfrm>
            <a:off x="100" y="75"/>
            <a:ext cx="9144000" cy="1067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2200" b="0" i="0" u="none" strike="noStrike" cap="none">
              <a:solidFill>
                <a:schemeClr val="lt1"/>
              </a:solidFill>
              <a:latin typeface="Arial"/>
              <a:ea typeface="Arial"/>
              <a:cs typeface="Arial"/>
              <a:sym typeface="Arial"/>
            </a:endParaRPr>
          </a:p>
        </p:txBody>
      </p:sp>
      <p:sp>
        <p:nvSpPr>
          <p:cNvPr id="573" name="Google Shape;573;g3533bb1e2d5_0_140">
            <a:extLst>
              <a:ext uri="{FF2B5EF4-FFF2-40B4-BE49-F238E27FC236}">
                <a16:creationId xmlns:a16="http://schemas.microsoft.com/office/drawing/2014/main" id="{328D8D4F-DC10-5398-047C-0B2D031711FE}"/>
              </a:ext>
            </a:extLst>
          </p:cNvPr>
          <p:cNvSpPr txBox="1"/>
          <p:nvPr/>
        </p:nvSpPr>
        <p:spPr>
          <a:xfrm>
            <a:off x="613673" y="123225"/>
            <a:ext cx="82446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700" b="1" i="0" u="none" strike="noStrike" cap="none" noProof="0" dirty="0">
                <a:solidFill>
                  <a:srgbClr val="FFFFFF"/>
                </a:solidFill>
                <a:latin typeface="Arial"/>
                <a:ea typeface="Arial"/>
                <a:cs typeface="Arial"/>
                <a:sym typeface="Arial"/>
              </a:rPr>
              <a:t>Rúbricas: Evaluar con propósito</a:t>
            </a:r>
            <a:endParaRPr lang="es-AR" sz="1700" b="0" i="0" u="none" strike="noStrike" cap="none" noProof="0" dirty="0">
              <a:solidFill>
                <a:srgbClr val="000000"/>
              </a:solidFill>
              <a:latin typeface="Arial"/>
              <a:ea typeface="Arial"/>
              <a:cs typeface="Arial"/>
              <a:sym typeface="Arial"/>
            </a:endParaRPr>
          </a:p>
        </p:txBody>
      </p:sp>
      <p:sp>
        <p:nvSpPr>
          <p:cNvPr id="574" name="Google Shape;574;g3533bb1e2d5_0_140">
            <a:extLst>
              <a:ext uri="{FF2B5EF4-FFF2-40B4-BE49-F238E27FC236}">
                <a16:creationId xmlns:a16="http://schemas.microsoft.com/office/drawing/2014/main" id="{F3B8C7C3-AEA5-33C5-74F0-912C0DB52B4C}"/>
              </a:ext>
            </a:extLst>
          </p:cNvPr>
          <p:cNvSpPr txBox="1"/>
          <p:nvPr/>
        </p:nvSpPr>
        <p:spPr>
          <a:xfrm>
            <a:off x="3726687" y="944325"/>
            <a:ext cx="4770000" cy="5659981"/>
          </a:xfrm>
          <a:prstGeom prst="rect">
            <a:avLst/>
          </a:prstGeom>
          <a:noFill/>
          <a:ln>
            <a:noFill/>
          </a:ln>
        </p:spPr>
        <p:txBody>
          <a:bodyPr spcFirstLastPara="1" wrap="square" lIns="91425" tIns="91425" rIns="91425" bIns="91425" anchor="t" anchorCtr="0">
            <a:spAutoFit/>
          </a:bodyPr>
          <a:lstStyle/>
          <a:p>
            <a:pPr marL="457200" marR="0" lvl="0" indent="-387350" algn="l" rtl="0">
              <a:lnSpc>
                <a:spcPct val="90000"/>
              </a:lnSpc>
              <a:spcBef>
                <a:spcPts val="2000"/>
              </a:spcBef>
              <a:spcAft>
                <a:spcPts val="0"/>
              </a:spcAft>
              <a:buClr>
                <a:schemeClr val="dk1"/>
              </a:buClr>
              <a:buSzPts val="2500"/>
              <a:buFont typeface="Arial"/>
              <a:buAutoNum type="arabicPeriod"/>
            </a:pPr>
            <a:r>
              <a:rPr lang="es-AR" sz="2400" noProof="0" dirty="0">
                <a:solidFill>
                  <a:schemeClr val="dk1"/>
                </a:solidFill>
              </a:rPr>
              <a:t>Las rúbricas nos ayudan</a:t>
            </a:r>
            <a:r>
              <a:rPr lang="es-AR" sz="2400" dirty="0">
                <a:solidFill>
                  <a:schemeClr val="dk1"/>
                </a:solidFill>
              </a:rPr>
              <a:t> </a:t>
            </a:r>
            <a:r>
              <a:rPr lang="es-AR" sz="2400" noProof="0" dirty="0">
                <a:solidFill>
                  <a:schemeClr val="dk1"/>
                </a:solidFill>
              </a:rPr>
              <a:t>a evaluar el enfoque metodológico general.</a:t>
            </a:r>
            <a:endParaRPr lang="es-AR" sz="2400" b="0" i="0" u="none" strike="noStrike" cap="none" noProof="0" dirty="0">
              <a:solidFill>
                <a:schemeClr val="dk1"/>
              </a:solidFill>
              <a:latin typeface="Arial"/>
              <a:ea typeface="Arial"/>
              <a:cs typeface="Arial"/>
              <a:sym typeface="Arial"/>
            </a:endParaRPr>
          </a:p>
          <a:p>
            <a:pPr marL="457200" marR="0" lvl="0" indent="-387350" algn="l" rtl="0">
              <a:lnSpc>
                <a:spcPct val="90000"/>
              </a:lnSpc>
              <a:spcBef>
                <a:spcPts val="2000"/>
              </a:spcBef>
              <a:spcAft>
                <a:spcPts val="0"/>
              </a:spcAft>
              <a:buClr>
                <a:schemeClr val="dk1"/>
              </a:buClr>
              <a:buSzPts val="2500"/>
              <a:buFont typeface="Arial"/>
              <a:buAutoNum type="arabicPeriod"/>
            </a:pPr>
            <a:r>
              <a:rPr lang="es-AR" sz="2400" dirty="0">
                <a:solidFill>
                  <a:schemeClr val="dk1"/>
                </a:solidFill>
              </a:rPr>
              <a:t>Las rúbricas nos ayudan a juzgar la evidencia y el contenido específicos del estudio.</a:t>
            </a:r>
            <a:r>
              <a:rPr lang="es-AR" sz="2400" b="0" i="0" u="none" strike="noStrike" cap="none" noProof="0" dirty="0">
                <a:solidFill>
                  <a:schemeClr val="dk1"/>
                </a:solidFill>
                <a:latin typeface="Arial"/>
                <a:ea typeface="Arial"/>
                <a:cs typeface="Arial"/>
                <a:sym typeface="Arial"/>
              </a:rPr>
              <a:t> </a:t>
            </a:r>
          </a:p>
          <a:p>
            <a:pPr marL="457200" marR="0" lvl="0" indent="-387350" algn="l" rtl="0">
              <a:lnSpc>
                <a:spcPct val="90000"/>
              </a:lnSpc>
              <a:spcBef>
                <a:spcPts val="2000"/>
              </a:spcBef>
              <a:spcAft>
                <a:spcPts val="0"/>
              </a:spcAft>
              <a:buClr>
                <a:schemeClr val="dk1"/>
              </a:buClr>
              <a:buSzPts val="2500"/>
              <a:buFont typeface="Arial"/>
              <a:buAutoNum type="arabicPeriod"/>
            </a:pPr>
            <a:r>
              <a:rPr lang="es-AR" sz="2400" b="0" i="0" u="none" strike="noStrike" cap="none" noProof="0" dirty="0">
                <a:solidFill>
                  <a:schemeClr val="dk1"/>
                </a:solidFill>
                <a:latin typeface="Arial"/>
                <a:ea typeface="Arial"/>
                <a:cs typeface="Arial"/>
                <a:sym typeface="Arial"/>
              </a:rPr>
              <a:t>Las rúbricas nos ayudan a decidir sobre la solidez de las afirmaciones causales.</a:t>
            </a:r>
          </a:p>
          <a:p>
            <a:pPr marL="457200" marR="0" lvl="0" indent="-387350" algn="l" rtl="0">
              <a:lnSpc>
                <a:spcPct val="90000"/>
              </a:lnSpc>
              <a:spcBef>
                <a:spcPts val="2000"/>
              </a:spcBef>
              <a:spcAft>
                <a:spcPts val="1000"/>
              </a:spcAft>
              <a:buClr>
                <a:schemeClr val="dk1"/>
              </a:buClr>
              <a:buSzPts val="2500"/>
              <a:buFont typeface="Arial"/>
              <a:buAutoNum type="arabicPeriod"/>
            </a:pPr>
            <a:r>
              <a:rPr lang="es-AR" sz="2400" b="0" i="0" u="none" strike="noStrike" cap="none" noProof="0" dirty="0">
                <a:solidFill>
                  <a:schemeClr val="dk1"/>
                </a:solidFill>
                <a:latin typeface="Arial"/>
                <a:ea typeface="Arial"/>
                <a:cs typeface="Arial"/>
                <a:sym typeface="Arial"/>
              </a:rPr>
              <a:t>Las rúbricas nos ayudan a operacionalizar nuestros valores.</a:t>
            </a:r>
          </a:p>
        </p:txBody>
      </p:sp>
      <p:pic>
        <p:nvPicPr>
          <p:cNvPr id="575" name="Google Shape;575;g3533bb1e2d5_0_140">
            <a:extLst>
              <a:ext uri="{FF2B5EF4-FFF2-40B4-BE49-F238E27FC236}">
                <a16:creationId xmlns:a16="http://schemas.microsoft.com/office/drawing/2014/main" id="{3C045222-E246-7AB7-C177-63A9CBBB63F8}"/>
              </a:ext>
            </a:extLst>
          </p:cNvPr>
          <p:cNvPicPr preferRelativeResize="0"/>
          <p:nvPr/>
        </p:nvPicPr>
        <p:blipFill rotWithShape="1">
          <a:blip r:embed="rId3">
            <a:alphaModFix/>
          </a:blip>
          <a:srcRect/>
          <a:stretch/>
        </p:blipFill>
        <p:spPr>
          <a:xfrm>
            <a:off x="613675" y="2321825"/>
            <a:ext cx="2857500" cy="2524125"/>
          </a:xfrm>
          <a:prstGeom prst="rect">
            <a:avLst/>
          </a:prstGeom>
          <a:noFill/>
          <a:ln>
            <a:noFill/>
          </a:ln>
        </p:spPr>
      </p:pic>
      <p:sp>
        <p:nvSpPr>
          <p:cNvPr id="2" name="Rectángulo 1">
            <a:extLst>
              <a:ext uri="{FF2B5EF4-FFF2-40B4-BE49-F238E27FC236}">
                <a16:creationId xmlns:a16="http://schemas.microsoft.com/office/drawing/2014/main" id="{0675E923-979E-0B2D-CC0C-D1D8C020390D}"/>
              </a:ext>
            </a:extLst>
          </p:cNvPr>
          <p:cNvSpPr/>
          <p:nvPr/>
        </p:nvSpPr>
        <p:spPr>
          <a:xfrm rot="20230661">
            <a:off x="1551648" y="2781324"/>
            <a:ext cx="1237066" cy="3143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800" b="1" dirty="0">
                <a:solidFill>
                  <a:schemeClr val="tx1"/>
                </a:solidFill>
              </a:rPr>
              <a:t>Rúbrica</a:t>
            </a:r>
          </a:p>
        </p:txBody>
      </p:sp>
    </p:spTree>
    <p:extLst>
      <p:ext uri="{BB962C8B-B14F-4D97-AF65-F5344CB8AC3E}">
        <p14:creationId xmlns:p14="http://schemas.microsoft.com/office/powerpoint/2010/main" val="292287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0">
          <a:extLst>
            <a:ext uri="{FF2B5EF4-FFF2-40B4-BE49-F238E27FC236}">
              <a16:creationId xmlns:a16="http://schemas.microsoft.com/office/drawing/2014/main" id="{411A2413-7197-5DEB-1149-1A9EFBC16B6A}"/>
            </a:ext>
          </a:extLst>
        </p:cNvPr>
        <p:cNvGrpSpPr/>
        <p:nvPr/>
      </p:nvGrpSpPr>
      <p:grpSpPr>
        <a:xfrm>
          <a:off x="0" y="0"/>
          <a:ext cx="0" cy="0"/>
          <a:chOff x="0" y="0"/>
          <a:chExt cx="0" cy="0"/>
        </a:xfrm>
      </p:grpSpPr>
      <p:sp>
        <p:nvSpPr>
          <p:cNvPr id="581" name="Google Shape;581;g3533bb1e2d5_0_153">
            <a:extLst>
              <a:ext uri="{FF2B5EF4-FFF2-40B4-BE49-F238E27FC236}">
                <a16:creationId xmlns:a16="http://schemas.microsoft.com/office/drawing/2014/main" id="{F57287CC-A635-A68A-BFB7-A53A1759EA48}"/>
              </a:ext>
            </a:extLst>
          </p:cNvPr>
          <p:cNvSpPr/>
          <p:nvPr/>
        </p:nvSpPr>
        <p:spPr>
          <a:xfrm>
            <a:off x="100" y="75"/>
            <a:ext cx="9144000" cy="1067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2200" b="0" i="0" u="none" strike="noStrike" cap="none">
              <a:solidFill>
                <a:schemeClr val="lt1"/>
              </a:solidFill>
              <a:latin typeface="Arial"/>
              <a:ea typeface="Arial"/>
              <a:cs typeface="Arial"/>
              <a:sym typeface="Arial"/>
            </a:endParaRPr>
          </a:p>
        </p:txBody>
      </p:sp>
      <p:sp>
        <p:nvSpPr>
          <p:cNvPr id="582" name="Google Shape;582;g3533bb1e2d5_0_153">
            <a:extLst>
              <a:ext uri="{FF2B5EF4-FFF2-40B4-BE49-F238E27FC236}">
                <a16:creationId xmlns:a16="http://schemas.microsoft.com/office/drawing/2014/main" id="{D1676345-F998-4100-1390-4829596F4F6A}"/>
              </a:ext>
            </a:extLst>
          </p:cNvPr>
          <p:cNvSpPr txBox="1"/>
          <p:nvPr/>
        </p:nvSpPr>
        <p:spPr>
          <a:xfrm>
            <a:off x="613673" y="123225"/>
            <a:ext cx="8244600" cy="8211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500" b="1" noProof="0" dirty="0">
                <a:solidFill>
                  <a:schemeClr val="lt1"/>
                </a:solidFill>
                <a:highlight>
                  <a:srgbClr val="00AEEC"/>
                </a:highlight>
              </a:rPr>
              <a:t>Rúbrica de sostenibilidad relacional</a:t>
            </a:r>
            <a:endParaRPr lang="es-AR" sz="2500" i="0" u="none" strike="noStrike" cap="none" noProof="0" dirty="0">
              <a:solidFill>
                <a:schemeClr val="lt1"/>
              </a:solidFill>
              <a:highlight>
                <a:srgbClr val="00AEEC"/>
              </a:highlight>
            </a:endParaRPr>
          </a:p>
        </p:txBody>
      </p:sp>
      <p:sp>
        <p:nvSpPr>
          <p:cNvPr id="584" name="Google Shape;584;g3533bb1e2d5_0_153">
            <a:extLst>
              <a:ext uri="{FF2B5EF4-FFF2-40B4-BE49-F238E27FC236}">
                <a16:creationId xmlns:a16="http://schemas.microsoft.com/office/drawing/2014/main" id="{BB6604F3-D55B-05CC-3D1F-02BF3259F7FD}"/>
              </a:ext>
            </a:extLst>
          </p:cNvPr>
          <p:cNvSpPr txBox="1"/>
          <p:nvPr/>
        </p:nvSpPr>
        <p:spPr>
          <a:xfrm>
            <a:off x="6743025" y="1190625"/>
            <a:ext cx="2229000" cy="8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AR" sz="1800" dirty="0">
                <a:solidFill>
                  <a:schemeClr val="dk1"/>
                </a:solidFill>
              </a:rPr>
              <a:t>Sin evidencia de adopción</a:t>
            </a:r>
            <a:endParaRPr sz="1800" dirty="0">
              <a:solidFill>
                <a:schemeClr val="dk1"/>
              </a:solidFill>
            </a:endParaRPr>
          </a:p>
          <a:p>
            <a:pPr marL="0" lvl="0" indent="0" algn="l" rtl="0">
              <a:spcBef>
                <a:spcPts val="0"/>
              </a:spcBef>
              <a:spcAft>
                <a:spcPts val="0"/>
              </a:spcAft>
              <a:buNone/>
            </a:pPr>
            <a:endParaRPr lang="es-AR" sz="1800" dirty="0">
              <a:solidFill>
                <a:schemeClr val="dk1"/>
              </a:solidFill>
            </a:endParaRPr>
          </a:p>
          <a:p>
            <a:pPr marL="0" lvl="0" indent="0" algn="l" rtl="0">
              <a:spcBef>
                <a:spcPts val="0"/>
              </a:spcBef>
              <a:spcAft>
                <a:spcPts val="0"/>
              </a:spcAft>
              <a:buNone/>
            </a:pPr>
            <a:endParaRPr lang="es-AR" sz="1800" dirty="0">
              <a:solidFill>
                <a:schemeClr val="dk1"/>
              </a:solidFill>
            </a:endParaRPr>
          </a:p>
          <a:p>
            <a:pPr marL="0" lvl="0" indent="0" algn="l" rtl="0">
              <a:spcBef>
                <a:spcPts val="0"/>
              </a:spcBef>
              <a:spcAft>
                <a:spcPts val="0"/>
              </a:spcAft>
              <a:buNone/>
            </a:pPr>
            <a:endParaRPr lang="es-AR" sz="1800" dirty="0">
              <a:solidFill>
                <a:schemeClr val="dk1"/>
              </a:solidFill>
            </a:endParaRPr>
          </a:p>
          <a:p>
            <a:pPr marL="0" lvl="0" indent="0" algn="l" rtl="0">
              <a:spcBef>
                <a:spcPts val="0"/>
              </a:spcBef>
              <a:spcAft>
                <a:spcPts val="0"/>
              </a:spcAft>
              <a:buNone/>
            </a:pPr>
            <a:endParaRPr lang="es-AR" sz="1800" dirty="0">
              <a:solidFill>
                <a:schemeClr val="dk1"/>
              </a:solidFill>
            </a:endParaRPr>
          </a:p>
          <a:p>
            <a:pPr marL="0" lvl="0" indent="0" algn="l" rtl="0">
              <a:spcBef>
                <a:spcPts val="0"/>
              </a:spcBef>
              <a:spcAft>
                <a:spcPts val="0"/>
              </a:spcAft>
              <a:buNone/>
            </a:pPr>
            <a:endParaRPr lang="es-AR" sz="1800"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None/>
            </a:pPr>
            <a:r>
              <a:rPr lang="es-AR" sz="1800" dirty="0">
                <a:solidFill>
                  <a:schemeClr val="dk1"/>
                </a:solidFill>
              </a:rPr>
              <a:t>Evidencia de adopción</a:t>
            </a:r>
          </a:p>
          <a:p>
            <a:pPr marL="0" lvl="0" indent="0" algn="l" rtl="0">
              <a:spcBef>
                <a:spcPts val="0"/>
              </a:spcBef>
              <a:spcAft>
                <a:spcPts val="0"/>
              </a:spcAft>
              <a:buNone/>
            </a:pPr>
            <a:endParaRPr lang="es-AR" sz="1800" dirty="0">
              <a:solidFill>
                <a:schemeClr val="dk1"/>
              </a:solidFill>
            </a:endParaRPr>
          </a:p>
        </p:txBody>
      </p:sp>
      <p:graphicFrame>
        <p:nvGraphicFramePr>
          <p:cNvPr id="2" name="Tabla 1">
            <a:extLst>
              <a:ext uri="{FF2B5EF4-FFF2-40B4-BE49-F238E27FC236}">
                <a16:creationId xmlns:a16="http://schemas.microsoft.com/office/drawing/2014/main" id="{5BD4912F-1D7C-93D5-F4FB-77B91E8EFB52}"/>
              </a:ext>
            </a:extLst>
          </p:cNvPr>
          <p:cNvGraphicFramePr>
            <a:graphicFrameLocks noGrp="1"/>
          </p:cNvGraphicFramePr>
          <p:nvPr>
            <p:extLst>
              <p:ext uri="{D42A27DB-BD31-4B8C-83A1-F6EECF244321}">
                <p14:modId xmlns:p14="http://schemas.microsoft.com/office/powerpoint/2010/main" val="1485810965"/>
              </p:ext>
            </p:extLst>
          </p:nvPr>
        </p:nvGraphicFramePr>
        <p:xfrm>
          <a:off x="171975" y="1190625"/>
          <a:ext cx="6591682" cy="5415137"/>
        </p:xfrm>
        <a:graphic>
          <a:graphicData uri="http://schemas.openxmlformats.org/drawingml/2006/table">
            <a:tbl>
              <a:tblPr firstRow="1" bandRow="1">
                <a:tableStyleId>{5C22544A-7EE6-4342-B048-85BDC9FD1C3A}</a:tableStyleId>
              </a:tblPr>
              <a:tblGrid>
                <a:gridCol w="876141">
                  <a:extLst>
                    <a:ext uri="{9D8B030D-6E8A-4147-A177-3AD203B41FA5}">
                      <a16:colId xmlns:a16="http://schemas.microsoft.com/office/drawing/2014/main" val="3150782083"/>
                    </a:ext>
                  </a:extLst>
                </a:gridCol>
                <a:gridCol w="4409255">
                  <a:extLst>
                    <a:ext uri="{9D8B030D-6E8A-4147-A177-3AD203B41FA5}">
                      <a16:colId xmlns:a16="http://schemas.microsoft.com/office/drawing/2014/main" val="1381164155"/>
                    </a:ext>
                  </a:extLst>
                </a:gridCol>
                <a:gridCol w="1306286">
                  <a:extLst>
                    <a:ext uri="{9D8B030D-6E8A-4147-A177-3AD203B41FA5}">
                      <a16:colId xmlns:a16="http://schemas.microsoft.com/office/drawing/2014/main" val="608461713"/>
                    </a:ext>
                  </a:extLst>
                </a:gridCol>
              </a:tblGrid>
              <a:tr h="1137819">
                <a:tc>
                  <a:txBody>
                    <a:bodyPr/>
                    <a:lstStyle/>
                    <a:p>
                      <a:pPr algn="ctr"/>
                      <a:r>
                        <a:rPr lang="es-AR" sz="1000" b="1" dirty="0">
                          <a:solidFill>
                            <a:schemeClr val="bg1"/>
                          </a:solidFill>
                        </a:rPr>
                        <a:t>Puntaje</a:t>
                      </a:r>
                      <a:br>
                        <a:rPr lang="es-AR" b="1" dirty="0">
                          <a:solidFill>
                            <a:schemeClr val="bg1"/>
                          </a:solidFill>
                        </a:rPr>
                      </a:br>
                      <a:r>
                        <a:rPr lang="es-AR" b="1" dirty="0">
                          <a:solidFill>
                            <a:schemeClr val="bg1"/>
                          </a:solidFill>
                        </a:rPr>
                        <a:t>01</a:t>
                      </a:r>
                    </a:p>
                  </a:txBody>
                  <a:tcPr anchor="ctr"/>
                </a:tc>
                <a:tc>
                  <a:txBody>
                    <a:bodyPr/>
                    <a:lstStyle/>
                    <a:p>
                      <a:r>
                        <a:rPr lang="es-AR" sz="1100" b="0" dirty="0">
                          <a:solidFill>
                            <a:schemeClr val="tx1"/>
                          </a:solidFill>
                          <a:latin typeface="Aptos"/>
                        </a:rPr>
                        <a:t>No hay evidencia de uso, aplicación ni adaptación de elementos o </a:t>
                      </a:r>
                      <a:r>
                        <a:rPr lang="es-AR" sz="1100" b="0" i="1" dirty="0" err="1">
                          <a:solidFill>
                            <a:schemeClr val="tx1"/>
                          </a:solidFill>
                          <a:latin typeface="Aptos"/>
                        </a:rPr>
                        <a:t>insights</a:t>
                      </a:r>
                      <a:r>
                        <a:rPr lang="es-AR" sz="1100" b="0" dirty="0">
                          <a:solidFill>
                            <a:schemeClr val="tx1"/>
                          </a:solidFill>
                          <a:latin typeface="Aptos"/>
                        </a:rPr>
                        <a:t> de un proceso colaborativo de </a:t>
                      </a:r>
                      <a:r>
                        <a:rPr lang="es-AR" sz="1100" b="0" i="1" dirty="0">
                          <a:solidFill>
                            <a:schemeClr val="tx1"/>
                          </a:solidFill>
                          <a:latin typeface="Aptos"/>
                        </a:rPr>
                        <a:t>accountability</a:t>
                      </a:r>
                      <a:r>
                        <a:rPr lang="es-AR" sz="1100" b="0" dirty="0">
                          <a:solidFill>
                            <a:schemeClr val="tx1"/>
                          </a:solidFill>
                          <a:latin typeface="Aptos"/>
                        </a:rPr>
                        <a:t> social de ninguna las partes interesadas clave ni de ninguna institución del sector público. No hay evidencia de interés, diálogo o alineación por parte de los actores clave.</a:t>
                      </a:r>
                      <a:br>
                        <a:rPr lang="es-AR" sz="1000" b="0" dirty="0">
                          <a:solidFill>
                            <a:srgbClr val="000000"/>
                          </a:solidFill>
                          <a:latin typeface="Aptos"/>
                        </a:rPr>
                      </a:br>
                      <a:r>
                        <a:rPr lang="es-AR" sz="1000" b="0" dirty="0">
                          <a:solidFill>
                            <a:schemeClr val="bg2">
                              <a:lumMod val="90000"/>
                              <a:lumOff val="10000"/>
                            </a:schemeClr>
                          </a:solidFill>
                          <a:latin typeface="Aptos"/>
                        </a:rPr>
                        <a:t> </a:t>
                      </a:r>
                    </a:p>
                  </a:txBody>
                  <a:tcPr>
                    <a:solidFill>
                      <a:schemeClr val="bg1">
                        <a:lumMod val="85000"/>
                      </a:schemeClr>
                    </a:solidFill>
                  </a:tcPr>
                </a:tc>
                <a:tc>
                  <a:txBody>
                    <a:bodyPr/>
                    <a:lstStyle/>
                    <a:p>
                      <a:pPr algn="ctr"/>
                      <a:r>
                        <a:rPr lang="es-AR" sz="1600" b="1" dirty="0">
                          <a:solidFill>
                            <a:schemeClr val="tx1">
                              <a:lumMod val="75000"/>
                              <a:lumOff val="25000"/>
                            </a:schemeClr>
                          </a:solidFill>
                          <a:latin typeface="Aptos" panose="020B0004020202020204" pitchFamily="34" charset="0"/>
                        </a:rPr>
                        <a:t>0 %</a:t>
                      </a:r>
                      <a:br>
                        <a:rPr lang="es-AR" sz="1600" b="1" dirty="0">
                          <a:solidFill>
                            <a:schemeClr val="tx1">
                              <a:lumMod val="75000"/>
                              <a:lumOff val="25000"/>
                            </a:schemeClr>
                          </a:solidFill>
                          <a:latin typeface="Aptos" panose="020B0004020202020204" pitchFamily="34" charset="0"/>
                        </a:rPr>
                      </a:br>
                      <a:r>
                        <a:rPr lang="es-AR" sz="1100" b="1" dirty="0">
                          <a:solidFill>
                            <a:schemeClr val="tx1">
                              <a:lumMod val="75000"/>
                              <a:lumOff val="25000"/>
                            </a:schemeClr>
                          </a:solidFill>
                          <a:latin typeface="Aptos" panose="020B0004020202020204" pitchFamily="34" charset="0"/>
                        </a:rPr>
                        <a:t>DE ADOPCIÓN</a:t>
                      </a:r>
                    </a:p>
                  </a:txBody>
                  <a:tcPr anchor="ctr">
                    <a:solidFill>
                      <a:schemeClr val="bg1">
                        <a:lumMod val="95000"/>
                      </a:schemeClr>
                    </a:solidFill>
                  </a:tcPr>
                </a:tc>
                <a:extLst>
                  <a:ext uri="{0D108BD9-81ED-4DB2-BD59-A6C34878D82A}">
                    <a16:rowId xmlns:a16="http://schemas.microsoft.com/office/drawing/2014/main" val="4236406050"/>
                  </a:ext>
                </a:extLst>
              </a:tr>
              <a:tr h="902407">
                <a:tc>
                  <a:txBody>
                    <a:bodyPr/>
                    <a:lstStyle/>
                    <a:p>
                      <a:pPr algn="ctr"/>
                      <a:r>
                        <a:rPr kumimoji="0" lang="es-AR" sz="1000" b="1" i="0" u="none" strike="noStrike" kern="0" cap="none" spc="0" normalizeH="0" baseline="0" noProof="0" dirty="0">
                          <a:ln>
                            <a:noFill/>
                          </a:ln>
                          <a:solidFill>
                            <a:srgbClr val="FFFFFF"/>
                          </a:solidFill>
                          <a:effectLst/>
                          <a:uLnTx/>
                          <a:uFillTx/>
                          <a:latin typeface="+mn-lt"/>
                          <a:ea typeface="+mn-ea"/>
                          <a:cs typeface="+mn-cs"/>
                          <a:sym typeface="Arial"/>
                        </a:rPr>
                        <a:t>Puntaje</a:t>
                      </a:r>
                      <a:br>
                        <a:rPr lang="es-AR" b="1" dirty="0">
                          <a:solidFill>
                            <a:schemeClr val="bg1"/>
                          </a:solidFill>
                        </a:rPr>
                      </a:br>
                      <a:r>
                        <a:rPr lang="es-AR" b="1" dirty="0">
                          <a:solidFill>
                            <a:schemeClr val="bg1"/>
                          </a:solidFill>
                        </a:rPr>
                        <a:t>02</a:t>
                      </a:r>
                    </a:p>
                  </a:txBody>
                  <a:tcPr anchor="ctr">
                    <a:solidFill>
                      <a:schemeClr val="accent5">
                        <a:lumMod val="60000"/>
                        <a:lumOff val="40000"/>
                      </a:schemeClr>
                    </a:solidFill>
                  </a:tcPr>
                </a:tc>
                <a:tc>
                  <a:txBody>
                    <a:bodyPr/>
                    <a:lstStyle/>
                    <a:p>
                      <a:r>
                        <a:rPr lang="es-ES" sz="1100" b="0" i="0" u="none" strike="noStrike" cap="none" dirty="0">
                          <a:solidFill>
                            <a:schemeClr val="tx1"/>
                          </a:solidFill>
                          <a:latin typeface="Aptos"/>
                          <a:ea typeface="+mn-ea"/>
                          <a:cs typeface="+mn-cs"/>
                          <a:sym typeface="Arial"/>
                        </a:rPr>
                        <a:t>Evidencia de interés, manifestado pública o privadamente, por parte de las partes interesadas clave y/o instituciones del sector público en aprender de un proceso colaborativo de </a:t>
                      </a:r>
                      <a:r>
                        <a:rPr lang="es-ES" sz="1100" b="0" i="1" u="none" strike="noStrike" cap="none" dirty="0">
                          <a:solidFill>
                            <a:schemeClr val="tx1"/>
                          </a:solidFill>
                          <a:latin typeface="Aptos"/>
                          <a:ea typeface="+mn-ea"/>
                          <a:cs typeface="+mn-cs"/>
                          <a:sym typeface="Arial"/>
                        </a:rPr>
                        <a:t>accountability</a:t>
                      </a:r>
                      <a:r>
                        <a:rPr lang="es-ES" sz="1100" b="0" i="0" u="none" strike="noStrike" cap="none" dirty="0">
                          <a:solidFill>
                            <a:schemeClr val="tx1"/>
                          </a:solidFill>
                          <a:latin typeface="Aptos"/>
                          <a:ea typeface="+mn-ea"/>
                          <a:cs typeface="+mn-cs"/>
                          <a:sym typeface="Arial"/>
                        </a:rPr>
                        <a:t> social del proyecto.</a:t>
                      </a:r>
                      <a:endParaRPr lang="es-AR" sz="1100" b="0" i="0" u="none" strike="noStrike" cap="none" dirty="0">
                        <a:solidFill>
                          <a:srgbClr val="000000"/>
                        </a:solidFill>
                        <a:latin typeface="Aptos"/>
                        <a:ea typeface="+mn-ea"/>
                        <a:cs typeface="+mn-cs"/>
                        <a:sym typeface="Aria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25 %</a:t>
                      </a:r>
                      <a: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 </a:t>
                      </a:r>
                      <a:b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br>
                      <a: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DE ADOPCIÓN</a:t>
                      </a:r>
                      <a:endParaRPr lang="es-AR" dirty="0"/>
                    </a:p>
                  </a:txBody>
                  <a:tcPr anchor="ctr">
                    <a:solidFill>
                      <a:schemeClr val="bg1">
                        <a:lumMod val="95000"/>
                      </a:schemeClr>
                    </a:solidFill>
                  </a:tcPr>
                </a:tc>
                <a:extLst>
                  <a:ext uri="{0D108BD9-81ED-4DB2-BD59-A6C34878D82A}">
                    <a16:rowId xmlns:a16="http://schemas.microsoft.com/office/drawing/2014/main" val="3957171509"/>
                  </a:ext>
                </a:extLst>
              </a:tr>
              <a:tr h="1124032">
                <a:tc>
                  <a:txBody>
                    <a:bodyPr/>
                    <a:lstStyle/>
                    <a:p>
                      <a:pPr algn="ctr"/>
                      <a:r>
                        <a:rPr kumimoji="0" lang="es-AR" sz="1000" b="1" i="0" u="none" strike="noStrike" kern="0" cap="none" spc="0" normalizeH="0" baseline="0" noProof="0" dirty="0">
                          <a:ln>
                            <a:noFill/>
                          </a:ln>
                          <a:solidFill>
                            <a:srgbClr val="FFFFFF"/>
                          </a:solidFill>
                          <a:effectLst/>
                          <a:uLnTx/>
                          <a:uFillTx/>
                          <a:latin typeface="+mn-lt"/>
                          <a:ea typeface="+mn-ea"/>
                          <a:cs typeface="+mn-cs"/>
                          <a:sym typeface="Arial"/>
                        </a:rPr>
                        <a:t>Puntaje</a:t>
                      </a:r>
                      <a:br>
                        <a:rPr lang="es-AR" b="1" dirty="0">
                          <a:solidFill>
                            <a:schemeClr val="bg1"/>
                          </a:solidFill>
                        </a:rPr>
                      </a:br>
                      <a:r>
                        <a:rPr lang="es-AR" b="1" dirty="0">
                          <a:solidFill>
                            <a:schemeClr val="bg1"/>
                          </a:solidFill>
                        </a:rPr>
                        <a:t>03</a:t>
                      </a:r>
                    </a:p>
                  </a:txBody>
                  <a:tcPr anchor="ctr">
                    <a:solidFill>
                      <a:schemeClr val="bg2">
                        <a:lumMod val="25000"/>
                        <a:lumOff val="75000"/>
                      </a:schemeClr>
                    </a:solidFill>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kumimoji="0" lang="es-AR" sz="1100" b="0" i="0" u="none" strike="noStrike" kern="0" cap="none" spc="0" normalizeH="0" baseline="0" noProof="0" dirty="0">
                          <a:ln>
                            <a:noFill/>
                          </a:ln>
                          <a:solidFill>
                            <a:srgbClr val="000000"/>
                          </a:solidFill>
                          <a:effectLst/>
                          <a:uLnTx/>
                          <a:uFillTx/>
                          <a:latin typeface="Aptos"/>
                          <a:ea typeface="+mn-ea"/>
                          <a:cs typeface="+mn-cs"/>
                          <a:sym typeface="Arial"/>
                        </a:rPr>
                        <a:t>Hay evidencia de que las partes interesadas clave y/o instituciones del sector público han expresado intenciones de adoptar, adaptar o sostener elementos o </a:t>
                      </a:r>
                      <a:r>
                        <a:rPr kumimoji="0" lang="es-AR" sz="1100" b="0" i="1" u="none" strike="noStrike" kern="0" cap="none" spc="0" normalizeH="0" baseline="0" noProof="0" dirty="0" err="1">
                          <a:ln>
                            <a:noFill/>
                          </a:ln>
                          <a:solidFill>
                            <a:srgbClr val="000000"/>
                          </a:solidFill>
                          <a:effectLst/>
                          <a:uLnTx/>
                          <a:uFillTx/>
                          <a:latin typeface="Aptos"/>
                          <a:ea typeface="+mn-ea"/>
                          <a:cs typeface="+mn-cs"/>
                          <a:sym typeface="Arial"/>
                        </a:rPr>
                        <a:t>insights</a:t>
                      </a:r>
                      <a:r>
                        <a:rPr kumimoji="0" lang="es-AR" sz="1100" b="0" i="0" u="none" strike="noStrike" kern="0" cap="none" spc="0" normalizeH="0" baseline="0" noProof="0" dirty="0">
                          <a:ln>
                            <a:noFill/>
                          </a:ln>
                          <a:solidFill>
                            <a:srgbClr val="000000"/>
                          </a:solidFill>
                          <a:effectLst/>
                          <a:uLnTx/>
                          <a:uFillTx/>
                          <a:latin typeface="Aptos"/>
                          <a:ea typeface="+mn-ea"/>
                          <a:cs typeface="+mn-cs"/>
                          <a:sym typeface="Arial"/>
                        </a:rPr>
                        <a:t> de un proceso colaborativo de </a:t>
                      </a:r>
                      <a:r>
                        <a:rPr kumimoji="0" lang="es-AR" sz="1100" b="0" i="1" u="none" strike="noStrike" kern="0" cap="none" spc="0" normalizeH="0" baseline="0" noProof="0" dirty="0">
                          <a:ln>
                            <a:noFill/>
                          </a:ln>
                          <a:solidFill>
                            <a:srgbClr val="000000"/>
                          </a:solidFill>
                          <a:effectLst/>
                          <a:uLnTx/>
                          <a:uFillTx/>
                          <a:latin typeface="Aptos"/>
                          <a:ea typeface="+mn-ea"/>
                          <a:cs typeface="+mn-cs"/>
                          <a:sym typeface="Arial"/>
                        </a:rPr>
                        <a:t>accountability</a:t>
                      </a:r>
                      <a:r>
                        <a:rPr kumimoji="0" lang="es-AR" sz="1100" b="0" i="0" u="none" strike="noStrike" kern="0" cap="none" spc="0" normalizeH="0" baseline="0" noProof="0" dirty="0">
                          <a:ln>
                            <a:noFill/>
                          </a:ln>
                          <a:solidFill>
                            <a:srgbClr val="000000"/>
                          </a:solidFill>
                          <a:effectLst/>
                          <a:uLnTx/>
                          <a:uFillTx/>
                          <a:latin typeface="Aptos"/>
                          <a:ea typeface="+mn-ea"/>
                          <a:cs typeface="+mn-cs"/>
                          <a:sym typeface="Arial"/>
                        </a:rPr>
                        <a:t> social, y cómo se podrían incluir en otras operaciones, programas o políticas (es decir, se identificaron puntos de entrada concretos).</a:t>
                      </a:r>
                      <a:br>
                        <a:rPr kumimoji="0" lang="es-AR" sz="1000" b="0" i="0" u="none" strike="noStrike" kern="0" cap="none" spc="0" normalizeH="0" baseline="0" noProof="0" dirty="0">
                          <a:ln>
                            <a:noFill/>
                          </a:ln>
                          <a:solidFill>
                            <a:srgbClr val="000000"/>
                          </a:solidFill>
                          <a:effectLst/>
                          <a:uLnTx/>
                          <a:uFillTx/>
                          <a:latin typeface="Aptos"/>
                          <a:ea typeface="+mn-ea"/>
                          <a:cs typeface="+mn-cs"/>
                          <a:sym typeface="Arial"/>
                        </a:rPr>
                      </a:br>
                      <a:r>
                        <a:rPr lang="es-AR" sz="1000" b="0" i="0" u="none" strike="noStrike" kern="0" cap="none" spc="0" normalizeH="0" baseline="0" noProof="0" dirty="0">
                          <a:ln>
                            <a:noFill/>
                          </a:ln>
                          <a:solidFill>
                            <a:srgbClr val="163E64"/>
                          </a:solidFill>
                          <a:effectLst/>
                          <a:uLnTx/>
                          <a:uFillTx/>
                          <a:latin typeface="Aptos"/>
                          <a:ea typeface="+mn-ea"/>
                          <a:cs typeface="+mn-cs"/>
                        </a:rPr>
                        <a:t> </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50 %</a:t>
                      </a:r>
                      <a: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 </a:t>
                      </a:r>
                      <a:b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br>
                      <a: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DE ADOPCIÓN</a:t>
                      </a:r>
                      <a:endParaRPr kumimoji="0" lang="es-AR" sz="1400" b="0" i="0" u="none" strike="noStrike" kern="0" cap="none" spc="0" normalizeH="0" baseline="0" noProof="0" dirty="0">
                        <a:ln>
                          <a:noFill/>
                        </a:ln>
                        <a:solidFill>
                          <a:srgbClr val="000000"/>
                        </a:solidFill>
                        <a:effectLst/>
                        <a:uLnTx/>
                        <a:uFillTx/>
                        <a:latin typeface="+mn-lt"/>
                        <a:ea typeface="+mn-ea"/>
                        <a:cs typeface="+mn-cs"/>
                        <a:sym typeface="Arial"/>
                      </a:endParaRPr>
                    </a:p>
                  </a:txBody>
                  <a:tcPr anchor="ctr">
                    <a:solidFill>
                      <a:schemeClr val="bg1">
                        <a:lumMod val="95000"/>
                      </a:schemeClr>
                    </a:solidFill>
                  </a:tcPr>
                </a:tc>
                <a:extLst>
                  <a:ext uri="{0D108BD9-81ED-4DB2-BD59-A6C34878D82A}">
                    <a16:rowId xmlns:a16="http://schemas.microsoft.com/office/drawing/2014/main" val="3311957132"/>
                  </a:ext>
                </a:extLst>
              </a:tr>
              <a:tr h="889281">
                <a:tc>
                  <a:txBody>
                    <a:bodyPr/>
                    <a:lstStyle/>
                    <a:p>
                      <a:pPr algn="ctr"/>
                      <a:r>
                        <a:rPr kumimoji="0" lang="es-AR" sz="1000" b="1" i="0" u="none" strike="noStrike" kern="0" cap="none" spc="0" normalizeH="0" baseline="0" noProof="0" dirty="0">
                          <a:ln>
                            <a:noFill/>
                          </a:ln>
                          <a:solidFill>
                            <a:srgbClr val="FFFFFF"/>
                          </a:solidFill>
                          <a:effectLst/>
                          <a:uLnTx/>
                          <a:uFillTx/>
                          <a:latin typeface="+mn-lt"/>
                          <a:ea typeface="+mn-ea"/>
                          <a:cs typeface="+mn-cs"/>
                          <a:sym typeface="Arial"/>
                        </a:rPr>
                        <a:t>Puntaje</a:t>
                      </a:r>
                      <a:br>
                        <a:rPr lang="es-AR" b="1" dirty="0">
                          <a:solidFill>
                            <a:schemeClr val="bg1"/>
                          </a:solidFill>
                        </a:rPr>
                      </a:br>
                      <a:r>
                        <a:rPr lang="es-AR" b="1" dirty="0">
                          <a:solidFill>
                            <a:schemeClr val="bg1"/>
                          </a:solidFill>
                        </a:rPr>
                        <a:t>04</a:t>
                      </a:r>
                    </a:p>
                  </a:txBody>
                  <a:tcPr anchor="ctr">
                    <a:solidFill>
                      <a:schemeClr val="bg2">
                        <a:lumMod val="75000"/>
                        <a:lumOff val="25000"/>
                      </a:schemeClr>
                    </a:solidFill>
                  </a:tcPr>
                </a:tc>
                <a:tc>
                  <a:txBody>
                    <a:bodyPr/>
                    <a:lstStyle/>
                    <a:p>
                      <a:r>
                        <a:rPr kumimoji="0" lang="es-AR" sz="1100" b="0" i="0" u="none" strike="noStrike" kern="0" cap="none" spc="0" normalizeH="0" baseline="0" noProof="0" dirty="0">
                          <a:ln>
                            <a:noFill/>
                          </a:ln>
                          <a:solidFill>
                            <a:srgbClr val="000000"/>
                          </a:solidFill>
                          <a:effectLst/>
                          <a:uLnTx/>
                          <a:uFillTx/>
                          <a:latin typeface="Aptos"/>
                          <a:ea typeface="+mn-ea"/>
                          <a:cs typeface="+mn-cs"/>
                          <a:sym typeface="Arial"/>
                        </a:rPr>
                        <a:t>Hay evidencia de diálogo con las partes interesadas clave y/o instituciones del sector público sobre cómo adoptar, adaptar o sostener elementos del proceso de </a:t>
                      </a:r>
                      <a:r>
                        <a:rPr kumimoji="0" lang="es-AR" sz="1100" b="0" i="1" u="none" strike="noStrike" kern="0" cap="none" spc="0" normalizeH="0" baseline="0" noProof="0" dirty="0">
                          <a:ln>
                            <a:noFill/>
                          </a:ln>
                          <a:solidFill>
                            <a:srgbClr val="000000"/>
                          </a:solidFill>
                          <a:effectLst/>
                          <a:uLnTx/>
                          <a:uFillTx/>
                          <a:latin typeface="Aptos"/>
                          <a:ea typeface="+mn-ea"/>
                          <a:cs typeface="+mn-cs"/>
                          <a:sym typeface="Arial"/>
                        </a:rPr>
                        <a:t>accountability</a:t>
                      </a:r>
                      <a:r>
                        <a:rPr kumimoji="0" lang="es-AR" sz="1100" b="0" i="0" u="none" strike="noStrike" kern="0" cap="none" spc="0" normalizeH="0" baseline="0" noProof="0" dirty="0">
                          <a:ln>
                            <a:noFill/>
                          </a:ln>
                          <a:solidFill>
                            <a:srgbClr val="000000"/>
                          </a:solidFill>
                          <a:effectLst/>
                          <a:uLnTx/>
                          <a:uFillTx/>
                          <a:latin typeface="Aptos"/>
                          <a:ea typeface="+mn-ea"/>
                          <a:cs typeface="+mn-cs"/>
                          <a:sym typeface="Arial"/>
                        </a:rPr>
                        <a:t> social en operaciones, políticas o programas futuros.</a:t>
                      </a:r>
                      <a:br>
                        <a:rPr kumimoji="0" lang="es-AR" sz="1050" b="0" i="0" u="none" strike="noStrike" kern="0" cap="none" spc="0" normalizeH="0" baseline="0" noProof="0" dirty="0">
                          <a:ln>
                            <a:noFill/>
                          </a:ln>
                          <a:solidFill>
                            <a:srgbClr val="000000"/>
                          </a:solidFill>
                          <a:effectLst/>
                          <a:uLnTx/>
                          <a:uFillTx/>
                          <a:latin typeface="Aptos"/>
                          <a:ea typeface="+mn-ea"/>
                          <a:cs typeface="+mn-cs"/>
                          <a:sym typeface="Arial"/>
                        </a:rPr>
                      </a:br>
                      <a:endParaRPr lang="es-AR" sz="1050" b="0" i="0" u="none" strike="noStrike" kern="0" cap="none" spc="0" normalizeH="0" baseline="0" noProof="0" dirty="0">
                        <a:ln>
                          <a:noFill/>
                        </a:ln>
                        <a:solidFill>
                          <a:srgbClr val="163E64"/>
                        </a:solidFill>
                        <a:effectLst/>
                        <a:uLnTx/>
                        <a:uFillTx/>
                        <a:latin typeface="Aptos"/>
                        <a:ea typeface="+mn-ea"/>
                        <a:cs typeface="+mn-cs"/>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75 %</a:t>
                      </a:r>
                      <a: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 </a:t>
                      </a:r>
                      <a:b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br>
                      <a: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DE ADOPCIÓN</a:t>
                      </a:r>
                      <a:endParaRPr kumimoji="0" lang="es-AR" sz="1400" b="0" i="0" u="none" strike="noStrike" kern="0" cap="none" spc="0" normalizeH="0" baseline="0" noProof="0" dirty="0">
                        <a:ln>
                          <a:noFill/>
                        </a:ln>
                        <a:solidFill>
                          <a:srgbClr val="000000"/>
                        </a:solidFill>
                        <a:effectLst/>
                        <a:uLnTx/>
                        <a:uFillTx/>
                        <a:latin typeface="+mn-lt"/>
                        <a:ea typeface="+mn-ea"/>
                        <a:cs typeface="+mn-cs"/>
                        <a:sym typeface="Arial"/>
                      </a:endParaRPr>
                    </a:p>
                  </a:txBody>
                  <a:tcPr anchor="ctr">
                    <a:solidFill>
                      <a:schemeClr val="bg1">
                        <a:lumMod val="95000"/>
                      </a:schemeClr>
                    </a:solidFill>
                  </a:tcPr>
                </a:tc>
                <a:extLst>
                  <a:ext uri="{0D108BD9-81ED-4DB2-BD59-A6C34878D82A}">
                    <a16:rowId xmlns:a16="http://schemas.microsoft.com/office/drawing/2014/main" val="871653303"/>
                  </a:ext>
                </a:extLst>
              </a:tr>
              <a:tr h="1203211">
                <a:tc>
                  <a:txBody>
                    <a:bodyPr/>
                    <a:lstStyle/>
                    <a:p>
                      <a:pPr algn="ctr"/>
                      <a:r>
                        <a:rPr lang="es-AR" sz="1000" b="1" dirty="0">
                          <a:solidFill>
                            <a:schemeClr val="bg1"/>
                          </a:solidFill>
                        </a:rPr>
                        <a:t>Puntaje</a:t>
                      </a:r>
                      <a:br>
                        <a:rPr lang="es-AR" b="1" dirty="0">
                          <a:solidFill>
                            <a:schemeClr val="bg1"/>
                          </a:solidFill>
                        </a:rPr>
                      </a:br>
                      <a:r>
                        <a:rPr lang="es-AR" b="1" dirty="0">
                          <a:solidFill>
                            <a:schemeClr val="bg1"/>
                          </a:solidFill>
                        </a:rPr>
                        <a:t>05</a:t>
                      </a:r>
                    </a:p>
                  </a:txBody>
                  <a:tcPr anchor="ctr">
                    <a:solidFill>
                      <a:schemeClr val="accent1">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kumimoji="0" lang="es-AR" sz="1100" b="0" i="0" u="none" strike="noStrike" kern="0" cap="none" spc="0" normalizeH="0" baseline="0" noProof="0" dirty="0">
                          <a:ln>
                            <a:noFill/>
                          </a:ln>
                          <a:solidFill>
                            <a:srgbClr val="000000"/>
                          </a:solidFill>
                          <a:effectLst/>
                          <a:uLnTx/>
                          <a:uFillTx/>
                          <a:latin typeface="Aptos"/>
                          <a:ea typeface="+mn-ea"/>
                          <a:cs typeface="+mn-cs"/>
                          <a:sym typeface="Arial"/>
                        </a:rPr>
                        <a:t>Hay evidencia de que las partes interesadas clave y/o instituciones del sector público adoptaron, adaptaron y/o sostuvieron elementos de un proceso de </a:t>
                      </a:r>
                      <a:r>
                        <a:rPr kumimoji="0" lang="es-AR" sz="1100" b="0" i="1" u="none" strike="noStrike" kern="0" cap="none" spc="0" normalizeH="0" baseline="0" noProof="0" dirty="0">
                          <a:ln>
                            <a:noFill/>
                          </a:ln>
                          <a:solidFill>
                            <a:srgbClr val="000000"/>
                          </a:solidFill>
                          <a:effectLst/>
                          <a:uLnTx/>
                          <a:uFillTx/>
                          <a:latin typeface="Aptos"/>
                          <a:ea typeface="+mn-ea"/>
                          <a:cs typeface="+mn-cs"/>
                          <a:sym typeface="Arial"/>
                        </a:rPr>
                        <a:t>accountability</a:t>
                      </a:r>
                      <a:r>
                        <a:rPr kumimoji="0" lang="es-AR" sz="1100" b="0" i="0" u="none" strike="noStrike" kern="0" cap="none" spc="0" normalizeH="0" baseline="0" noProof="0" dirty="0">
                          <a:ln>
                            <a:noFill/>
                          </a:ln>
                          <a:solidFill>
                            <a:srgbClr val="000000"/>
                          </a:solidFill>
                          <a:effectLst/>
                          <a:uLnTx/>
                          <a:uFillTx/>
                          <a:latin typeface="Aptos"/>
                          <a:ea typeface="+mn-ea"/>
                          <a:cs typeface="+mn-cs"/>
                          <a:sym typeface="Arial"/>
                        </a:rPr>
                        <a:t> social colaborativo en otras operaciones, políticas o programas. Se requiere triangulación de datos que lo confirme con al menos 2 fuentes de evidencia.</a:t>
                      </a:r>
                      <a:br>
                        <a:rPr kumimoji="0" lang="es-AR" sz="1000" b="0" i="0" u="none" strike="noStrike" kern="0" cap="none" spc="0" normalizeH="0" baseline="0" noProof="0" dirty="0">
                          <a:ln>
                            <a:noFill/>
                          </a:ln>
                          <a:solidFill>
                            <a:srgbClr val="000000"/>
                          </a:solidFill>
                          <a:effectLst/>
                          <a:uLnTx/>
                          <a:uFillTx/>
                          <a:latin typeface="Aptos"/>
                          <a:ea typeface="+mn-ea"/>
                          <a:cs typeface="+mn-cs"/>
                          <a:sym typeface="Arial"/>
                        </a:rPr>
                      </a:br>
                      <a:r>
                        <a:rPr lang="es-AR" sz="1000" b="0" i="0" u="none" strike="noStrike" kern="0" cap="none" spc="0" normalizeH="0" baseline="0" noProof="0" dirty="0">
                          <a:ln>
                            <a:noFill/>
                          </a:ln>
                          <a:solidFill>
                            <a:srgbClr val="163E64"/>
                          </a:solidFill>
                          <a:effectLst/>
                          <a:uLnTx/>
                          <a:uFillTx/>
                          <a:latin typeface="Aptos"/>
                          <a:ea typeface="+mn-ea"/>
                          <a:cs typeface="+mn-cs"/>
                        </a:rPr>
                        <a:t> </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100 % </a:t>
                      </a:r>
                      <a:b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br>
                      <a:r>
                        <a:rPr kumimoji="0" lang="es-AR" sz="1100" b="1" i="0" u="none" strike="noStrike" kern="0" cap="none" spc="0" normalizeH="0" baseline="0" noProof="0" dirty="0">
                          <a:ln>
                            <a:noFill/>
                          </a:ln>
                          <a:solidFill>
                            <a:srgbClr val="000000">
                              <a:lumMod val="75000"/>
                              <a:lumOff val="25000"/>
                            </a:srgbClr>
                          </a:solidFill>
                          <a:effectLst/>
                          <a:uLnTx/>
                          <a:uFillTx/>
                          <a:latin typeface="Aptos" panose="020B0004020202020204" pitchFamily="34" charset="0"/>
                          <a:ea typeface="+mn-ea"/>
                          <a:cs typeface="+mn-cs"/>
                          <a:sym typeface="Arial"/>
                        </a:rPr>
                        <a:t>DE ADOPCIÓN</a:t>
                      </a:r>
                      <a:endParaRPr lang="es-AR" dirty="0"/>
                    </a:p>
                  </a:txBody>
                  <a:tcPr anchor="ctr">
                    <a:solidFill>
                      <a:schemeClr val="bg1">
                        <a:lumMod val="95000"/>
                      </a:schemeClr>
                    </a:solidFill>
                  </a:tcPr>
                </a:tc>
                <a:extLst>
                  <a:ext uri="{0D108BD9-81ED-4DB2-BD59-A6C34878D82A}">
                    <a16:rowId xmlns:a16="http://schemas.microsoft.com/office/drawing/2014/main" val="1775467262"/>
                  </a:ext>
                </a:extLst>
              </a:tr>
            </a:tbl>
          </a:graphicData>
        </a:graphic>
      </p:graphicFrame>
      <p:sp>
        <p:nvSpPr>
          <p:cNvPr id="4" name="Google Shape;584;g3533bb1e2d5_0_153">
            <a:extLst>
              <a:ext uri="{FF2B5EF4-FFF2-40B4-BE49-F238E27FC236}">
                <a16:creationId xmlns:a16="http://schemas.microsoft.com/office/drawing/2014/main" id="{ED33B5F2-F21A-15D3-AB8D-4AB107648CC6}"/>
              </a:ext>
            </a:extLst>
          </p:cNvPr>
          <p:cNvSpPr txBox="1"/>
          <p:nvPr/>
        </p:nvSpPr>
        <p:spPr>
          <a:xfrm>
            <a:off x="6743025" y="5371985"/>
            <a:ext cx="2229000" cy="8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AR" sz="1800" dirty="0">
                <a:solidFill>
                  <a:schemeClr val="dk1"/>
                </a:solidFill>
              </a:rPr>
              <a:t>Evidencia y triangulación con al menos 2 fuentes</a:t>
            </a:r>
          </a:p>
        </p:txBody>
      </p:sp>
      <p:sp>
        <p:nvSpPr>
          <p:cNvPr id="6" name="Google Shape;584;g3533bb1e2d5_0_153">
            <a:extLst>
              <a:ext uri="{FF2B5EF4-FFF2-40B4-BE49-F238E27FC236}">
                <a16:creationId xmlns:a16="http://schemas.microsoft.com/office/drawing/2014/main" id="{24583999-5393-8551-0622-8AFC21CFC531}"/>
              </a:ext>
            </a:extLst>
          </p:cNvPr>
          <p:cNvSpPr txBox="1"/>
          <p:nvPr/>
        </p:nvSpPr>
        <p:spPr>
          <a:xfrm>
            <a:off x="2657353" y="6526983"/>
            <a:ext cx="4085672" cy="287400"/>
          </a:xfrm>
          <a:prstGeom prst="rect">
            <a:avLst/>
          </a:prstGeom>
          <a:noFill/>
          <a:ln>
            <a:noFill/>
          </a:ln>
        </p:spPr>
        <p:txBody>
          <a:bodyPr spcFirstLastPara="1" wrap="square" lIns="91425" tIns="91425" rIns="91425" bIns="91425" anchor="t" anchorCtr="0">
            <a:noAutofit/>
          </a:bodyPr>
          <a:lstStyle/>
          <a:p>
            <a:pPr algn="r"/>
            <a:r>
              <a:rPr lang="es-AR" sz="1050" i="1" dirty="0">
                <a:solidFill>
                  <a:schemeClr val="dk1"/>
                </a:solidFill>
                <a:latin typeface="Aptos"/>
              </a:rPr>
              <a:t>Fuente: Adaptado de  Guerzovich y </a:t>
            </a:r>
            <a:r>
              <a:rPr lang="es-AR" sz="1050" i="1">
                <a:solidFill>
                  <a:schemeClr val="dk1"/>
                </a:solidFill>
                <a:latin typeface="Aptos"/>
              </a:rPr>
              <a:t>Wadesson, </a:t>
            </a:r>
            <a:r>
              <a:rPr lang="es-AR" sz="1050" i="1" dirty="0">
                <a:solidFill>
                  <a:schemeClr val="dk1"/>
                </a:solidFill>
                <a:latin typeface="Aptos"/>
              </a:rPr>
              <a:t>2023</a:t>
            </a:r>
          </a:p>
        </p:txBody>
      </p:sp>
    </p:spTree>
    <p:extLst>
      <p:ext uri="{BB962C8B-B14F-4D97-AF65-F5344CB8AC3E}">
        <p14:creationId xmlns:p14="http://schemas.microsoft.com/office/powerpoint/2010/main" val="2578525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9">
          <a:extLst>
            <a:ext uri="{FF2B5EF4-FFF2-40B4-BE49-F238E27FC236}">
              <a16:creationId xmlns:a16="http://schemas.microsoft.com/office/drawing/2014/main" id="{2F203149-5D65-2ECB-E8E7-82584FF3A2C5}"/>
            </a:ext>
          </a:extLst>
        </p:cNvPr>
        <p:cNvGrpSpPr/>
        <p:nvPr/>
      </p:nvGrpSpPr>
      <p:grpSpPr>
        <a:xfrm>
          <a:off x="0" y="0"/>
          <a:ext cx="0" cy="0"/>
          <a:chOff x="0" y="0"/>
          <a:chExt cx="0" cy="0"/>
        </a:xfrm>
      </p:grpSpPr>
      <p:sp>
        <p:nvSpPr>
          <p:cNvPr id="590" name="Google Shape;590;g3533bb1e2d5_0_159">
            <a:extLst>
              <a:ext uri="{FF2B5EF4-FFF2-40B4-BE49-F238E27FC236}">
                <a16:creationId xmlns:a16="http://schemas.microsoft.com/office/drawing/2014/main" id="{165B7707-274E-2338-358B-E3ECFD362674}"/>
              </a:ext>
            </a:extLst>
          </p:cNvPr>
          <p:cNvSpPr/>
          <p:nvPr/>
        </p:nvSpPr>
        <p:spPr>
          <a:xfrm>
            <a:off x="100" y="75"/>
            <a:ext cx="9144000" cy="1067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2200" b="0" i="0" u="none" strike="noStrike" cap="none">
              <a:solidFill>
                <a:schemeClr val="lt1"/>
              </a:solidFill>
              <a:latin typeface="Arial"/>
              <a:ea typeface="Arial"/>
              <a:cs typeface="Arial"/>
              <a:sym typeface="Arial"/>
            </a:endParaRPr>
          </a:p>
        </p:txBody>
      </p:sp>
      <p:sp>
        <p:nvSpPr>
          <p:cNvPr id="591" name="Google Shape;591;g3533bb1e2d5_0_159">
            <a:extLst>
              <a:ext uri="{FF2B5EF4-FFF2-40B4-BE49-F238E27FC236}">
                <a16:creationId xmlns:a16="http://schemas.microsoft.com/office/drawing/2014/main" id="{B60726A1-217F-E3CE-EDF3-9FAEF38ECCAA}"/>
              </a:ext>
            </a:extLst>
          </p:cNvPr>
          <p:cNvSpPr txBox="1"/>
          <p:nvPr/>
        </p:nvSpPr>
        <p:spPr>
          <a:xfrm>
            <a:off x="613673" y="123225"/>
            <a:ext cx="8244600" cy="821100"/>
          </a:xfrm>
          <a:prstGeom prst="rect">
            <a:avLst/>
          </a:prstGeom>
          <a:noFill/>
          <a:ln>
            <a:noFill/>
          </a:ln>
        </p:spPr>
        <p:txBody>
          <a:bodyPr spcFirstLastPara="1" wrap="square" lIns="45675" tIns="45675" rIns="45675" bIns="45675" anchor="ctr" anchorCtr="0">
            <a:normAutofit lnSpcReduction="10000"/>
          </a:bodyPr>
          <a:lstStyle/>
          <a:p>
            <a:pPr marL="0" marR="0" lvl="0" indent="0" algn="l" rtl="0">
              <a:lnSpc>
                <a:spcPct val="90000"/>
              </a:lnSpc>
              <a:spcBef>
                <a:spcPts val="0"/>
              </a:spcBef>
              <a:spcAft>
                <a:spcPts val="0"/>
              </a:spcAft>
              <a:buClr>
                <a:srgbClr val="FFFFFF"/>
              </a:buClr>
              <a:buSzPts val="2400"/>
              <a:buFont typeface="Arial"/>
              <a:buNone/>
            </a:pPr>
            <a:r>
              <a:rPr lang="es-AR" sz="2700" b="1" i="0" u="none" strike="noStrike" cap="none" noProof="0" dirty="0">
                <a:solidFill>
                  <a:srgbClr val="FFFFFF"/>
                </a:solidFill>
                <a:latin typeface="Arial"/>
                <a:ea typeface="Arial"/>
                <a:cs typeface="Arial"/>
                <a:sym typeface="Arial"/>
              </a:rPr>
              <a:t>Rúbricas: Una herramienta para operacionalizar los valores y reforzar la </a:t>
            </a:r>
            <a:r>
              <a:rPr lang="es-AR" sz="2700" b="1" noProof="0" dirty="0">
                <a:solidFill>
                  <a:srgbClr val="FFFFFF"/>
                </a:solidFill>
              </a:rPr>
              <a:t>c</a:t>
            </a:r>
            <a:r>
              <a:rPr lang="es-AR" sz="2700" b="1" i="0" u="none" strike="noStrike" cap="none" noProof="0" dirty="0">
                <a:solidFill>
                  <a:srgbClr val="FFFFFF"/>
                </a:solidFill>
                <a:latin typeface="Arial"/>
                <a:ea typeface="Arial"/>
                <a:cs typeface="Arial"/>
                <a:sym typeface="Arial"/>
              </a:rPr>
              <a:t>alidad en la complejidad</a:t>
            </a:r>
            <a:endParaRPr sz="1700" b="0" i="0" u="none" strike="noStrike" cap="none" dirty="0">
              <a:solidFill>
                <a:srgbClr val="000000"/>
              </a:solidFill>
              <a:latin typeface="Arial"/>
              <a:ea typeface="Arial"/>
              <a:cs typeface="Arial"/>
              <a:sym typeface="Arial"/>
            </a:endParaRPr>
          </a:p>
        </p:txBody>
      </p:sp>
      <p:sp>
        <p:nvSpPr>
          <p:cNvPr id="592" name="Google Shape;592;g3533bb1e2d5_0_159">
            <a:extLst>
              <a:ext uri="{FF2B5EF4-FFF2-40B4-BE49-F238E27FC236}">
                <a16:creationId xmlns:a16="http://schemas.microsoft.com/office/drawing/2014/main" id="{3CC3653C-FE7E-5300-1F6F-F3B2FBA39EA6}"/>
              </a:ext>
            </a:extLst>
          </p:cNvPr>
          <p:cNvSpPr txBox="1"/>
          <p:nvPr/>
        </p:nvSpPr>
        <p:spPr>
          <a:xfrm>
            <a:off x="1009600" y="1607175"/>
            <a:ext cx="6953400" cy="2896147"/>
          </a:xfrm>
          <a:prstGeom prst="rect">
            <a:avLst/>
          </a:prstGeom>
          <a:noFill/>
          <a:ln>
            <a:noFill/>
          </a:ln>
        </p:spPr>
        <p:txBody>
          <a:bodyPr spcFirstLastPara="1" wrap="square" lIns="91425" tIns="91425" rIns="91425" bIns="91425" anchor="t" anchorCtr="0">
            <a:spAutoFit/>
          </a:bodyPr>
          <a:lstStyle/>
          <a:p>
            <a:pPr marL="457200" marR="0" lvl="0" indent="-381000" algn="l" rtl="0">
              <a:lnSpc>
                <a:spcPct val="90000"/>
              </a:lnSpc>
              <a:spcBef>
                <a:spcPts val="1000"/>
              </a:spcBef>
              <a:spcAft>
                <a:spcPts val="0"/>
              </a:spcAft>
              <a:buClr>
                <a:schemeClr val="dk1"/>
              </a:buClr>
              <a:buSzPts val="2400"/>
              <a:buFont typeface="Arial"/>
              <a:buAutoNum type="arabicPeriod"/>
            </a:pPr>
            <a:r>
              <a:rPr lang="es-AR" sz="2400" noProof="0" dirty="0">
                <a:solidFill>
                  <a:schemeClr val="dk1"/>
                </a:solidFill>
              </a:rPr>
              <a:t>El uso de rúbricas es algo completamente nuevo para mí</a:t>
            </a:r>
          </a:p>
          <a:p>
            <a:pPr marL="457200" marR="0" lvl="0" indent="-381000" algn="l" rtl="0">
              <a:lnSpc>
                <a:spcPct val="90000"/>
              </a:lnSpc>
              <a:spcBef>
                <a:spcPts val="1000"/>
              </a:spcBef>
              <a:spcAft>
                <a:spcPts val="0"/>
              </a:spcAft>
              <a:buClr>
                <a:schemeClr val="dk1"/>
              </a:buClr>
              <a:buSzPts val="2400"/>
              <a:buFont typeface="Arial"/>
              <a:buAutoNum type="arabicPeriod"/>
            </a:pPr>
            <a:r>
              <a:rPr lang="es-AR" sz="2400" noProof="0" dirty="0">
                <a:solidFill>
                  <a:schemeClr val="dk1"/>
                </a:solidFill>
              </a:rPr>
              <a:t>Ya he utilizado algunas  rúbricas en mi trabajo, pero no en el marco de una evaluación de caminos causales.</a:t>
            </a:r>
          </a:p>
          <a:p>
            <a:pPr marL="457200" marR="0" lvl="0" indent="-381000" algn="l" rtl="0">
              <a:lnSpc>
                <a:spcPct val="90000"/>
              </a:lnSpc>
              <a:spcBef>
                <a:spcPts val="1000"/>
              </a:spcBef>
              <a:spcAft>
                <a:spcPts val="0"/>
              </a:spcAft>
              <a:buClr>
                <a:schemeClr val="dk1"/>
              </a:buClr>
              <a:buSzPts val="2400"/>
              <a:buFont typeface="Arial"/>
              <a:buAutoNum type="arabicPeriod"/>
            </a:pPr>
            <a:r>
              <a:rPr lang="es-AR" sz="2400" noProof="0" dirty="0">
                <a:solidFill>
                  <a:schemeClr val="dk1"/>
                </a:solidFill>
              </a:rPr>
              <a:t>He utilizado rúbricas de algunos de los modos mencionados aquí</a:t>
            </a:r>
          </a:p>
        </p:txBody>
      </p:sp>
      <p:sp>
        <p:nvSpPr>
          <p:cNvPr id="593" name="Google Shape;593;g3533bb1e2d5_0_159">
            <a:extLst>
              <a:ext uri="{FF2B5EF4-FFF2-40B4-BE49-F238E27FC236}">
                <a16:creationId xmlns:a16="http://schemas.microsoft.com/office/drawing/2014/main" id="{81D9D9D3-16CB-F6CD-33E7-1542433AE37B}"/>
              </a:ext>
            </a:extLst>
          </p:cNvPr>
          <p:cNvSpPr txBox="1"/>
          <p:nvPr/>
        </p:nvSpPr>
        <p:spPr>
          <a:xfrm>
            <a:off x="734275" y="4711275"/>
            <a:ext cx="7987800" cy="165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noProof="0" dirty="0">
                <a:solidFill>
                  <a:schemeClr val="dk1"/>
                </a:solidFill>
              </a:rPr>
              <a:t>Encuesta rápida: ¿Cuál de estos tres casos describe su uso de rúbricas en su propio trabajo o en estudios que haya supervisado o encargado?</a:t>
            </a:r>
            <a:endParaRPr lang="es-AR" sz="2800" b="0" i="0" u="none" strike="noStrike" cap="none" noProof="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7614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8">
          <a:extLst>
            <a:ext uri="{FF2B5EF4-FFF2-40B4-BE49-F238E27FC236}">
              <a16:creationId xmlns:a16="http://schemas.microsoft.com/office/drawing/2014/main" id="{595712DC-8DC5-8726-D5A6-C231352ECFFA}"/>
            </a:ext>
          </a:extLst>
        </p:cNvPr>
        <p:cNvGrpSpPr/>
        <p:nvPr/>
      </p:nvGrpSpPr>
      <p:grpSpPr>
        <a:xfrm>
          <a:off x="0" y="0"/>
          <a:ext cx="0" cy="0"/>
          <a:chOff x="0" y="0"/>
          <a:chExt cx="0" cy="0"/>
        </a:xfrm>
      </p:grpSpPr>
      <p:sp>
        <p:nvSpPr>
          <p:cNvPr id="599" name="Google Shape;599;g3533bb1e2d5_0_56">
            <a:extLst>
              <a:ext uri="{FF2B5EF4-FFF2-40B4-BE49-F238E27FC236}">
                <a16:creationId xmlns:a16="http://schemas.microsoft.com/office/drawing/2014/main" id="{98079924-4493-B58D-59AB-ED14A3C57E04}"/>
              </a:ext>
            </a:extLst>
          </p:cNvPr>
          <p:cNvSpPr/>
          <p:nvPr/>
        </p:nvSpPr>
        <p:spPr>
          <a:xfrm>
            <a:off x="100" y="75"/>
            <a:ext cx="9144000" cy="1067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2200" b="0" i="0" u="none" strike="noStrike" cap="none">
              <a:solidFill>
                <a:schemeClr val="lt1"/>
              </a:solidFill>
              <a:latin typeface="Arial"/>
              <a:ea typeface="Arial"/>
              <a:cs typeface="Arial"/>
              <a:sym typeface="Arial"/>
            </a:endParaRPr>
          </a:p>
        </p:txBody>
      </p:sp>
      <p:sp>
        <p:nvSpPr>
          <p:cNvPr id="600" name="Google Shape;600;g3533bb1e2d5_0_56">
            <a:extLst>
              <a:ext uri="{FF2B5EF4-FFF2-40B4-BE49-F238E27FC236}">
                <a16:creationId xmlns:a16="http://schemas.microsoft.com/office/drawing/2014/main" id="{2980A38B-4D59-5FF9-40EC-D5C36E81A9AB}"/>
              </a:ext>
            </a:extLst>
          </p:cNvPr>
          <p:cNvSpPr txBox="1"/>
          <p:nvPr/>
        </p:nvSpPr>
        <p:spPr>
          <a:xfrm>
            <a:off x="613673" y="123225"/>
            <a:ext cx="8244600" cy="821100"/>
          </a:xfrm>
          <a:prstGeom prst="rect">
            <a:avLst/>
          </a:prstGeom>
          <a:noFill/>
          <a:ln>
            <a:noFill/>
          </a:ln>
        </p:spPr>
        <p:txBody>
          <a:bodyPr spcFirstLastPara="1" wrap="square" lIns="45675" tIns="45675" rIns="45675" bIns="45675" anchor="ctr" anchorCtr="0">
            <a:normAutofit fontScale="92500"/>
          </a:bodyPr>
          <a:lstStyle/>
          <a:p>
            <a:pPr marL="0" marR="0" lvl="0" indent="0" algn="l" rtl="0">
              <a:lnSpc>
                <a:spcPct val="90000"/>
              </a:lnSpc>
              <a:spcBef>
                <a:spcPts val="0"/>
              </a:spcBef>
              <a:spcAft>
                <a:spcPts val="0"/>
              </a:spcAft>
              <a:buClr>
                <a:srgbClr val="FFFFFF"/>
              </a:buClr>
              <a:buSzPts val="2400"/>
              <a:buFont typeface="Arial"/>
              <a:buNone/>
            </a:pPr>
            <a:r>
              <a:rPr lang="es-AR" sz="2700" b="1" i="0" u="none" strike="noStrike" cap="none" noProof="0" dirty="0">
                <a:solidFill>
                  <a:srgbClr val="FFFFFF"/>
                </a:solidFill>
                <a:latin typeface="Arial"/>
                <a:ea typeface="Arial"/>
                <a:cs typeface="Arial"/>
                <a:sym typeface="Arial"/>
              </a:rPr>
              <a:t>Algunas dimensiones de las rúbricas que nos ayudan a explorar la solidez de las afirmaciones causales</a:t>
            </a:r>
            <a:endParaRPr lang="es-AR" sz="1700" b="0" i="0" u="none" strike="noStrike" cap="none" noProof="0" dirty="0">
              <a:solidFill>
                <a:srgbClr val="000000"/>
              </a:solidFill>
              <a:latin typeface="Arial"/>
              <a:ea typeface="Arial"/>
              <a:cs typeface="Arial"/>
              <a:sym typeface="Arial"/>
            </a:endParaRPr>
          </a:p>
        </p:txBody>
      </p:sp>
      <p:sp>
        <p:nvSpPr>
          <p:cNvPr id="601" name="Google Shape;601;g3533bb1e2d5_0_56">
            <a:extLst>
              <a:ext uri="{FF2B5EF4-FFF2-40B4-BE49-F238E27FC236}">
                <a16:creationId xmlns:a16="http://schemas.microsoft.com/office/drawing/2014/main" id="{6BA754FB-3FDD-BBA2-D932-4AB04B376C05}"/>
              </a:ext>
            </a:extLst>
          </p:cNvPr>
          <p:cNvSpPr txBox="1"/>
          <p:nvPr/>
        </p:nvSpPr>
        <p:spPr>
          <a:xfrm>
            <a:off x="550325" y="1343525"/>
            <a:ext cx="8307900" cy="4278064"/>
          </a:xfrm>
          <a:prstGeom prst="rect">
            <a:avLst/>
          </a:prstGeom>
          <a:noFill/>
          <a:ln>
            <a:noFill/>
          </a:ln>
        </p:spPr>
        <p:txBody>
          <a:bodyPr spcFirstLastPara="1" wrap="square" lIns="91425" tIns="91425" rIns="91425" bIns="91425" anchor="t" anchorCtr="0">
            <a:spAutoFit/>
          </a:bodyPr>
          <a:lstStyle/>
          <a:p>
            <a:pPr marL="457200" marR="0" lvl="0" indent="-336550" algn="l" rtl="0">
              <a:lnSpc>
                <a:spcPct val="90000"/>
              </a:lnSpc>
              <a:spcBef>
                <a:spcPts val="1000"/>
              </a:spcBef>
              <a:spcAft>
                <a:spcPts val="0"/>
              </a:spcAft>
              <a:buClr>
                <a:schemeClr val="dk1"/>
              </a:buClr>
              <a:buSzPts val="1700"/>
              <a:buFont typeface="Arial"/>
              <a:buChar char="●"/>
            </a:pPr>
            <a:r>
              <a:rPr lang="es-AR" sz="2400" b="0" i="0" u="none" strike="noStrike" cap="none" noProof="0" dirty="0">
                <a:solidFill>
                  <a:schemeClr val="dk1"/>
                </a:solidFill>
                <a:latin typeface="Arial"/>
                <a:ea typeface="Arial"/>
                <a:cs typeface="Arial"/>
                <a:sym typeface="Arial"/>
              </a:rPr>
              <a:t>Transparencia – ¿Hay claridad sobre cómo se tomaron </a:t>
            </a:r>
            <a:r>
              <a:rPr lang="es-AR" sz="2400" dirty="0">
                <a:solidFill>
                  <a:schemeClr val="dk1"/>
                </a:solidFill>
              </a:rPr>
              <a:t>decisiones, cómo </a:t>
            </a:r>
            <a:r>
              <a:rPr lang="es-AR" sz="2400" b="0" i="0" u="none" strike="noStrike" cap="none" noProof="0" dirty="0">
                <a:solidFill>
                  <a:schemeClr val="dk1"/>
                </a:solidFill>
                <a:latin typeface="Arial"/>
                <a:ea typeface="Arial"/>
                <a:cs typeface="Arial"/>
                <a:sym typeface="Arial"/>
              </a:rPr>
              <a:t>recopilaron los datos y cómo se llegó a las conclusiones?</a:t>
            </a:r>
          </a:p>
          <a:p>
            <a:pPr marL="457200" marR="0" lvl="0" indent="-336550" algn="l" rtl="0">
              <a:lnSpc>
                <a:spcPct val="90000"/>
              </a:lnSpc>
              <a:spcBef>
                <a:spcPts val="1000"/>
              </a:spcBef>
              <a:spcAft>
                <a:spcPts val="0"/>
              </a:spcAft>
              <a:buClr>
                <a:schemeClr val="dk1"/>
              </a:buClr>
              <a:buSzPts val="1700"/>
              <a:buFont typeface="Arial"/>
              <a:buChar char="●"/>
            </a:pPr>
            <a:r>
              <a:rPr lang="es-AR" sz="2400" b="0" i="0" u="none" strike="noStrike" cap="none" noProof="0" dirty="0">
                <a:solidFill>
                  <a:schemeClr val="dk1"/>
                </a:solidFill>
                <a:latin typeface="Arial"/>
                <a:ea typeface="Arial"/>
                <a:cs typeface="Arial"/>
                <a:sym typeface="Arial"/>
              </a:rPr>
              <a:t>Triangulación –¿Se utilizan fuentes y métodos diversos?</a:t>
            </a:r>
          </a:p>
          <a:p>
            <a:pPr marL="457200" marR="0" lvl="0" indent="-336550" algn="l" rtl="0">
              <a:lnSpc>
                <a:spcPct val="90000"/>
              </a:lnSpc>
              <a:spcBef>
                <a:spcPts val="1000"/>
              </a:spcBef>
              <a:spcAft>
                <a:spcPts val="0"/>
              </a:spcAft>
              <a:buClr>
                <a:schemeClr val="dk1"/>
              </a:buClr>
              <a:buSzPts val="1700"/>
              <a:buFont typeface="Arial"/>
              <a:buChar char="●"/>
            </a:pPr>
            <a:r>
              <a:rPr lang="es-AR" sz="2400" b="0" i="0" u="none" strike="noStrike" cap="none" noProof="0" dirty="0">
                <a:solidFill>
                  <a:schemeClr val="dk1"/>
                </a:solidFill>
                <a:latin typeface="Arial"/>
                <a:ea typeface="Arial"/>
                <a:cs typeface="Arial"/>
                <a:sym typeface="Arial"/>
              </a:rPr>
              <a:t>Plausibilidad –¿Las afirmaciones causales están respaldadas y son coherentes?</a:t>
            </a:r>
          </a:p>
          <a:p>
            <a:pPr marL="457200" marR="0" lvl="0" indent="-336550" algn="l" rtl="0">
              <a:lnSpc>
                <a:spcPct val="90000"/>
              </a:lnSpc>
              <a:spcBef>
                <a:spcPts val="1000"/>
              </a:spcBef>
              <a:spcAft>
                <a:spcPts val="0"/>
              </a:spcAft>
              <a:buClr>
                <a:schemeClr val="dk1"/>
              </a:buClr>
              <a:buSzPts val="1700"/>
              <a:buFont typeface="Arial"/>
              <a:buChar char="●"/>
            </a:pPr>
            <a:r>
              <a:rPr lang="es-AR" sz="2400" b="0" i="0" u="none" strike="noStrike" cap="none" noProof="0" dirty="0">
                <a:solidFill>
                  <a:schemeClr val="dk1"/>
                </a:solidFill>
                <a:latin typeface="Arial"/>
                <a:ea typeface="Arial"/>
                <a:cs typeface="Arial"/>
                <a:sym typeface="Arial"/>
              </a:rPr>
              <a:t>Singularidad – ¿Se consideran las explicaciones rivales?</a:t>
            </a:r>
          </a:p>
          <a:p>
            <a:pPr marL="457200" marR="0" lvl="0" indent="-336550" algn="l" rtl="0">
              <a:lnSpc>
                <a:spcPct val="90000"/>
              </a:lnSpc>
              <a:spcBef>
                <a:spcPts val="1000"/>
              </a:spcBef>
              <a:spcAft>
                <a:spcPts val="1000"/>
              </a:spcAft>
              <a:buClr>
                <a:schemeClr val="dk1"/>
              </a:buClr>
              <a:buSzPts val="1700"/>
              <a:buFont typeface="Arial"/>
              <a:buChar char="●"/>
            </a:pPr>
            <a:r>
              <a:rPr lang="es-AR" sz="2400" b="0" i="0" u="none" strike="noStrike" cap="none" noProof="0" dirty="0">
                <a:solidFill>
                  <a:schemeClr val="dk1"/>
                </a:solidFill>
                <a:latin typeface="Arial"/>
                <a:ea typeface="Arial"/>
                <a:cs typeface="Arial"/>
                <a:sym typeface="Arial"/>
              </a:rPr>
              <a:t>Representatividad – ¿Se incluyen las perspectivas de todas las personas afectadas?</a:t>
            </a:r>
            <a:endParaRPr lang="es-AR" sz="1700" b="0" i="0" u="none" strike="noStrike" cap="none" noProof="0" dirty="0">
              <a:solidFill>
                <a:schemeClr val="dk1"/>
              </a:solidFill>
              <a:latin typeface="Arial"/>
              <a:ea typeface="Arial"/>
              <a:cs typeface="Arial"/>
              <a:sym typeface="Arial"/>
            </a:endParaRPr>
          </a:p>
        </p:txBody>
      </p:sp>
      <p:sp>
        <p:nvSpPr>
          <p:cNvPr id="602" name="Google Shape;602;g3533bb1e2d5_0_56">
            <a:extLst>
              <a:ext uri="{FF2B5EF4-FFF2-40B4-BE49-F238E27FC236}">
                <a16:creationId xmlns:a16="http://schemas.microsoft.com/office/drawing/2014/main" id="{184358E3-7A33-3736-57C6-3F71BE5A9942}"/>
              </a:ext>
            </a:extLst>
          </p:cNvPr>
          <p:cNvSpPr txBox="1"/>
          <p:nvPr/>
        </p:nvSpPr>
        <p:spPr>
          <a:xfrm>
            <a:off x="1752475" y="6088275"/>
            <a:ext cx="7239300" cy="90278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1000"/>
              </a:spcAft>
              <a:buClr>
                <a:srgbClr val="000000"/>
              </a:buClr>
              <a:buSzPts val="1500"/>
              <a:buFont typeface="Arial"/>
              <a:buNone/>
            </a:pPr>
            <a:r>
              <a:rPr lang="en-US" sz="1500" b="0" i="0" u="sng" strike="noStrike" cap="none" dirty="0">
                <a:solidFill>
                  <a:schemeClr val="hlink"/>
                </a:solidFill>
                <a:latin typeface="Arial"/>
                <a:ea typeface="Arial"/>
                <a:cs typeface="Arial"/>
                <a:sym typeface="Arial"/>
                <a:hlinkClick r:id="rId3"/>
              </a:rPr>
              <a:t>Raising the Bar: Improving How to Assess Evidence Quality in Evaluating Systems-Change Efforts</a:t>
            </a:r>
            <a:r>
              <a:rPr lang="en-US" sz="1200" b="0" i="0" u="none" strike="noStrike" cap="none" dirty="0">
                <a:solidFill>
                  <a:schemeClr val="dk1"/>
                </a:solidFill>
                <a:latin typeface="Arial"/>
                <a:ea typeface="Arial"/>
                <a:cs typeface="Arial"/>
                <a:sym typeface="Arial"/>
              </a:rPr>
              <a:t> (2024, Marina Apgar, Tom Aston, Mieke Snijder y Tom </a:t>
            </a:r>
            <a:r>
              <a:rPr lang="en-US" sz="1200" b="0" i="0" u="none" strike="noStrike" cap="none" dirty="0" err="1">
                <a:solidFill>
                  <a:schemeClr val="dk1"/>
                </a:solidFill>
                <a:latin typeface="Arial"/>
                <a:ea typeface="Arial"/>
                <a:cs typeface="Arial"/>
                <a:sym typeface="Arial"/>
              </a:rPr>
              <a:t>Zwollo</a:t>
            </a:r>
            <a:r>
              <a:rPr lang="en-US" sz="1200" b="0" i="0" u="none" strike="noStrike" cap="none" dirty="0">
                <a:solidFill>
                  <a:schemeClr val="dk1"/>
                </a:solidFill>
                <a:latin typeface="Arial"/>
                <a:ea typeface="Arial"/>
                <a:cs typeface="Arial"/>
                <a:sym typeface="Arial"/>
              </a:rPr>
              <a:t>)</a:t>
            </a:r>
            <a:endParaRPr sz="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00525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7">
          <a:extLst>
            <a:ext uri="{FF2B5EF4-FFF2-40B4-BE49-F238E27FC236}">
              <a16:creationId xmlns:a16="http://schemas.microsoft.com/office/drawing/2014/main" id="{462A42E1-480A-3559-23B3-31F4B967F7B2}"/>
            </a:ext>
          </a:extLst>
        </p:cNvPr>
        <p:cNvGrpSpPr/>
        <p:nvPr/>
      </p:nvGrpSpPr>
      <p:grpSpPr>
        <a:xfrm>
          <a:off x="0" y="0"/>
          <a:ext cx="0" cy="0"/>
          <a:chOff x="0" y="0"/>
          <a:chExt cx="0" cy="0"/>
        </a:xfrm>
      </p:grpSpPr>
      <p:sp>
        <p:nvSpPr>
          <p:cNvPr id="609" name="Google Shape;609;g3533bb1e2d5_0_69">
            <a:extLst>
              <a:ext uri="{FF2B5EF4-FFF2-40B4-BE49-F238E27FC236}">
                <a16:creationId xmlns:a16="http://schemas.microsoft.com/office/drawing/2014/main" id="{0079231F-0DAB-28DA-937E-60D02F0525DF}"/>
              </a:ext>
            </a:extLst>
          </p:cNvPr>
          <p:cNvSpPr/>
          <p:nvPr/>
        </p:nvSpPr>
        <p:spPr>
          <a:xfrm>
            <a:off x="100" y="75"/>
            <a:ext cx="9144000" cy="1067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2200" b="0" i="0" u="none" strike="noStrike" cap="none">
              <a:solidFill>
                <a:schemeClr val="lt1"/>
              </a:solidFill>
              <a:latin typeface="Arial"/>
              <a:ea typeface="Arial"/>
              <a:cs typeface="Arial"/>
              <a:sym typeface="Arial"/>
            </a:endParaRPr>
          </a:p>
        </p:txBody>
      </p:sp>
      <p:sp>
        <p:nvSpPr>
          <p:cNvPr id="610" name="Google Shape;610;g3533bb1e2d5_0_69">
            <a:extLst>
              <a:ext uri="{FF2B5EF4-FFF2-40B4-BE49-F238E27FC236}">
                <a16:creationId xmlns:a16="http://schemas.microsoft.com/office/drawing/2014/main" id="{D0E92404-3471-7E95-219B-D6107A1AD002}"/>
              </a:ext>
            </a:extLst>
          </p:cNvPr>
          <p:cNvSpPr txBox="1"/>
          <p:nvPr/>
        </p:nvSpPr>
        <p:spPr>
          <a:xfrm>
            <a:off x="613673" y="123225"/>
            <a:ext cx="8244600" cy="821100"/>
          </a:xfrm>
          <a:prstGeom prst="rect">
            <a:avLst/>
          </a:prstGeom>
          <a:noFill/>
          <a:ln>
            <a:noFill/>
          </a:ln>
        </p:spPr>
        <p:txBody>
          <a:bodyPr spcFirstLastPara="1" wrap="square" lIns="45675" tIns="45675" rIns="45675" bIns="45675" anchor="ctr" anchorCtr="0">
            <a:normAutofit lnSpcReduction="10000"/>
          </a:bodyPr>
          <a:lstStyle/>
          <a:p>
            <a:pPr marL="0" marR="0" lvl="0" indent="0" algn="l" rtl="0">
              <a:lnSpc>
                <a:spcPct val="90000"/>
              </a:lnSpc>
              <a:spcBef>
                <a:spcPts val="0"/>
              </a:spcBef>
              <a:spcAft>
                <a:spcPts val="0"/>
              </a:spcAft>
              <a:buClr>
                <a:srgbClr val="FFFFFF"/>
              </a:buClr>
              <a:buSzPts val="2400"/>
              <a:buFont typeface="Arial"/>
              <a:buNone/>
            </a:pPr>
            <a:r>
              <a:rPr lang="es-AR" sz="2700" b="1" i="0" u="none" strike="noStrike" cap="none" noProof="0" dirty="0">
                <a:solidFill>
                  <a:srgbClr val="FFFFFF"/>
                </a:solidFill>
                <a:latin typeface="Arial"/>
                <a:ea typeface="Arial"/>
                <a:cs typeface="Arial"/>
                <a:sym typeface="Arial"/>
              </a:rPr>
              <a:t>Ejemplo de una rúbrica para evaluar la solidez de una afirmación causal</a:t>
            </a:r>
            <a:endParaRPr lang="es-AR" sz="1700" b="0" i="0" u="none" strike="noStrike" cap="none" noProof="0" dirty="0">
              <a:solidFill>
                <a:srgbClr val="000000"/>
              </a:solidFill>
              <a:latin typeface="Arial"/>
              <a:ea typeface="Arial"/>
              <a:cs typeface="Arial"/>
              <a:sym typeface="Arial"/>
            </a:endParaRPr>
          </a:p>
        </p:txBody>
      </p:sp>
      <p:sp>
        <p:nvSpPr>
          <p:cNvPr id="611" name="Google Shape;611;g3533bb1e2d5_0_69">
            <a:extLst>
              <a:ext uri="{FF2B5EF4-FFF2-40B4-BE49-F238E27FC236}">
                <a16:creationId xmlns:a16="http://schemas.microsoft.com/office/drawing/2014/main" id="{952FE3CA-1777-AD72-2C80-496CEF7CD31B}"/>
              </a:ext>
            </a:extLst>
          </p:cNvPr>
          <p:cNvSpPr txBox="1"/>
          <p:nvPr/>
        </p:nvSpPr>
        <p:spPr>
          <a:xfrm>
            <a:off x="1904875" y="6197225"/>
            <a:ext cx="7239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US" sz="1200" b="0" i="0" u="none" strike="noStrike" cap="none" dirty="0">
                <a:solidFill>
                  <a:srgbClr val="252525"/>
                </a:solidFill>
                <a:highlight>
                  <a:srgbClr val="F8F8F8"/>
                </a:highlight>
                <a:latin typeface="Arial"/>
                <a:ea typeface="Arial"/>
                <a:cs typeface="Arial"/>
                <a:sym typeface="Arial"/>
              </a:rPr>
              <a:t>CLARISSA (2023) 'CLARISSA’s Quality Of Evidence Rubrics', Design Note 2, Brighton: Institute of Development Studies,</a:t>
            </a:r>
            <a:endParaRPr sz="1500" b="0" i="0" u="none" strike="noStrike" cap="none" dirty="0">
              <a:solidFill>
                <a:srgbClr val="000000"/>
              </a:solidFill>
              <a:latin typeface="Arial"/>
              <a:ea typeface="Arial"/>
              <a:cs typeface="Arial"/>
              <a:sym typeface="Arial"/>
            </a:endParaRPr>
          </a:p>
        </p:txBody>
      </p:sp>
      <p:graphicFrame>
        <p:nvGraphicFramePr>
          <p:cNvPr id="2" name="Tabla 1">
            <a:extLst>
              <a:ext uri="{FF2B5EF4-FFF2-40B4-BE49-F238E27FC236}">
                <a16:creationId xmlns:a16="http://schemas.microsoft.com/office/drawing/2014/main" id="{76A43C46-94A0-E8BD-089D-25A933F33EF1}"/>
              </a:ext>
            </a:extLst>
          </p:cNvPr>
          <p:cNvGraphicFramePr>
            <a:graphicFrameLocks noGrp="1"/>
          </p:cNvGraphicFramePr>
          <p:nvPr>
            <p:extLst>
              <p:ext uri="{D42A27DB-BD31-4B8C-83A1-F6EECF244321}">
                <p14:modId xmlns:p14="http://schemas.microsoft.com/office/powerpoint/2010/main" val="1679579237"/>
              </p:ext>
            </p:extLst>
          </p:nvPr>
        </p:nvGraphicFramePr>
        <p:xfrm>
          <a:off x="200025" y="1490980"/>
          <a:ext cx="8725602" cy="3449320"/>
        </p:xfrm>
        <a:graphic>
          <a:graphicData uri="http://schemas.openxmlformats.org/drawingml/2006/table">
            <a:tbl>
              <a:tblPr firstRow="1" bandRow="1">
                <a:tableStyleId>{5C22544A-7EE6-4342-B048-85BDC9FD1C3A}</a:tableStyleId>
              </a:tblPr>
              <a:tblGrid>
                <a:gridCol w="1280432">
                  <a:extLst>
                    <a:ext uri="{9D8B030D-6E8A-4147-A177-3AD203B41FA5}">
                      <a16:colId xmlns:a16="http://schemas.microsoft.com/office/drawing/2014/main" val="570730272"/>
                    </a:ext>
                  </a:extLst>
                </a:gridCol>
                <a:gridCol w="1364343">
                  <a:extLst>
                    <a:ext uri="{9D8B030D-6E8A-4147-A177-3AD203B41FA5}">
                      <a16:colId xmlns:a16="http://schemas.microsoft.com/office/drawing/2014/main" val="984919765"/>
                    </a:ext>
                  </a:extLst>
                </a:gridCol>
                <a:gridCol w="1364343">
                  <a:extLst>
                    <a:ext uri="{9D8B030D-6E8A-4147-A177-3AD203B41FA5}">
                      <a16:colId xmlns:a16="http://schemas.microsoft.com/office/drawing/2014/main" val="1541735242"/>
                    </a:ext>
                  </a:extLst>
                </a:gridCol>
                <a:gridCol w="1422400">
                  <a:extLst>
                    <a:ext uri="{9D8B030D-6E8A-4147-A177-3AD203B41FA5}">
                      <a16:colId xmlns:a16="http://schemas.microsoft.com/office/drawing/2014/main" val="2054352047"/>
                    </a:ext>
                  </a:extLst>
                </a:gridCol>
                <a:gridCol w="1451428">
                  <a:extLst>
                    <a:ext uri="{9D8B030D-6E8A-4147-A177-3AD203B41FA5}">
                      <a16:colId xmlns:a16="http://schemas.microsoft.com/office/drawing/2014/main" val="3277845270"/>
                    </a:ext>
                  </a:extLst>
                </a:gridCol>
                <a:gridCol w="1842656">
                  <a:extLst>
                    <a:ext uri="{9D8B030D-6E8A-4147-A177-3AD203B41FA5}">
                      <a16:colId xmlns:a16="http://schemas.microsoft.com/office/drawing/2014/main" val="3917864775"/>
                    </a:ext>
                  </a:extLst>
                </a:gridCol>
              </a:tblGrid>
              <a:tr h="370840">
                <a:tc>
                  <a:txBody>
                    <a:bodyPr/>
                    <a:lstStyle/>
                    <a:p>
                      <a:r>
                        <a:rPr lang="es-AR" dirty="0"/>
                        <a:t>Criterio</a:t>
                      </a:r>
                    </a:p>
                  </a:txBody>
                  <a:tcPr>
                    <a:solidFill>
                      <a:srgbClr val="E35B82"/>
                    </a:solidFill>
                  </a:tcPr>
                </a:tc>
                <a:tc>
                  <a:txBody>
                    <a:bodyPr/>
                    <a:lstStyle/>
                    <a:p>
                      <a:r>
                        <a:rPr lang="es-AR" dirty="0"/>
                        <a:t>1</a:t>
                      </a:r>
                    </a:p>
                  </a:txBody>
                  <a:tcPr>
                    <a:solidFill>
                      <a:schemeClr val="bg1">
                        <a:lumMod val="85000"/>
                      </a:schemeClr>
                    </a:solidFill>
                  </a:tcPr>
                </a:tc>
                <a:tc>
                  <a:txBody>
                    <a:bodyPr/>
                    <a:lstStyle/>
                    <a:p>
                      <a:r>
                        <a:rPr lang="es-AR" dirty="0"/>
                        <a:t>2</a:t>
                      </a:r>
                    </a:p>
                  </a:txBody>
                  <a:tcPr>
                    <a:solidFill>
                      <a:schemeClr val="bg1">
                        <a:lumMod val="75000"/>
                      </a:schemeClr>
                    </a:solidFill>
                  </a:tcPr>
                </a:tc>
                <a:tc>
                  <a:txBody>
                    <a:bodyPr/>
                    <a:lstStyle/>
                    <a:p>
                      <a:r>
                        <a:rPr lang="es-AR" dirty="0"/>
                        <a:t>3</a:t>
                      </a:r>
                    </a:p>
                  </a:txBody>
                  <a:tcPr>
                    <a:solidFill>
                      <a:schemeClr val="bg1">
                        <a:lumMod val="65000"/>
                      </a:schemeClr>
                    </a:solidFill>
                  </a:tcPr>
                </a:tc>
                <a:tc>
                  <a:txBody>
                    <a:bodyPr/>
                    <a:lstStyle/>
                    <a:p>
                      <a:r>
                        <a:rPr lang="es-AR" dirty="0"/>
                        <a:t>4</a:t>
                      </a:r>
                    </a:p>
                  </a:txBody>
                  <a:tcPr>
                    <a:solidFill>
                      <a:schemeClr val="bg1">
                        <a:lumMod val="50000"/>
                      </a:schemeClr>
                    </a:solidFill>
                  </a:tcPr>
                </a:tc>
                <a:tc>
                  <a:txBody>
                    <a:bodyPr/>
                    <a:lstStyle/>
                    <a:p>
                      <a:r>
                        <a:rPr lang="es-AR" dirty="0"/>
                        <a:t>5</a:t>
                      </a:r>
                    </a:p>
                  </a:txBody>
                  <a:tcPr>
                    <a:solidFill>
                      <a:schemeClr val="tx1">
                        <a:lumMod val="50000"/>
                        <a:lumOff val="50000"/>
                      </a:schemeClr>
                    </a:solidFill>
                  </a:tcPr>
                </a:tc>
                <a:extLst>
                  <a:ext uri="{0D108BD9-81ED-4DB2-BD59-A6C34878D82A}">
                    <a16:rowId xmlns:a16="http://schemas.microsoft.com/office/drawing/2014/main" val="50731028"/>
                  </a:ext>
                </a:extLst>
              </a:tr>
              <a:tr h="481511">
                <a:tc>
                  <a:txBody>
                    <a:bodyPr/>
                    <a:lstStyle/>
                    <a:p>
                      <a:r>
                        <a:rPr lang="es-AR" b="1" dirty="0"/>
                        <a:t>Plausibilidad</a:t>
                      </a:r>
                    </a:p>
                  </a:txBody>
                  <a:tcPr>
                    <a:solidFill>
                      <a:schemeClr val="bg2">
                        <a:lumMod val="10000"/>
                        <a:lumOff val="90000"/>
                      </a:schemeClr>
                    </a:solidFill>
                  </a:tcPr>
                </a:tc>
                <a:tc>
                  <a:txBody>
                    <a:bodyPr/>
                    <a:lstStyle/>
                    <a:p>
                      <a:r>
                        <a:rPr lang="es-AR" dirty="0"/>
                        <a:t>La explicación que conecta la intervención con el resultado es poco clara, ilógica o contradictoria.</a:t>
                      </a:r>
                    </a:p>
                  </a:txBody>
                  <a:tcPr>
                    <a:solidFill>
                      <a:schemeClr val="bg2">
                        <a:lumMod val="10000"/>
                        <a:lumOff val="90000"/>
                      </a:schemeClr>
                    </a:solidFill>
                  </a:tcPr>
                </a:tc>
                <a:tc>
                  <a:txBody>
                    <a:bodyPr/>
                    <a:lstStyle/>
                    <a:p>
                      <a:r>
                        <a:rPr lang="es-AR" dirty="0"/>
                        <a:t>La explicación indica alguna posible conexión entre la intervención y el resultado.</a:t>
                      </a:r>
                    </a:p>
                  </a:txBody>
                  <a:tcPr>
                    <a:solidFill>
                      <a:schemeClr val="bg2">
                        <a:lumMod val="10000"/>
                        <a:lumOff val="90000"/>
                      </a:schemeClr>
                    </a:solidFill>
                  </a:tcPr>
                </a:tc>
                <a:tc>
                  <a:txBody>
                    <a:bodyPr/>
                    <a:lstStyle/>
                    <a:p>
                      <a:r>
                        <a:rPr lang="es-AR" dirty="0"/>
                        <a:t>La explicación es clara, lógica y consistente con la temporalidad, y sugiere un vínculo probable entre la intervención y el resultado.</a:t>
                      </a:r>
                    </a:p>
                  </a:txBody>
                  <a:tcPr>
                    <a:solidFill>
                      <a:schemeClr val="bg2">
                        <a:lumMod val="10000"/>
                        <a:lumOff val="90000"/>
                      </a:schemeClr>
                    </a:solidFill>
                  </a:tcPr>
                </a:tc>
                <a:tc>
                  <a:txBody>
                    <a:bodyPr/>
                    <a:lstStyle/>
                    <a:p>
                      <a:r>
                        <a:rPr lang="es-AR" dirty="0"/>
                        <a:t>La explicación de cómo la evidencia conecta a la intervención con el resultado es convincente. Las conclusiones extraídas tienden a coincidir con los datos.</a:t>
                      </a:r>
                    </a:p>
                  </a:txBody>
                  <a:tcPr>
                    <a:solidFill>
                      <a:schemeClr val="bg2">
                        <a:lumMod val="10000"/>
                        <a:lumOff val="90000"/>
                      </a:schemeClr>
                    </a:solidFill>
                  </a:tcPr>
                </a:tc>
                <a:tc>
                  <a:txBody>
                    <a:bodyPr/>
                    <a:lstStyle/>
                    <a:p>
                      <a:r>
                        <a:rPr lang="es-AR" dirty="0"/>
                        <a:t>La explicación es altamente convincente, marca de manera clara y convincente los pasos y datos específicos que conectan a la intervención con el resultado. Las conclusiones extraídas se siguen de los datos de manera inequívoca.</a:t>
                      </a:r>
                    </a:p>
                  </a:txBody>
                  <a:tcPr>
                    <a:solidFill>
                      <a:schemeClr val="bg2">
                        <a:lumMod val="10000"/>
                        <a:lumOff val="90000"/>
                      </a:schemeClr>
                    </a:solidFill>
                  </a:tcPr>
                </a:tc>
                <a:extLst>
                  <a:ext uri="{0D108BD9-81ED-4DB2-BD59-A6C34878D82A}">
                    <a16:rowId xmlns:a16="http://schemas.microsoft.com/office/drawing/2014/main" val="678274840"/>
                  </a:ext>
                </a:extLst>
              </a:tr>
            </a:tbl>
          </a:graphicData>
        </a:graphic>
      </p:graphicFrame>
      <p:sp>
        <p:nvSpPr>
          <p:cNvPr id="3" name="Google Shape;610;g3533bb1e2d5_0_69">
            <a:extLst>
              <a:ext uri="{FF2B5EF4-FFF2-40B4-BE49-F238E27FC236}">
                <a16:creationId xmlns:a16="http://schemas.microsoft.com/office/drawing/2014/main" id="{FAAA8B82-C865-F150-A34E-C98860889683}"/>
              </a:ext>
            </a:extLst>
          </p:cNvPr>
          <p:cNvSpPr txBox="1"/>
          <p:nvPr/>
        </p:nvSpPr>
        <p:spPr>
          <a:xfrm>
            <a:off x="200025" y="1240464"/>
            <a:ext cx="8379300" cy="250516"/>
          </a:xfrm>
          <a:prstGeom prst="rect">
            <a:avLst/>
          </a:prstGeom>
          <a:noFill/>
          <a:ln>
            <a:noFill/>
          </a:ln>
        </p:spPr>
        <p:txBody>
          <a:bodyPr spcFirstLastPara="1" wrap="square" lIns="45675" tIns="45675" rIns="45675" bIns="45675" anchor="ctr" anchorCtr="0">
            <a:normAutofit fontScale="85000" lnSpcReduction="20000"/>
          </a:bodyPr>
          <a:lstStyle/>
          <a:p>
            <a:pPr marL="0" marR="0" lvl="0" indent="0" algn="l" rtl="0">
              <a:lnSpc>
                <a:spcPct val="90000"/>
              </a:lnSpc>
              <a:spcBef>
                <a:spcPts val="0"/>
              </a:spcBef>
              <a:spcAft>
                <a:spcPts val="0"/>
              </a:spcAft>
              <a:buClr>
                <a:srgbClr val="FFFFFF"/>
              </a:buClr>
              <a:buSzPts val="2400"/>
              <a:buFont typeface="Arial"/>
              <a:buNone/>
            </a:pPr>
            <a:r>
              <a:rPr lang="es-AR" sz="1600" b="1" i="0" u="none" strike="noStrike" cap="none" noProof="0" dirty="0">
                <a:solidFill>
                  <a:srgbClr val="E35B82"/>
                </a:solidFill>
                <a:latin typeface="Arial"/>
                <a:ea typeface="Arial"/>
                <a:cs typeface="Arial"/>
                <a:sym typeface="Arial"/>
              </a:rPr>
              <a:t>Tabla</a:t>
            </a:r>
            <a:r>
              <a:rPr lang="es-AR" sz="1600" b="1" noProof="0" dirty="0">
                <a:solidFill>
                  <a:srgbClr val="E35B82"/>
                </a:solidFill>
              </a:rPr>
              <a:t> 1.1 Rúbrica de plausibilidad (por nivel de desempeño)</a:t>
            </a:r>
            <a:endParaRPr lang="es-AR" sz="1100" b="0" i="0" u="none" strike="noStrike" cap="none" noProof="0" dirty="0">
              <a:solidFill>
                <a:srgbClr val="E35B82"/>
              </a:solidFill>
              <a:latin typeface="Arial"/>
              <a:ea typeface="Arial"/>
              <a:cs typeface="Arial"/>
              <a:sym typeface="Arial"/>
            </a:endParaRPr>
          </a:p>
        </p:txBody>
      </p:sp>
    </p:spTree>
    <p:extLst>
      <p:ext uri="{BB962C8B-B14F-4D97-AF65-F5344CB8AC3E}">
        <p14:creationId xmlns:p14="http://schemas.microsoft.com/office/powerpoint/2010/main" val="2183196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3533bb1e2d5_0_153"/>
          <p:cNvSpPr/>
          <p:nvPr/>
        </p:nvSpPr>
        <p:spPr>
          <a:xfrm>
            <a:off x="100" y="75"/>
            <a:ext cx="9144000" cy="1067400"/>
          </a:xfrm>
          <a:prstGeom prst="rect">
            <a:avLst/>
          </a:prstGeom>
          <a:solidFill>
            <a:srgbClr val="00AEEC"/>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2200" i="0" u="none" strike="noStrike" cap="none">
              <a:solidFill>
                <a:schemeClr val="lt1"/>
              </a:solidFill>
            </a:endParaRPr>
          </a:p>
        </p:txBody>
      </p:sp>
      <p:sp>
        <p:nvSpPr>
          <p:cNvPr id="615" name="Google Shape;615;g3533bb1e2d5_0_153"/>
          <p:cNvSpPr txBox="1"/>
          <p:nvPr/>
        </p:nvSpPr>
        <p:spPr>
          <a:xfrm>
            <a:off x="613673" y="123225"/>
            <a:ext cx="8244600" cy="821100"/>
          </a:xfrm>
          <a:prstGeom prst="rect">
            <a:avLst/>
          </a:prstGeom>
          <a:noFill/>
          <a:ln>
            <a:noFill/>
          </a:ln>
        </p:spPr>
        <p:txBody>
          <a:bodyPr spcFirstLastPara="1" wrap="square" lIns="45675" tIns="45675" rIns="45675" bIns="45675" anchor="ctr" anchorCtr="0">
            <a:normAutofit/>
          </a:bodyPr>
          <a:lstStyle/>
          <a:p>
            <a:pPr lvl="0">
              <a:lnSpc>
                <a:spcPct val="90000"/>
              </a:lnSpc>
              <a:buClr>
                <a:srgbClr val="FFFFFF"/>
              </a:buClr>
              <a:buSzPts val="2400"/>
            </a:pPr>
            <a:r>
              <a:rPr lang="es-AR" sz="2700" b="1" noProof="0" dirty="0">
                <a:solidFill>
                  <a:srgbClr val="FFFFFF"/>
                </a:solidFill>
              </a:rPr>
              <a:t>[Incluya sus propios ejemplos]</a:t>
            </a:r>
            <a:endParaRPr lang="es-AR" sz="1700" noProof="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7">
          <a:extLst>
            <a:ext uri="{FF2B5EF4-FFF2-40B4-BE49-F238E27FC236}">
              <a16:creationId xmlns:a16="http://schemas.microsoft.com/office/drawing/2014/main" id="{BACC93EA-9F6E-B629-82D3-01F7C2EB5925}"/>
            </a:ext>
          </a:extLst>
        </p:cNvPr>
        <p:cNvGrpSpPr/>
        <p:nvPr/>
      </p:nvGrpSpPr>
      <p:grpSpPr>
        <a:xfrm>
          <a:off x="0" y="0"/>
          <a:ext cx="0" cy="0"/>
          <a:chOff x="0" y="0"/>
          <a:chExt cx="0" cy="0"/>
        </a:xfrm>
      </p:grpSpPr>
      <p:sp>
        <p:nvSpPr>
          <p:cNvPr id="688" name="Google Shape;688;p22">
            <a:extLst>
              <a:ext uri="{FF2B5EF4-FFF2-40B4-BE49-F238E27FC236}">
                <a16:creationId xmlns:a16="http://schemas.microsoft.com/office/drawing/2014/main" id="{936267A7-FE9D-20FB-216F-500D1AEF913C}"/>
              </a:ext>
            </a:extLst>
          </p:cNvPr>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689" name="Google Shape;689;p22">
            <a:extLst>
              <a:ext uri="{FF2B5EF4-FFF2-40B4-BE49-F238E27FC236}">
                <a16:creationId xmlns:a16="http://schemas.microsoft.com/office/drawing/2014/main" id="{13056A74-0E1D-1CCE-9A05-399D9F317089}"/>
              </a:ext>
            </a:extLst>
          </p:cNvPr>
          <p:cNvSpPr txBox="1"/>
          <p:nvPr/>
        </p:nvSpPr>
        <p:spPr>
          <a:xfrm>
            <a:off x="220621" y="1772608"/>
            <a:ext cx="8720179" cy="692406"/>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rPr>
              <a:t>Aplicar este aprendizaje a su trabajo</a:t>
            </a:r>
            <a:endParaRPr lang="es-AR" sz="5000" b="1" i="0" u="none" strike="noStrike" cap="none" noProof="0" dirty="0">
              <a:solidFill>
                <a:srgbClr val="FFFFFF"/>
              </a:solidFill>
            </a:endParaRPr>
          </a:p>
        </p:txBody>
      </p:sp>
      <p:cxnSp>
        <p:nvCxnSpPr>
          <p:cNvPr id="690" name="Google Shape;690;p22">
            <a:extLst>
              <a:ext uri="{FF2B5EF4-FFF2-40B4-BE49-F238E27FC236}">
                <a16:creationId xmlns:a16="http://schemas.microsoft.com/office/drawing/2014/main" id="{1D43BB2B-8795-291E-2E3A-5BE7004AA239}"/>
              </a:ext>
            </a:extLst>
          </p:cNvPr>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691" name="Google Shape;691;p22">
            <a:extLst>
              <a:ext uri="{FF2B5EF4-FFF2-40B4-BE49-F238E27FC236}">
                <a16:creationId xmlns:a16="http://schemas.microsoft.com/office/drawing/2014/main" id="{07D9D15D-24EF-49EB-DDCA-9CD9561B424B}"/>
              </a:ext>
            </a:extLst>
          </p:cNvPr>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338296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5">
          <a:extLst>
            <a:ext uri="{FF2B5EF4-FFF2-40B4-BE49-F238E27FC236}">
              <a16:creationId xmlns:a16="http://schemas.microsoft.com/office/drawing/2014/main" id="{F78DB764-F639-1B06-BD37-9382B28B0661}"/>
            </a:ext>
          </a:extLst>
        </p:cNvPr>
        <p:cNvGrpSpPr/>
        <p:nvPr/>
      </p:nvGrpSpPr>
      <p:grpSpPr>
        <a:xfrm>
          <a:off x="0" y="0"/>
          <a:ext cx="0" cy="0"/>
          <a:chOff x="0" y="0"/>
          <a:chExt cx="0" cy="0"/>
        </a:xfrm>
      </p:grpSpPr>
      <p:sp>
        <p:nvSpPr>
          <p:cNvPr id="696" name="Google Shape;696;g34f3047f75d_0_1369">
            <a:extLst>
              <a:ext uri="{FF2B5EF4-FFF2-40B4-BE49-F238E27FC236}">
                <a16:creationId xmlns:a16="http://schemas.microsoft.com/office/drawing/2014/main" id="{AE15A0AA-D557-43C6-EFF6-8B7ECE2CE901}"/>
              </a:ext>
            </a:extLst>
          </p:cNvPr>
          <p:cNvSpPr txBox="1"/>
          <p:nvPr/>
        </p:nvSpPr>
        <p:spPr>
          <a:xfrm>
            <a:off x="591757" y="413419"/>
            <a:ext cx="77541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595"/>
              <a:buFont typeface="Arial"/>
              <a:buNone/>
            </a:pPr>
            <a:r>
              <a:rPr lang="en-US" sz="2400" b="1" i="0" u="none" strike="noStrike" cap="none">
                <a:solidFill>
                  <a:srgbClr val="FFFFFF"/>
                </a:solidFill>
                <a:latin typeface="Arial"/>
                <a:ea typeface="Arial"/>
                <a:cs typeface="Arial"/>
                <a:sym typeface="Arial"/>
              </a:rPr>
              <a:t>Small group activity</a:t>
            </a:r>
            <a:endParaRPr sz="1400" b="0" i="0" u="none" strike="noStrike" cap="none">
              <a:solidFill>
                <a:srgbClr val="000000"/>
              </a:solidFill>
              <a:latin typeface="Arial"/>
              <a:ea typeface="Arial"/>
              <a:cs typeface="Arial"/>
              <a:sym typeface="Arial"/>
            </a:endParaRPr>
          </a:p>
        </p:txBody>
      </p:sp>
      <p:pic>
        <p:nvPicPr>
          <p:cNvPr id="697" name="Google Shape;697;g34f3047f75d_0_1369">
            <a:extLst>
              <a:ext uri="{FF2B5EF4-FFF2-40B4-BE49-F238E27FC236}">
                <a16:creationId xmlns:a16="http://schemas.microsoft.com/office/drawing/2014/main" id="{399A8B6E-9496-BF49-0065-9B9A4784E0E9}"/>
              </a:ext>
            </a:extLst>
          </p:cNvPr>
          <p:cNvPicPr preferRelativeResize="0"/>
          <p:nvPr/>
        </p:nvPicPr>
        <p:blipFill rotWithShape="1">
          <a:blip r:embed="rId3">
            <a:alphaModFix/>
          </a:blip>
          <a:srcRect t="22308" b="20358"/>
          <a:stretch/>
        </p:blipFill>
        <p:spPr>
          <a:xfrm>
            <a:off x="7471429" y="6042600"/>
            <a:ext cx="1672575" cy="703750"/>
          </a:xfrm>
          <a:prstGeom prst="rect">
            <a:avLst/>
          </a:prstGeom>
          <a:noFill/>
          <a:ln>
            <a:noFill/>
          </a:ln>
        </p:spPr>
      </p:pic>
      <p:grpSp>
        <p:nvGrpSpPr>
          <p:cNvPr id="698" name="Google Shape;698;g34f3047f75d_0_1369">
            <a:extLst>
              <a:ext uri="{FF2B5EF4-FFF2-40B4-BE49-F238E27FC236}">
                <a16:creationId xmlns:a16="http://schemas.microsoft.com/office/drawing/2014/main" id="{DDF1EA25-F62C-61A8-CB90-E895EF3B4675}"/>
              </a:ext>
            </a:extLst>
          </p:cNvPr>
          <p:cNvGrpSpPr/>
          <p:nvPr/>
        </p:nvGrpSpPr>
        <p:grpSpPr>
          <a:xfrm>
            <a:off x="4" y="6250"/>
            <a:ext cx="9249470" cy="6858000"/>
            <a:chOff x="4" y="6250"/>
            <a:chExt cx="9249470" cy="6858000"/>
          </a:xfrm>
        </p:grpSpPr>
        <p:pic>
          <p:nvPicPr>
            <p:cNvPr id="699" name="Google Shape;699;g34f3047f75d_0_1369">
              <a:extLst>
                <a:ext uri="{FF2B5EF4-FFF2-40B4-BE49-F238E27FC236}">
                  <a16:creationId xmlns:a16="http://schemas.microsoft.com/office/drawing/2014/main" id="{3A8E3CE6-C435-DA14-3C36-7321803FAFBC}"/>
                </a:ext>
              </a:extLst>
            </p:cNvPr>
            <p:cNvPicPr preferRelativeResize="0"/>
            <p:nvPr/>
          </p:nvPicPr>
          <p:blipFill>
            <a:blip r:embed="rId4"/>
            <a:srcRect t="10" b="10"/>
            <a:stretch/>
          </p:blipFill>
          <p:spPr>
            <a:xfrm>
              <a:off x="4" y="6250"/>
              <a:ext cx="9249470" cy="6858000"/>
            </a:xfrm>
            <a:prstGeom prst="rect">
              <a:avLst/>
            </a:prstGeom>
            <a:noFill/>
            <a:ln>
              <a:noFill/>
            </a:ln>
          </p:spPr>
        </p:pic>
        <p:sp>
          <p:nvSpPr>
            <p:cNvPr id="700" name="Google Shape;700;g34f3047f75d_0_1369">
              <a:extLst>
                <a:ext uri="{FF2B5EF4-FFF2-40B4-BE49-F238E27FC236}">
                  <a16:creationId xmlns:a16="http://schemas.microsoft.com/office/drawing/2014/main" id="{A91CDC47-8449-B69E-982A-A36933AB1852}"/>
                </a:ext>
              </a:extLst>
            </p:cNvPr>
            <p:cNvSpPr txBox="1"/>
            <p:nvPr/>
          </p:nvSpPr>
          <p:spPr>
            <a:xfrm>
              <a:off x="1728389" y="1383765"/>
              <a:ext cx="5792700" cy="3225900"/>
            </a:xfrm>
            <a:prstGeom prst="rect">
              <a:avLst/>
            </a:prstGeom>
            <a:noFill/>
            <a:ln>
              <a:noFill/>
            </a:ln>
          </p:spPr>
          <p:txBody>
            <a:bodyPr spcFirstLastPara="1" wrap="square" lIns="91425" tIns="91425" rIns="91425" bIns="91425" anchor="t" anchorCtr="0">
              <a:noAutofit/>
            </a:bodyPr>
            <a:lstStyle/>
            <a:p>
              <a:pPr lvl="0">
                <a:spcBef>
                  <a:spcPts val="1000"/>
                </a:spcBef>
                <a:buClr>
                  <a:srgbClr val="2F5AA6"/>
                </a:buClr>
                <a:buSzPts val="2200"/>
              </a:pPr>
              <a:r>
                <a:rPr lang="es-AR" sz="1700" noProof="0" dirty="0">
                  <a:solidFill>
                    <a:srgbClr val="2F5AA6"/>
                  </a:solidFill>
                  <a:latin typeface="Helvetica Neue"/>
                  <a:ea typeface="Helvetica Neue"/>
                  <a:cs typeface="Helvetica Neue"/>
                  <a:sym typeface="Helvetica Neue"/>
                </a:rPr>
                <a:t>Piense en una evaluación en particular que conozca bien, idealmente una que haya intentado realizar afirmaciones causales (o que podría haber mejorado con de afirmaciones causales):</a:t>
              </a:r>
              <a:endParaRPr lang="es-AR" sz="1700" b="0" i="0" u="none" strike="noStrike" cap="none" noProof="0" dirty="0">
                <a:solidFill>
                  <a:srgbClr val="2F5AA6"/>
                </a:solidFill>
                <a:latin typeface="Helvetica Neue"/>
                <a:ea typeface="Helvetica Neue"/>
                <a:cs typeface="Helvetica Neue"/>
                <a:sym typeface="Helvetica Neue"/>
              </a:endParaRPr>
            </a:p>
            <a:p>
              <a:pPr marL="457200" lvl="0" indent="-336550">
                <a:spcBef>
                  <a:spcPts val="1000"/>
                </a:spcBef>
                <a:buClr>
                  <a:srgbClr val="2F5AA6"/>
                </a:buClr>
                <a:buSzPts val="1700"/>
                <a:buFont typeface="Helvetica Neue"/>
                <a:buChar char="●"/>
              </a:pPr>
              <a:r>
                <a:rPr lang="es-AR" sz="1700" noProof="0" dirty="0">
                  <a:solidFill>
                    <a:srgbClr val="2F5AA6"/>
                  </a:solidFill>
                  <a:latin typeface="Helvetica Neue"/>
                  <a:ea typeface="Helvetica Neue"/>
                  <a:cs typeface="Helvetica Neue"/>
                  <a:sym typeface="Helvetica Neue"/>
                </a:rPr>
                <a:t>¿Qué valores se hicieron explícitos (o no) en la evaluación?</a:t>
              </a:r>
            </a:p>
            <a:p>
              <a:pPr marL="457200" lvl="0" indent="-336550">
                <a:spcBef>
                  <a:spcPts val="1000"/>
                </a:spcBef>
                <a:buClr>
                  <a:srgbClr val="2F5AA6"/>
                </a:buClr>
                <a:buSzPts val="1700"/>
                <a:buFont typeface="Helvetica Neue"/>
                <a:buChar char="●"/>
              </a:pPr>
              <a:r>
                <a:rPr lang="es-AR" sz="1700" noProof="0" dirty="0">
                  <a:solidFill>
                    <a:srgbClr val="2F5AA6"/>
                  </a:solidFill>
                  <a:latin typeface="Helvetica Neue"/>
                  <a:ea typeface="Helvetica Neue"/>
                  <a:cs typeface="Helvetica Neue"/>
                  <a:sym typeface="Helvetica Neue"/>
                </a:rPr>
                <a:t>¿Cuál sería una acción concreta que podría haber tomado para mejorar la calidad y el rigor del estudio, a partir de las ideas que aprendimos hoy?</a:t>
              </a:r>
              <a:endParaRPr lang="es-AR" sz="1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1000"/>
                </a:spcBef>
                <a:spcAft>
                  <a:spcPts val="0"/>
                </a:spcAft>
                <a:buClr>
                  <a:srgbClr val="000000"/>
                </a:buClr>
                <a:buSzPts val="1700"/>
                <a:buFont typeface="Arial"/>
                <a:buNone/>
              </a:pPr>
              <a:r>
                <a:rPr lang="es-AR" sz="1700" b="0" i="0" u="none" strike="noStrike" cap="none" noProof="0" dirty="0">
                  <a:solidFill>
                    <a:srgbClr val="2F5AA6"/>
                  </a:solidFill>
                  <a:latin typeface="Helvetica Neue"/>
                  <a:ea typeface="Helvetica Neue"/>
                  <a:cs typeface="Helvetica Neue"/>
                  <a:sym typeface="Helvetica Neue"/>
                </a:rPr>
                <a:t>Comparta sus ejemplos con el grupo y reflexionen juntos sobre ellos.</a:t>
              </a:r>
            </a:p>
          </p:txBody>
        </p:sp>
      </p:grpSp>
    </p:spTree>
    <p:extLst>
      <p:ext uri="{BB962C8B-B14F-4D97-AF65-F5344CB8AC3E}">
        <p14:creationId xmlns:p14="http://schemas.microsoft.com/office/powerpoint/2010/main" val="3759261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g34cb31c3fae_0_407"/>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849" name="Google Shape;849;g34cb31c3fae_0_407"/>
          <p:cNvSpPr txBox="1"/>
          <p:nvPr/>
        </p:nvSpPr>
        <p:spPr>
          <a:xfrm>
            <a:off x="619275" y="2018355"/>
            <a:ext cx="8322300" cy="692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AR" sz="3900" b="1" i="0" u="none" strike="noStrike" cap="none" noProof="0" dirty="0">
                <a:solidFill>
                  <a:srgbClr val="FFFFFF"/>
                </a:solidFill>
                <a:latin typeface="Calibri"/>
                <a:ea typeface="Calibri"/>
                <a:cs typeface="Calibri"/>
                <a:sym typeface="Calibri"/>
              </a:rPr>
              <a:t>Preguntas y Compromisos</a:t>
            </a:r>
            <a:endParaRPr lang="es-AR" sz="5000" b="1" i="0" u="none" strike="noStrike" cap="none" noProof="0" dirty="0">
              <a:solidFill>
                <a:srgbClr val="FFFFFF"/>
              </a:solidFill>
              <a:latin typeface="Arial"/>
              <a:ea typeface="Arial"/>
              <a:cs typeface="Arial"/>
              <a:sym typeface="Arial"/>
            </a:endParaRPr>
          </a:p>
        </p:txBody>
      </p:sp>
      <p:cxnSp>
        <p:nvCxnSpPr>
          <p:cNvPr id="850" name="Google Shape;850;g34cb31c3fae_0_407"/>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851" name="Google Shape;851;g34cb31c3fae_0_407"/>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1656392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sz="1800" b="0" i="0" u="none" strike="noStrike" cap="none">
              <a:solidFill>
                <a:srgbClr val="780811"/>
              </a:solidFill>
              <a:latin typeface="Arial"/>
              <a:ea typeface="Arial"/>
              <a:cs typeface="Arial"/>
              <a:sym typeface="Arial"/>
            </a:endParaRPr>
          </a:p>
        </p:txBody>
      </p:sp>
      <p:cxnSp>
        <p:nvCxnSpPr>
          <p:cNvPr id="102" name="Google Shape;102;p5"/>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103" name="Google Shape;103;p5"/>
          <p:cNvSpPr txBox="1">
            <a:spLocks noGrp="1"/>
          </p:cNvSpPr>
          <p:nvPr>
            <p:ph type="subTitle" idx="4294967295"/>
          </p:nvPr>
        </p:nvSpPr>
        <p:spPr>
          <a:xfrm>
            <a:off x="516315" y="1868702"/>
            <a:ext cx="6207632" cy="4500300"/>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500"/>
              </a:spcBef>
              <a:spcAft>
                <a:spcPts val="0"/>
              </a:spcAft>
              <a:buClr>
                <a:srgbClr val="2F5AA6"/>
              </a:buClr>
              <a:buSzPts val="1800"/>
              <a:buFont typeface="Helvetica Neue"/>
              <a:buNone/>
            </a:pPr>
            <a:r>
              <a:rPr lang="es-AR" sz="2400" b="0" i="0" u="sng" strike="noStrike" cap="none" noProof="0" dirty="0">
                <a:solidFill>
                  <a:schemeClr val="dk1"/>
                </a:solidFill>
                <a:latin typeface="Arial"/>
                <a:ea typeface="Arial"/>
                <a:cs typeface="Arial"/>
                <a:sym typeface="Arial"/>
              </a:rPr>
              <a:t>Encuesta</a:t>
            </a:r>
            <a:endParaRPr lang="es-AR" noProof="0" dirty="0"/>
          </a:p>
          <a:p>
            <a:pPr marL="457200" marR="0" lvl="0" indent="-495300" algn="l" rtl="0">
              <a:lnSpc>
                <a:spcPct val="100000"/>
              </a:lnSpc>
              <a:spcBef>
                <a:spcPts val="500"/>
              </a:spcBef>
              <a:spcAft>
                <a:spcPts val="0"/>
              </a:spcAft>
              <a:buClr>
                <a:srgbClr val="2F5AA6"/>
              </a:buClr>
              <a:buSzPts val="2400"/>
              <a:buFont typeface="Arial"/>
              <a:buAutoNum type="arabicPeriod"/>
            </a:pPr>
            <a:r>
              <a:rPr lang="es-AR" sz="2400" noProof="0" dirty="0">
                <a:solidFill>
                  <a:schemeClr val="dk1"/>
                </a:solidFill>
                <a:latin typeface="Arial"/>
                <a:ea typeface="Arial"/>
                <a:cs typeface="Arial"/>
                <a:sym typeface="Arial"/>
              </a:rPr>
              <a:t>¿Cuál es su tipo de organización?</a:t>
            </a:r>
          </a:p>
          <a:p>
            <a:pPr marL="457200" marR="0" lvl="0" indent="-495300" algn="l" rtl="0">
              <a:lnSpc>
                <a:spcPct val="100000"/>
              </a:lnSpc>
              <a:spcBef>
                <a:spcPts val="500"/>
              </a:spcBef>
              <a:spcAft>
                <a:spcPts val="0"/>
              </a:spcAft>
              <a:buClr>
                <a:srgbClr val="2F5AA6"/>
              </a:buClr>
              <a:buSzPts val="2400"/>
              <a:buFont typeface="Arial"/>
              <a:buAutoNum type="arabicPeriod"/>
            </a:pPr>
            <a:r>
              <a:rPr lang="es-AR" sz="2400" b="0" i="0" u="none" strike="noStrike" cap="none" noProof="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¿Cuál es su función principal?</a:t>
            </a:r>
          </a:p>
          <a:p>
            <a:pPr marL="457200" marR="0" lvl="0" indent="-495300" algn="l" rtl="0">
              <a:lnSpc>
                <a:spcPct val="100000"/>
              </a:lnSpc>
              <a:spcBef>
                <a:spcPts val="500"/>
              </a:spcBef>
              <a:spcAft>
                <a:spcPts val="0"/>
              </a:spcAft>
              <a:buClr>
                <a:srgbClr val="2F5AA6"/>
              </a:buClr>
              <a:buSzPts val="2400"/>
              <a:buFont typeface="Arial"/>
              <a:buAutoNum type="arabicPeriod"/>
            </a:pPr>
            <a:r>
              <a:rPr lang="es-AR" sz="2400" b="0" i="0" u="none" strike="noStrike" cap="none" noProof="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Describa su nivel de experiencia con evaluaciones de caminos causales.</a:t>
            </a:r>
          </a:p>
          <a:p>
            <a:pPr marL="0" marR="0" lvl="0" indent="0" algn="l" rtl="0">
              <a:lnSpc>
                <a:spcPct val="100000"/>
              </a:lnSpc>
              <a:spcBef>
                <a:spcPts val="500"/>
              </a:spcBef>
              <a:spcAft>
                <a:spcPts val="0"/>
              </a:spcAft>
              <a:buClr>
                <a:srgbClr val="2F5AA6"/>
              </a:buClr>
              <a:buSzPts val="1800"/>
              <a:buFont typeface="Helvetica Neue"/>
              <a:buNone/>
            </a:pPr>
            <a:endParaRPr sz="2800" b="0" i="0" u="none" strike="noStrike" cap="none" dirty="0">
              <a:solidFill>
                <a:srgbClr val="0A4FA6"/>
              </a:solidFill>
              <a:latin typeface="Calibri"/>
              <a:ea typeface="Calibri"/>
              <a:cs typeface="Calibri"/>
              <a:sym typeface="Calibri"/>
            </a:endParaRPr>
          </a:p>
          <a:p>
            <a:pPr marL="0" marR="0" lvl="0" indent="0" algn="l" rtl="0">
              <a:lnSpc>
                <a:spcPct val="100000"/>
              </a:lnSpc>
              <a:spcBef>
                <a:spcPts val="500"/>
              </a:spcBef>
              <a:spcAft>
                <a:spcPts val="0"/>
              </a:spcAft>
              <a:buClr>
                <a:srgbClr val="2F5AA6"/>
              </a:buClr>
              <a:buSzPts val="1800"/>
              <a:buFont typeface="Helvetica Neue"/>
              <a:buNone/>
            </a:pPr>
            <a:r>
              <a:rPr lang="es-ES" sz="1850" i="1" dirty="0">
                <a:solidFill>
                  <a:srgbClr val="000000"/>
                </a:solidFill>
                <a:latin typeface="Arial"/>
                <a:ea typeface="Arial"/>
                <a:cs typeface="Arial"/>
                <a:sym typeface="Arial"/>
              </a:rPr>
              <a:t>Las evaluaciones de caminos causales hacen visible la "caja negra" de las estrategias y de cambio sistémico, ayudándonos a ver colectivamente cómo están (o no) contribuyendo a cambios complejos.</a:t>
            </a:r>
          </a:p>
          <a:p>
            <a:pPr marL="0" marR="0" lvl="0" indent="0" algn="l" rtl="0">
              <a:lnSpc>
                <a:spcPct val="100000"/>
              </a:lnSpc>
              <a:spcBef>
                <a:spcPts val="500"/>
              </a:spcBef>
              <a:spcAft>
                <a:spcPts val="0"/>
              </a:spcAft>
              <a:buClr>
                <a:srgbClr val="2F5AA6"/>
              </a:buClr>
              <a:buSzPts val="1800"/>
              <a:buFont typeface="Helvetica Neue"/>
              <a:buNone/>
            </a:pPr>
            <a:endParaRPr sz="2800" b="0" i="0" u="none" strike="noStrike" cap="none" dirty="0">
              <a:solidFill>
                <a:srgbClr val="0A4FA6"/>
              </a:solidFill>
              <a:latin typeface="Calibri"/>
              <a:ea typeface="Calibri"/>
              <a:cs typeface="Calibri"/>
              <a:sym typeface="Calibri"/>
            </a:endParaRPr>
          </a:p>
        </p:txBody>
      </p:sp>
      <p:sp>
        <p:nvSpPr>
          <p:cNvPr id="104" name="Google Shape;104;p5"/>
          <p:cNvSpPr txBox="1"/>
          <p:nvPr/>
        </p:nvSpPr>
        <p:spPr>
          <a:xfrm>
            <a:off x="591758" y="413419"/>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¿Quiénes nos acompañan?</a:t>
            </a:r>
            <a:endParaRPr lang="es-AR" sz="1400" b="0" i="0" u="none" strike="noStrike" cap="none" noProof="0" dirty="0">
              <a:solidFill>
                <a:srgbClr val="000000"/>
              </a:solidFill>
              <a:latin typeface="Arial"/>
              <a:ea typeface="Arial"/>
              <a:cs typeface="Arial"/>
              <a:sym typeface="Arial"/>
            </a:endParaRPr>
          </a:p>
        </p:txBody>
      </p:sp>
      <p:cxnSp>
        <p:nvCxnSpPr>
          <p:cNvPr id="105" name="Google Shape;105;p5"/>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106" name="Google Shape;106;p5"/>
          <p:cNvPicPr preferRelativeResize="0"/>
          <p:nvPr/>
        </p:nvPicPr>
        <p:blipFill rotWithShape="1">
          <a:blip r:embed="rId3">
            <a:alphaModFix/>
          </a:blip>
          <a:srcRect t="22308" b="20358"/>
          <a:stretch/>
        </p:blipFill>
        <p:spPr>
          <a:xfrm>
            <a:off x="7471429" y="6154250"/>
            <a:ext cx="1672575" cy="703750"/>
          </a:xfrm>
          <a:prstGeom prst="rect">
            <a:avLst/>
          </a:prstGeom>
          <a:noFill/>
          <a:ln>
            <a:noFill/>
          </a:ln>
        </p:spPr>
      </p:pic>
    </p:spTree>
    <p:extLst>
      <p:ext uri="{BB962C8B-B14F-4D97-AF65-F5344CB8AC3E}">
        <p14:creationId xmlns:p14="http://schemas.microsoft.com/office/powerpoint/2010/main" val="754873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2866ddcf1cf_0_92"/>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sz="1800" b="0" i="0" u="none" strike="noStrike" cap="none">
              <a:solidFill>
                <a:srgbClr val="780811"/>
              </a:solidFill>
              <a:latin typeface="Georgia"/>
              <a:ea typeface="Georgia"/>
              <a:cs typeface="Georgia"/>
              <a:sym typeface="Georgia"/>
            </a:endParaRPr>
          </a:p>
        </p:txBody>
      </p:sp>
      <p:sp>
        <p:nvSpPr>
          <p:cNvPr id="519" name="Google Shape;519;g2866ddcf1cf_0_92"/>
          <p:cNvSpPr txBox="1"/>
          <p:nvPr/>
        </p:nvSpPr>
        <p:spPr>
          <a:xfrm>
            <a:off x="138000" y="179450"/>
            <a:ext cx="8184300" cy="6927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200"/>
              <a:buFont typeface="Arial"/>
              <a:buNone/>
            </a:pPr>
            <a:r>
              <a:rPr lang="es-AR" sz="3900" b="1" i="0" u="none" strike="noStrike" cap="none" noProof="0" dirty="0">
                <a:solidFill>
                  <a:srgbClr val="FFFFFF"/>
                </a:solidFill>
                <a:latin typeface="Calibri"/>
                <a:ea typeface="Calibri"/>
                <a:cs typeface="Calibri"/>
                <a:sym typeface="Calibri"/>
              </a:rPr>
              <a:t>Sus preguntas…</a:t>
            </a:r>
            <a:endParaRPr lang="es-AR" sz="5000" b="1" i="0" u="none" strike="noStrike" cap="none" noProof="0" dirty="0">
              <a:solidFill>
                <a:srgbClr val="FFFFFF"/>
              </a:solidFill>
              <a:latin typeface="Arial"/>
              <a:ea typeface="Arial"/>
              <a:cs typeface="Arial"/>
              <a:sym typeface="Arial"/>
            </a:endParaRPr>
          </a:p>
        </p:txBody>
      </p:sp>
      <p:cxnSp>
        <p:nvCxnSpPr>
          <p:cNvPr id="520" name="Google Shape;520;g2866ddcf1cf_0_92"/>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sp>
        <p:nvSpPr>
          <p:cNvPr id="521" name="Google Shape;521;g2866ddcf1cf_0_92"/>
          <p:cNvSpPr txBox="1">
            <a:spLocks noGrp="1"/>
          </p:cNvSpPr>
          <p:nvPr>
            <p:ph type="subTitle" idx="4294967295"/>
          </p:nvPr>
        </p:nvSpPr>
        <p:spPr>
          <a:xfrm>
            <a:off x="827925" y="4033525"/>
            <a:ext cx="5685000" cy="2313900"/>
          </a:xfrm>
          <a:prstGeom prst="rect">
            <a:avLst/>
          </a:prstGeom>
          <a:noFill/>
          <a:ln>
            <a:noFill/>
          </a:ln>
        </p:spPr>
        <p:txBody>
          <a:bodyPr spcFirstLastPara="1" wrap="square" lIns="45675" tIns="45675" rIns="45675" bIns="45675" anchor="t" anchorCtr="0">
            <a:normAutofit/>
          </a:bodyPr>
          <a:lstStyle/>
          <a:p>
            <a:pPr marL="0" marR="0" lvl="0" indent="0" algn="l" rtl="0">
              <a:lnSpc>
                <a:spcPct val="115000"/>
              </a:lnSpc>
              <a:spcBef>
                <a:spcPts val="0"/>
              </a:spcBef>
              <a:spcAft>
                <a:spcPts val="0"/>
              </a:spcAft>
              <a:buClr>
                <a:srgbClr val="2F5AA6"/>
              </a:buClr>
              <a:buSzPts val="1800"/>
              <a:buFont typeface="Helvetica Neue"/>
              <a:buNone/>
            </a:pPr>
            <a:r>
              <a:rPr lang="en-US" sz="2100" b="0" i="0" u="none" strike="noStrike" cap="none">
                <a:solidFill>
                  <a:srgbClr val="000000"/>
                </a:solidFill>
                <a:latin typeface="Arial"/>
                <a:ea typeface="Arial"/>
                <a:cs typeface="Arial"/>
                <a:sym typeface="Arial"/>
              </a:rPr>
              <a:t>Please put your most burning questions on a sticky note and turn in before going on break</a:t>
            </a:r>
            <a:endParaRPr sz="2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2F5AA6"/>
              </a:buClr>
              <a:buSzPts val="1800"/>
              <a:buFont typeface="Helvetica Neue"/>
              <a:buNone/>
            </a:pPr>
            <a:endParaRPr sz="2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2F5AA6"/>
              </a:buClr>
              <a:buSzPts val="1800"/>
              <a:buFont typeface="Helvetica Neue"/>
              <a:buNone/>
            </a:pPr>
            <a:r>
              <a:rPr lang="en-US" sz="2100" b="0" i="0" u="none" strike="noStrike" cap="none">
                <a:solidFill>
                  <a:srgbClr val="000000"/>
                </a:solidFill>
                <a:latin typeface="Arial"/>
                <a:ea typeface="Arial"/>
                <a:cs typeface="Arial"/>
                <a:sym typeface="Arial"/>
              </a:rPr>
              <a:t>Please return at….</a:t>
            </a:r>
            <a:endParaRPr sz="3700" b="0" i="0" u="none" strike="noStrike" cap="none">
              <a:solidFill>
                <a:schemeClr val="dk1"/>
              </a:solidFill>
              <a:latin typeface="Arial"/>
              <a:ea typeface="Arial"/>
              <a:cs typeface="Arial"/>
              <a:sym typeface="Arial"/>
            </a:endParaRPr>
          </a:p>
        </p:txBody>
      </p:sp>
      <p:pic>
        <p:nvPicPr>
          <p:cNvPr id="522" name="Google Shape;522;g2866ddcf1cf_0_92"/>
          <p:cNvPicPr preferRelativeResize="0"/>
          <p:nvPr/>
        </p:nvPicPr>
        <p:blipFill rotWithShape="1">
          <a:blip r:embed="rId3">
            <a:alphaModFix/>
          </a:blip>
          <a:srcRect/>
          <a:stretch/>
        </p:blipFill>
        <p:spPr>
          <a:xfrm>
            <a:off x="0" y="1145301"/>
            <a:ext cx="9144000" cy="57127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34cb31c3fae_0_307"/>
          <p:cNvSpPr/>
          <p:nvPr/>
        </p:nvSpPr>
        <p:spPr>
          <a:xfrm>
            <a:off x="0" y="167"/>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857" name="Google Shape;857;g34cb31c3fae_0_307"/>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858" name="Google Shape;858;g34cb31c3fae_0_307"/>
          <p:cNvSpPr txBox="1">
            <a:spLocks noGrp="1"/>
          </p:cNvSpPr>
          <p:nvPr>
            <p:ph type="subTitle" idx="4294967295"/>
          </p:nvPr>
        </p:nvSpPr>
        <p:spPr>
          <a:xfrm>
            <a:off x="421798" y="1949000"/>
            <a:ext cx="8125200" cy="4232400"/>
          </a:xfrm>
          <a:prstGeom prst="rect">
            <a:avLst/>
          </a:prstGeom>
          <a:noFill/>
          <a:ln>
            <a:noFill/>
          </a:ln>
        </p:spPr>
        <p:txBody>
          <a:bodyPr spcFirstLastPara="1" wrap="square" lIns="45675" tIns="45675" rIns="45675" bIns="45675" anchor="t" anchorCtr="0">
            <a:normAutofit lnSpcReduction="10000"/>
          </a:bodyPr>
          <a:lstStyle/>
          <a:p>
            <a:pPr marL="0" marR="0" lvl="0" indent="0" algn="l" rtl="0">
              <a:lnSpc>
                <a:spcPct val="100000"/>
              </a:lnSpc>
              <a:spcBef>
                <a:spcPts val="500"/>
              </a:spcBef>
              <a:spcAft>
                <a:spcPts val="0"/>
              </a:spcAft>
              <a:buClr>
                <a:srgbClr val="0A4FA6"/>
              </a:buClr>
              <a:buSzPts val="3027"/>
              <a:buFont typeface="Calibri"/>
              <a:buNone/>
            </a:pPr>
            <a:r>
              <a:rPr lang="es-AR" sz="2700" b="0" i="0" u="none" strike="noStrike" cap="none" noProof="0" dirty="0">
                <a:solidFill>
                  <a:srgbClr val="2F5AA6"/>
                </a:solidFill>
                <a:latin typeface="Helvetica Neue"/>
                <a:ea typeface="Helvetica Neue"/>
                <a:cs typeface="Helvetica Neue"/>
                <a:sym typeface="Helvetica Neue"/>
              </a:rPr>
              <a:t>Reflexionando a partir del contenido de hoy, ¿qué es algo </a:t>
            </a:r>
            <a:r>
              <a:rPr lang="es-AR" sz="2700" b="1" i="0" u="none" strike="noStrike" cap="none" noProof="0" dirty="0">
                <a:solidFill>
                  <a:srgbClr val="2F5AA6"/>
                </a:solidFill>
                <a:latin typeface="Helvetica Neue"/>
                <a:ea typeface="Helvetica Neue"/>
                <a:cs typeface="Helvetica Neue"/>
                <a:sym typeface="Helvetica Neue"/>
              </a:rPr>
              <a:t>en lo que puede actuar en los próximos tres meses</a:t>
            </a:r>
            <a:r>
              <a:rPr lang="es-AR" sz="2700" b="0" i="0" u="none" strike="noStrike" cap="none" noProof="0" dirty="0">
                <a:solidFill>
                  <a:srgbClr val="2F5AA6"/>
                </a:solidFill>
                <a:latin typeface="Helvetica Neue"/>
                <a:ea typeface="Helvetica Neue"/>
                <a:cs typeface="Helvetica Neue"/>
                <a:sym typeface="Helvetica Neue"/>
              </a:rPr>
              <a:t>?</a:t>
            </a:r>
            <a:endParaRPr lang="es-AR" sz="2800" b="0" i="0" u="none" strike="noStrike" cap="none" noProof="0" dirty="0">
              <a:solidFill>
                <a:schemeClr val="dk1"/>
              </a:solidFill>
              <a:latin typeface="Arial"/>
              <a:ea typeface="Arial"/>
              <a:cs typeface="Arial"/>
              <a:sym typeface="Arial"/>
            </a:endParaRPr>
          </a:p>
          <a:p>
            <a:pPr marL="0" marR="0" lvl="0" indent="0" algn="l" rtl="0">
              <a:lnSpc>
                <a:spcPct val="100000"/>
              </a:lnSpc>
              <a:spcBef>
                <a:spcPts val="500"/>
              </a:spcBef>
              <a:spcAft>
                <a:spcPts val="0"/>
              </a:spcAft>
              <a:buClr>
                <a:srgbClr val="0A4FA6"/>
              </a:buClr>
              <a:buSzPts val="3027"/>
              <a:buFont typeface="Calibri"/>
              <a:buNone/>
            </a:pPr>
            <a:endParaRPr lang="es-AR" sz="2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A4FA6"/>
              </a:buClr>
              <a:buSzPts val="3027"/>
              <a:buFont typeface="Calibri"/>
              <a:buNone/>
            </a:pPr>
            <a:r>
              <a:rPr lang="es-AR" sz="2200" b="0" i="0" u="none" strike="noStrike" cap="none" noProof="0" dirty="0">
                <a:solidFill>
                  <a:srgbClr val="2F5AA6"/>
                </a:solidFill>
                <a:latin typeface="Helvetica Neue"/>
                <a:ea typeface="Helvetica Neue"/>
                <a:cs typeface="Helvetica Neue"/>
                <a:sym typeface="Helvetica Neue"/>
              </a:rPr>
              <a:t>Puede considerar:</a:t>
            </a:r>
            <a:endParaRPr lang="es-AR" sz="2800" b="0" i="0" u="none" strike="noStrike" cap="none" noProof="0" dirty="0">
              <a:solidFill>
                <a:schemeClr val="dk1"/>
              </a:solidFill>
              <a:latin typeface="Arial"/>
              <a:ea typeface="Arial"/>
              <a:cs typeface="Arial"/>
              <a:sym typeface="Arial"/>
            </a:endParaRPr>
          </a:p>
          <a:p>
            <a:pPr marL="457200" marR="0" lvl="0" indent="-428367" algn="l" rtl="0">
              <a:lnSpc>
                <a:spcPct val="100000"/>
              </a:lnSpc>
              <a:spcBef>
                <a:spcPts val="1100"/>
              </a:spcBef>
              <a:spcAft>
                <a:spcPts val="0"/>
              </a:spcAft>
              <a:buClr>
                <a:srgbClr val="0A4FA6"/>
              </a:buClr>
              <a:buSzPts val="3027"/>
              <a:buFont typeface="Arial"/>
              <a:buChar char="•"/>
            </a:pPr>
            <a:r>
              <a:rPr lang="es-AR" sz="2200" b="0" i="0" u="none" strike="noStrike" cap="none" noProof="0" dirty="0">
                <a:solidFill>
                  <a:srgbClr val="2F5AA6"/>
                </a:solidFill>
                <a:latin typeface="Helvetica Neue"/>
                <a:ea typeface="Helvetica Neue"/>
                <a:cs typeface="Helvetica Neue"/>
                <a:sym typeface="Helvetica Neue"/>
              </a:rPr>
              <a:t>Continuar aprendiendo, aprovechando los estudios de casos de la Iniciativa Causal </a:t>
            </a:r>
            <a:r>
              <a:rPr lang="es-AR" sz="2200" b="0" i="0" u="none" strike="noStrike" cap="none" noProof="0" dirty="0" err="1">
                <a:solidFill>
                  <a:srgbClr val="2F5AA6"/>
                </a:solidFill>
                <a:latin typeface="Helvetica Neue"/>
                <a:ea typeface="Helvetica Neue"/>
                <a:cs typeface="Helvetica Neue"/>
                <a:sym typeface="Helvetica Neue"/>
              </a:rPr>
              <a:t>Pathways</a:t>
            </a:r>
            <a:r>
              <a:rPr lang="es-AR" sz="2200" b="0" i="0" u="none" strike="noStrike" cap="none" noProof="0" dirty="0">
                <a:solidFill>
                  <a:srgbClr val="2F5AA6"/>
                </a:solidFill>
                <a:latin typeface="Helvetica Neue"/>
                <a:ea typeface="Helvetica Neue"/>
                <a:cs typeface="Helvetica Neue"/>
                <a:sym typeface="Helvetica Neue"/>
              </a:rPr>
              <a:t>, </a:t>
            </a:r>
            <a:r>
              <a:rPr lang="es-AR" sz="2200" b="0" i="0" u="none" strike="noStrike" cap="none" noProof="0" dirty="0" err="1">
                <a:solidFill>
                  <a:srgbClr val="2F5AA6"/>
                </a:solidFill>
                <a:latin typeface="Helvetica Neue"/>
                <a:ea typeface="Helvetica Neue"/>
                <a:cs typeface="Helvetica Neue"/>
                <a:sym typeface="Helvetica Neue"/>
              </a:rPr>
              <a:t>Better</a:t>
            </a:r>
            <a:r>
              <a:rPr lang="es-AR" sz="2200" b="0" i="0" u="none" strike="noStrike" cap="none" noProof="0" dirty="0">
                <a:solidFill>
                  <a:srgbClr val="2F5AA6"/>
                </a:solidFill>
                <a:latin typeface="Helvetica Neue"/>
                <a:ea typeface="Helvetica Neue"/>
                <a:cs typeface="Helvetica Neue"/>
                <a:sym typeface="Helvetica Neue"/>
              </a:rPr>
              <a:t> </a:t>
            </a:r>
            <a:r>
              <a:rPr lang="es-AR" sz="2200" b="0" i="0" u="none" strike="noStrike" cap="none" noProof="0" dirty="0" err="1">
                <a:solidFill>
                  <a:srgbClr val="2F5AA6"/>
                </a:solidFill>
                <a:latin typeface="Helvetica Neue"/>
                <a:ea typeface="Helvetica Neue"/>
                <a:cs typeface="Helvetica Neue"/>
                <a:sym typeface="Helvetica Neue"/>
              </a:rPr>
              <a:t>Evaluation</a:t>
            </a:r>
            <a:r>
              <a:rPr lang="es-AR" sz="2200" b="0" i="0" u="none" strike="noStrike" cap="none" noProof="0" dirty="0">
                <a:solidFill>
                  <a:srgbClr val="2F5AA6"/>
                </a:solidFill>
                <a:latin typeface="Helvetica Neue"/>
                <a:ea typeface="Helvetica Neue"/>
                <a:cs typeface="Helvetica Neue"/>
                <a:sym typeface="Helvetica Neue"/>
              </a:rPr>
              <a:t> y otros recursos</a:t>
            </a:r>
            <a:endParaRPr lang="es-AR" sz="2800" b="0" i="0" u="none" strike="noStrike" cap="none" noProof="0" dirty="0">
              <a:solidFill>
                <a:schemeClr val="dk1"/>
              </a:solidFill>
              <a:latin typeface="Arial"/>
              <a:ea typeface="Arial"/>
              <a:cs typeface="Arial"/>
              <a:sym typeface="Arial"/>
            </a:endParaRPr>
          </a:p>
          <a:p>
            <a:pPr marL="457200" marR="0" lvl="0" indent="-428367" algn="l" rtl="0">
              <a:lnSpc>
                <a:spcPct val="100000"/>
              </a:lnSpc>
              <a:spcBef>
                <a:spcPts val="1100"/>
              </a:spcBef>
              <a:spcAft>
                <a:spcPts val="0"/>
              </a:spcAft>
              <a:buClr>
                <a:srgbClr val="0A4FA6"/>
              </a:buClr>
              <a:buSzPts val="3027"/>
              <a:buFont typeface="Arial"/>
              <a:buChar char="•"/>
            </a:pPr>
            <a:r>
              <a:rPr lang="es-AR" sz="2200" b="0" i="0" u="none" strike="noStrike" cap="none" noProof="0" dirty="0">
                <a:solidFill>
                  <a:srgbClr val="2F5AA6"/>
                </a:solidFill>
                <a:latin typeface="Helvetica Neue"/>
                <a:ea typeface="Helvetica Neue"/>
                <a:cs typeface="Helvetica Neue"/>
                <a:sym typeface="Helvetica Neue"/>
              </a:rPr>
              <a:t>Compartir algo de lo aprendido con un/a colega</a:t>
            </a:r>
            <a:endParaRPr lang="es-AR" sz="2800" b="0" i="0" u="none" strike="noStrike" cap="none" noProof="0" dirty="0">
              <a:solidFill>
                <a:schemeClr val="dk1"/>
              </a:solidFill>
              <a:latin typeface="Arial"/>
              <a:ea typeface="Arial"/>
              <a:cs typeface="Arial"/>
              <a:sym typeface="Arial"/>
            </a:endParaRPr>
          </a:p>
          <a:p>
            <a:pPr marL="457200" marR="0" lvl="0" indent="-428367" algn="l" rtl="0">
              <a:lnSpc>
                <a:spcPct val="100000"/>
              </a:lnSpc>
              <a:spcBef>
                <a:spcPts val="1100"/>
              </a:spcBef>
              <a:spcAft>
                <a:spcPts val="0"/>
              </a:spcAft>
              <a:buClr>
                <a:srgbClr val="0A4FA6"/>
              </a:buClr>
              <a:buSzPts val="3027"/>
              <a:buFont typeface="Arial"/>
              <a:buChar char="•"/>
            </a:pPr>
            <a:r>
              <a:rPr lang="es-AR" sz="2200" b="0" i="0" u="none" strike="noStrike" cap="none" noProof="0" dirty="0">
                <a:solidFill>
                  <a:srgbClr val="2F5AA6"/>
                </a:solidFill>
                <a:latin typeface="Helvetica Neue"/>
                <a:ea typeface="Helvetica Neue"/>
                <a:cs typeface="Helvetica Neue"/>
                <a:sym typeface="Helvetica Neue"/>
              </a:rPr>
              <a:t>Aplicar algo de lo aprendido hoy a un proyecto </a:t>
            </a:r>
            <a:endParaRPr lang="es-AR" sz="2800" b="0" i="0" u="none" strike="noStrike" cap="none" noProof="0" dirty="0">
              <a:solidFill>
                <a:schemeClr val="dk1"/>
              </a:solidFill>
              <a:latin typeface="Arial"/>
              <a:ea typeface="Arial"/>
              <a:cs typeface="Arial"/>
              <a:sym typeface="Arial"/>
            </a:endParaRPr>
          </a:p>
          <a:p>
            <a:pPr marL="457200" marR="0" lvl="0" indent="-264985" algn="l" rtl="0">
              <a:lnSpc>
                <a:spcPct val="100000"/>
              </a:lnSpc>
              <a:spcBef>
                <a:spcPts val="500"/>
              </a:spcBef>
              <a:spcAft>
                <a:spcPts val="0"/>
              </a:spcAft>
              <a:buClr>
                <a:srgbClr val="0A4FA6"/>
              </a:buClr>
              <a:buSzPts val="3027"/>
              <a:buFont typeface="Arial"/>
              <a:buNone/>
            </a:pPr>
            <a:endParaRPr lang="es-AR" sz="2700" b="0" i="0" u="none" strike="noStrike" cap="none" noProof="0" dirty="0">
              <a:solidFill>
                <a:srgbClr val="2F5AA6"/>
              </a:solidFill>
              <a:latin typeface="Helvetica Neue"/>
              <a:ea typeface="Helvetica Neue"/>
              <a:cs typeface="Helvetica Neue"/>
              <a:sym typeface="Helvetica Neue"/>
            </a:endParaRPr>
          </a:p>
          <a:p>
            <a:pPr marL="457200" marR="0" lvl="0" indent="-264985" algn="l" rtl="0">
              <a:lnSpc>
                <a:spcPct val="100000"/>
              </a:lnSpc>
              <a:spcBef>
                <a:spcPts val="500"/>
              </a:spcBef>
              <a:spcAft>
                <a:spcPts val="0"/>
              </a:spcAft>
              <a:buClr>
                <a:srgbClr val="0A4FA6"/>
              </a:buClr>
              <a:buSzPts val="3027"/>
              <a:buFont typeface="Arial"/>
              <a:buNone/>
            </a:pPr>
            <a:endParaRPr lang="es-AR" sz="2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A4FA6"/>
              </a:buClr>
              <a:buSzPts val="3027"/>
              <a:buFont typeface="Calibri"/>
              <a:buNone/>
            </a:pPr>
            <a:endParaRPr lang="es-AR" sz="2700" b="0" i="0" u="none" strike="noStrike" cap="none" noProof="0" dirty="0">
              <a:solidFill>
                <a:srgbClr val="2F5AA6"/>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A4FA6"/>
              </a:buClr>
              <a:buSzPts val="3027"/>
              <a:buFont typeface="Calibri"/>
              <a:buNone/>
            </a:pPr>
            <a:endParaRPr lang="es-AR" sz="2500" b="0" i="0" u="none" strike="noStrike" cap="none" noProof="0" dirty="0">
              <a:solidFill>
                <a:srgbClr val="2F5AA6"/>
              </a:solidFill>
              <a:latin typeface="Helvetica Neue"/>
              <a:ea typeface="Helvetica Neue"/>
              <a:cs typeface="Helvetica Neue"/>
              <a:sym typeface="Helvetica Neue"/>
            </a:endParaRPr>
          </a:p>
        </p:txBody>
      </p:sp>
      <p:sp>
        <p:nvSpPr>
          <p:cNvPr id="859" name="Google Shape;859;g34cb31c3fae_0_307"/>
          <p:cNvSpPr txBox="1"/>
          <p:nvPr/>
        </p:nvSpPr>
        <p:spPr>
          <a:xfrm>
            <a:off x="591758" y="413419"/>
            <a:ext cx="6474900" cy="5718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Llevar a la acción lo que aprendimos</a:t>
            </a:r>
            <a:endParaRPr lang="es-AR" sz="1400" b="0" i="0" u="none" strike="noStrike" cap="none" noProof="0" dirty="0">
              <a:solidFill>
                <a:srgbClr val="000000"/>
              </a:solidFill>
              <a:latin typeface="Arial"/>
              <a:ea typeface="Arial"/>
              <a:cs typeface="Arial"/>
              <a:sym typeface="Arial"/>
            </a:endParaRPr>
          </a:p>
        </p:txBody>
      </p:sp>
      <p:cxnSp>
        <p:nvCxnSpPr>
          <p:cNvPr id="860" name="Google Shape;860;g34cb31c3fae_0_307"/>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861" name="Google Shape;861;g34cb31c3fae_0_307"/>
          <p:cNvPicPr preferRelativeResize="0"/>
          <p:nvPr/>
        </p:nvPicPr>
        <p:blipFill rotWithShape="1">
          <a:blip r:embed="rId3">
            <a:alphaModFix/>
          </a:blip>
          <a:srcRect t="22308" b="20358"/>
          <a:stretch/>
        </p:blipFill>
        <p:spPr>
          <a:xfrm>
            <a:off x="4" y="6181500"/>
            <a:ext cx="1672575" cy="703750"/>
          </a:xfrm>
          <a:prstGeom prst="rect">
            <a:avLst/>
          </a:prstGeom>
          <a:noFill/>
          <a:ln>
            <a:noFill/>
          </a:ln>
        </p:spPr>
      </p:pic>
    </p:spTree>
    <p:extLst>
      <p:ext uri="{BB962C8B-B14F-4D97-AF65-F5344CB8AC3E}">
        <p14:creationId xmlns:p14="http://schemas.microsoft.com/office/powerpoint/2010/main" val="707608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1"/>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876" name="Google Shape;876;p11"/>
          <p:cNvSpPr txBox="1"/>
          <p:nvPr/>
        </p:nvSpPr>
        <p:spPr>
          <a:xfrm>
            <a:off x="325550" y="1430880"/>
            <a:ext cx="8322300" cy="206201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Dónde encontrar más información para explorar los caminos causales</a:t>
            </a:r>
          </a:p>
          <a:p>
            <a:pPr marL="0" marR="0" lvl="0" indent="0" algn="l" rtl="0">
              <a:lnSpc>
                <a:spcPct val="100000"/>
              </a:lnSpc>
              <a:spcBef>
                <a:spcPts val="0"/>
              </a:spcBef>
              <a:spcAft>
                <a:spcPts val="0"/>
              </a:spcAft>
              <a:buClr>
                <a:srgbClr val="FFFFFF"/>
              </a:buClr>
              <a:buSzPts val="3200"/>
              <a:buFont typeface="Arial"/>
              <a:buNone/>
            </a:pPr>
            <a:endParaRPr lang="es-AR" sz="5000" b="1" i="0" u="none" strike="noStrike" cap="none" noProof="0" dirty="0">
              <a:solidFill>
                <a:srgbClr val="FFFFFF"/>
              </a:solidFill>
              <a:latin typeface="Arial"/>
              <a:ea typeface="Arial"/>
              <a:cs typeface="Arial"/>
              <a:sym typeface="Arial"/>
            </a:endParaRPr>
          </a:p>
        </p:txBody>
      </p:sp>
      <p:cxnSp>
        <p:nvCxnSpPr>
          <p:cNvPr id="877" name="Google Shape;877;p11"/>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878" name="Google Shape;878;p11"/>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747818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4"/>
          <p:cNvSpPr/>
          <p:nvPr/>
        </p:nvSpPr>
        <p:spPr>
          <a:xfrm>
            <a:off x="0" y="1336171"/>
            <a:ext cx="9144000" cy="4653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lang="es-AR" sz="1800" b="0" i="0" u="none" strike="noStrike" cap="none" noProof="0" dirty="0">
              <a:solidFill>
                <a:srgbClr val="FFFFFF"/>
              </a:solidFill>
              <a:latin typeface="Calibri"/>
              <a:ea typeface="Calibri"/>
              <a:cs typeface="Calibri"/>
              <a:sym typeface="Calibri"/>
            </a:endParaRPr>
          </a:p>
        </p:txBody>
      </p:sp>
      <p:sp>
        <p:nvSpPr>
          <p:cNvPr id="884" name="Google Shape;884;p14"/>
          <p:cNvSpPr txBox="1"/>
          <p:nvPr/>
        </p:nvSpPr>
        <p:spPr>
          <a:xfrm>
            <a:off x="605550" y="284975"/>
            <a:ext cx="5852400" cy="8286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chemeClr val="bg2"/>
                </a:solidFill>
                <a:latin typeface="Arial"/>
                <a:ea typeface="Arial"/>
                <a:cs typeface="Arial"/>
                <a:sym typeface="Arial"/>
              </a:rPr>
              <a:t>Recursos de la Iniciativa</a:t>
            </a:r>
          </a:p>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chemeClr val="bg2"/>
                </a:solidFill>
                <a:latin typeface="Arial"/>
                <a:ea typeface="Arial"/>
                <a:cs typeface="Arial"/>
                <a:sym typeface="Arial"/>
              </a:rPr>
              <a:t>Causal </a:t>
            </a:r>
            <a:r>
              <a:rPr lang="es-AR" sz="2400" b="1" i="0" u="none" strike="noStrike" cap="none" noProof="0" dirty="0" err="1">
                <a:solidFill>
                  <a:schemeClr val="bg2"/>
                </a:solidFill>
                <a:latin typeface="Arial"/>
                <a:ea typeface="Arial"/>
                <a:cs typeface="Arial"/>
                <a:sym typeface="Arial"/>
              </a:rPr>
              <a:t>Pathways</a:t>
            </a:r>
            <a:endParaRPr lang="es-AR" sz="1400" b="0" i="0" u="none" strike="noStrike" cap="none" noProof="0" dirty="0">
              <a:solidFill>
                <a:schemeClr val="bg2"/>
              </a:solidFill>
              <a:latin typeface="Arial"/>
              <a:ea typeface="Arial"/>
              <a:cs typeface="Arial"/>
              <a:sym typeface="Arial"/>
            </a:endParaRPr>
          </a:p>
        </p:txBody>
      </p:sp>
      <p:sp>
        <p:nvSpPr>
          <p:cNvPr id="885" name="Google Shape;885;p14"/>
          <p:cNvSpPr txBox="1"/>
          <p:nvPr/>
        </p:nvSpPr>
        <p:spPr>
          <a:xfrm>
            <a:off x="340716" y="2931053"/>
            <a:ext cx="2464500" cy="31084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A4FA6"/>
              </a:buClr>
              <a:buSzPts val="1600"/>
              <a:buFont typeface="Arial"/>
              <a:buNone/>
            </a:pPr>
            <a:r>
              <a:rPr lang="es-AR" sz="1600" b="1" i="0" u="none" strike="noStrike" cap="none" noProof="0" dirty="0">
                <a:solidFill>
                  <a:srgbClr val="0A4FA6"/>
                </a:solidFill>
                <a:latin typeface="Arial"/>
                <a:ea typeface="Arial"/>
                <a:cs typeface="Arial"/>
                <a:sym typeface="Arial"/>
              </a:rPr>
              <a:t>Presentaciones y capacitaciones </a:t>
            </a:r>
            <a:r>
              <a:rPr lang="es-AR" sz="1600" b="0" i="0" u="none" strike="noStrike" cap="none" noProof="0" dirty="0">
                <a:solidFill>
                  <a:srgbClr val="0A4FA6"/>
                </a:solidFill>
                <a:latin typeface="Arial"/>
                <a:ea typeface="Arial"/>
                <a:cs typeface="Arial"/>
                <a:sym typeface="Arial"/>
              </a:rPr>
              <a:t>para crear comprensión y voluntad</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American </a:t>
            </a:r>
            <a:r>
              <a:rPr lang="es-AR" sz="1500" b="0" i="0" u="none" strike="noStrike" cap="none" noProof="0" dirty="0" err="1">
                <a:solidFill>
                  <a:srgbClr val="0A4FA6"/>
                </a:solidFill>
                <a:latin typeface="Arial"/>
                <a:ea typeface="Arial"/>
                <a:cs typeface="Arial"/>
                <a:sym typeface="Arial"/>
              </a:rPr>
              <a:t>Evaluation</a:t>
            </a:r>
            <a:r>
              <a:rPr lang="es-AR" sz="1500" b="0" i="0" u="none" strike="noStrike" cap="none" noProof="0" dirty="0">
                <a:solidFill>
                  <a:srgbClr val="0A4FA6"/>
                </a:solidFill>
                <a:latin typeface="Arial"/>
                <a:ea typeface="Arial"/>
                <a:cs typeface="Arial"/>
                <a:sym typeface="Arial"/>
              </a:rPr>
              <a:t> </a:t>
            </a:r>
            <a:r>
              <a:rPr lang="es-AR" sz="1500" b="0" i="0" u="none" strike="noStrike" cap="none" noProof="0" dirty="0" err="1">
                <a:solidFill>
                  <a:srgbClr val="0A4FA6"/>
                </a:solidFill>
                <a:latin typeface="Arial"/>
                <a:ea typeface="Arial"/>
                <a:cs typeface="Arial"/>
                <a:sym typeface="Arial"/>
              </a:rPr>
              <a:t>Association</a:t>
            </a: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Disponible para otros eventos previa solicitud</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Capacitación virtual 101 disponible previa solicitud</a:t>
            </a:r>
          </a:p>
        </p:txBody>
      </p:sp>
      <p:sp>
        <p:nvSpPr>
          <p:cNvPr id="886" name="Google Shape;886;p14"/>
          <p:cNvSpPr/>
          <p:nvPr/>
        </p:nvSpPr>
        <p:spPr>
          <a:xfrm>
            <a:off x="0" y="6064377"/>
            <a:ext cx="9144000" cy="949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887" name="Google Shape;887;p14"/>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cxnSp>
        <p:nvCxnSpPr>
          <p:cNvPr id="888" name="Google Shape;888;p14"/>
          <p:cNvCxnSpPr/>
          <p:nvPr/>
        </p:nvCxnSpPr>
        <p:spPr>
          <a:xfrm>
            <a:off x="0" y="1485540"/>
            <a:ext cx="9144000" cy="0"/>
          </a:xfrm>
          <a:prstGeom prst="straightConnector1">
            <a:avLst/>
          </a:prstGeom>
          <a:noFill/>
          <a:ln w="38100" cap="flat" cmpd="sng">
            <a:solidFill>
              <a:srgbClr val="73B54B"/>
            </a:solidFill>
            <a:prstDash val="solid"/>
            <a:round/>
            <a:headEnd type="none" w="sm" len="sm"/>
            <a:tailEnd type="none" w="sm" len="sm"/>
          </a:ln>
        </p:spPr>
      </p:cxnSp>
      <p:sp>
        <p:nvSpPr>
          <p:cNvPr id="889" name="Google Shape;889;p14"/>
          <p:cNvSpPr txBox="1"/>
          <p:nvPr/>
        </p:nvSpPr>
        <p:spPr>
          <a:xfrm>
            <a:off x="3066809" y="2898385"/>
            <a:ext cx="3247268" cy="3447007"/>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A4FA6"/>
              </a:buClr>
              <a:buSzPts val="1600"/>
              <a:buFont typeface="Arial"/>
              <a:buNone/>
            </a:pPr>
            <a:r>
              <a:rPr lang="es-AR" sz="1600" b="1" i="0" u="none" strike="noStrike" cap="none" noProof="0" dirty="0">
                <a:solidFill>
                  <a:srgbClr val="0A4FA6"/>
                </a:solidFill>
                <a:latin typeface="Arial"/>
                <a:ea typeface="Arial"/>
                <a:cs typeface="Arial"/>
                <a:sym typeface="Arial"/>
              </a:rPr>
              <a:t>Recursos </a:t>
            </a:r>
            <a:r>
              <a:rPr lang="es-AR" sz="1600" b="0" i="0" u="none" strike="noStrike" cap="none" noProof="0" dirty="0">
                <a:solidFill>
                  <a:srgbClr val="0A4FA6"/>
                </a:solidFill>
                <a:latin typeface="Arial"/>
                <a:ea typeface="Arial"/>
                <a:cs typeface="Arial"/>
                <a:sym typeface="Arial"/>
              </a:rPr>
              <a:t>para apoyar la comprensión y la acción</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BetterEvaluation.com es un centro de recursos sobre evaluación de caminos causales</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a:solidFill>
                  <a:srgbClr val="0A4FA6"/>
                </a:solidFill>
                <a:latin typeface="Arial"/>
                <a:ea typeface="Arial"/>
                <a:cs typeface="Arial"/>
                <a:sym typeface="Arial"/>
              </a:rPr>
              <a:t>Estudios de caso </a:t>
            </a:r>
            <a:r>
              <a:rPr lang="es-AR" sz="1500" dirty="0">
                <a:solidFill>
                  <a:srgbClr val="0A4FA6"/>
                </a:solidFill>
              </a:rPr>
              <a:t>para encontrar historias y ejemplos más detallados</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ES" sz="1500" b="0" i="0" u="none" strike="noStrike" cap="none" noProof="0" dirty="0">
                <a:solidFill>
                  <a:srgbClr val="0A4FA6"/>
                </a:solidFill>
                <a:latin typeface="Arial"/>
                <a:ea typeface="Arial"/>
                <a:cs typeface="Arial"/>
                <a:sym typeface="Arial"/>
              </a:rPr>
              <a:t>Capítulo de libro con guía paso a paso sobre cómo planificar una evaluación de caminos causales</a:t>
            </a: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p:txBody>
      </p:sp>
      <p:sp>
        <p:nvSpPr>
          <p:cNvPr id="890" name="Google Shape;890;p14"/>
          <p:cNvSpPr txBox="1"/>
          <p:nvPr/>
        </p:nvSpPr>
        <p:spPr>
          <a:xfrm>
            <a:off x="6674592" y="3069300"/>
            <a:ext cx="2128692" cy="215434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A4FA6"/>
              </a:buClr>
              <a:buSzPts val="1600"/>
              <a:buFont typeface="Arial"/>
              <a:buNone/>
            </a:pPr>
            <a:r>
              <a:rPr lang="es-AR" sz="1600" b="1" i="0" u="none" strike="noStrike" cap="none" noProof="0" dirty="0">
                <a:solidFill>
                  <a:srgbClr val="0A4FA6"/>
                </a:solidFill>
                <a:latin typeface="Arial"/>
                <a:ea typeface="Arial"/>
                <a:cs typeface="Arial"/>
                <a:sym typeface="Arial"/>
              </a:rPr>
              <a:t>Aprender y actuar juntos </a:t>
            </a:r>
            <a:r>
              <a:rPr lang="es-AR" sz="1600" b="0" i="0" u="none" strike="noStrike" cap="none" noProof="0" dirty="0">
                <a:solidFill>
                  <a:srgbClr val="0A4FA6"/>
                </a:solidFill>
                <a:latin typeface="Arial"/>
                <a:ea typeface="Arial"/>
                <a:cs typeface="Arial"/>
                <a:sym typeface="Arial"/>
              </a:rPr>
              <a:t>con apoyo</a:t>
            </a: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s-AR" sz="1200" b="0" i="0" u="none" strike="noStrike" cap="none" noProof="0" dirty="0">
              <a:solidFill>
                <a:srgbClr val="0A4F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AR" sz="1500" b="0" i="0" u="none" strike="noStrike" cap="none" noProof="0" dirty="0" err="1">
                <a:solidFill>
                  <a:srgbClr val="0A4FA6"/>
                </a:solidFill>
                <a:latin typeface="Arial"/>
                <a:ea typeface="Arial"/>
                <a:cs typeface="Arial"/>
                <a:sym typeface="Arial"/>
              </a:rPr>
              <a:t>Brain</a:t>
            </a:r>
            <a:r>
              <a:rPr lang="es-AR" sz="1500" b="0" i="0" u="none" strike="noStrike" cap="none" noProof="0" dirty="0">
                <a:solidFill>
                  <a:srgbClr val="0A4FA6"/>
                </a:solidFill>
                <a:latin typeface="Arial"/>
                <a:ea typeface="Arial"/>
                <a:cs typeface="Arial"/>
                <a:sym typeface="Arial"/>
              </a:rPr>
              <a:t> Trust para que financiadores puedan resolver preguntas difíciles con ayuda de un grupo de expertos</a:t>
            </a:r>
          </a:p>
          <a:p>
            <a:pPr marL="0" marR="0" lvl="0" indent="0" algn="l" rtl="0">
              <a:lnSpc>
                <a:spcPct val="100000"/>
              </a:lnSpc>
              <a:spcBef>
                <a:spcPts val="0"/>
              </a:spcBef>
              <a:spcAft>
                <a:spcPts val="0"/>
              </a:spcAft>
              <a:buClr>
                <a:srgbClr val="000000"/>
              </a:buClr>
              <a:buSzPts val="1500"/>
              <a:buFont typeface="Arial"/>
              <a:buNone/>
            </a:pPr>
            <a:endParaRPr lang="es-AR" sz="1500" b="0" i="0" u="none" strike="noStrike" cap="none" noProof="0" dirty="0">
              <a:solidFill>
                <a:srgbClr val="0A4FA6"/>
              </a:solidFill>
              <a:latin typeface="Arial"/>
              <a:ea typeface="Arial"/>
              <a:cs typeface="Arial"/>
              <a:sym typeface="Arial"/>
            </a:endParaRPr>
          </a:p>
        </p:txBody>
      </p:sp>
      <p:pic>
        <p:nvPicPr>
          <p:cNvPr id="891" name="Google Shape;891;p14"/>
          <p:cNvPicPr preferRelativeResize="0"/>
          <p:nvPr/>
        </p:nvPicPr>
        <p:blipFill rotWithShape="1">
          <a:blip r:embed="rId3">
            <a:alphaModFix/>
          </a:blip>
          <a:srcRect t="22308" b="20358"/>
          <a:stretch/>
        </p:blipFill>
        <p:spPr>
          <a:xfrm>
            <a:off x="6457949" y="180791"/>
            <a:ext cx="2464500" cy="1036959"/>
          </a:xfrm>
          <a:prstGeom prst="rect">
            <a:avLst/>
          </a:prstGeom>
          <a:noFill/>
          <a:ln>
            <a:noFill/>
          </a:ln>
        </p:spPr>
      </p:pic>
      <p:cxnSp>
        <p:nvCxnSpPr>
          <p:cNvPr id="892" name="Google Shape;892;p14"/>
          <p:cNvCxnSpPr/>
          <p:nvPr/>
        </p:nvCxnSpPr>
        <p:spPr>
          <a:xfrm>
            <a:off x="2873490" y="2101952"/>
            <a:ext cx="7500" cy="3721200"/>
          </a:xfrm>
          <a:prstGeom prst="straightConnector1">
            <a:avLst/>
          </a:prstGeom>
          <a:noFill/>
          <a:ln w="25400" cap="flat" cmpd="sng">
            <a:solidFill>
              <a:srgbClr val="73B54B"/>
            </a:solidFill>
            <a:prstDash val="solid"/>
            <a:round/>
            <a:headEnd type="none" w="sm" len="sm"/>
            <a:tailEnd type="none" w="sm" len="sm"/>
          </a:ln>
        </p:spPr>
      </p:cxnSp>
      <p:cxnSp>
        <p:nvCxnSpPr>
          <p:cNvPr id="893" name="Google Shape;893;p14"/>
          <p:cNvCxnSpPr/>
          <p:nvPr/>
        </p:nvCxnSpPr>
        <p:spPr>
          <a:xfrm>
            <a:off x="6405499" y="2170456"/>
            <a:ext cx="7500" cy="3721200"/>
          </a:xfrm>
          <a:prstGeom prst="straightConnector1">
            <a:avLst/>
          </a:prstGeom>
          <a:noFill/>
          <a:ln w="25400" cap="flat" cmpd="sng">
            <a:solidFill>
              <a:srgbClr val="73B54B"/>
            </a:solidFill>
            <a:prstDash val="solid"/>
            <a:round/>
            <a:headEnd type="none" w="sm" len="sm"/>
            <a:tailEnd type="none" w="sm" len="sm"/>
          </a:ln>
        </p:spPr>
      </p:cxnSp>
      <p:pic>
        <p:nvPicPr>
          <p:cNvPr id="894" name="Google Shape;894;p14"/>
          <p:cNvPicPr preferRelativeResize="0"/>
          <p:nvPr/>
        </p:nvPicPr>
        <p:blipFill rotWithShape="1">
          <a:blip r:embed="rId4">
            <a:alphaModFix/>
          </a:blip>
          <a:srcRect/>
          <a:stretch/>
        </p:blipFill>
        <p:spPr>
          <a:xfrm>
            <a:off x="914138" y="1628250"/>
            <a:ext cx="1128977" cy="1214351"/>
          </a:xfrm>
          <a:prstGeom prst="rect">
            <a:avLst/>
          </a:prstGeom>
          <a:noFill/>
          <a:ln>
            <a:noFill/>
          </a:ln>
        </p:spPr>
      </p:pic>
      <p:pic>
        <p:nvPicPr>
          <p:cNvPr id="895" name="Google Shape;895;p14"/>
          <p:cNvPicPr preferRelativeResize="0"/>
          <p:nvPr/>
        </p:nvPicPr>
        <p:blipFill rotWithShape="1">
          <a:blip r:embed="rId5">
            <a:alphaModFix/>
          </a:blip>
          <a:srcRect/>
          <a:stretch/>
        </p:blipFill>
        <p:spPr>
          <a:xfrm>
            <a:off x="4008138" y="1647372"/>
            <a:ext cx="1128976" cy="1176107"/>
          </a:xfrm>
          <a:prstGeom prst="rect">
            <a:avLst/>
          </a:prstGeom>
          <a:noFill/>
          <a:ln>
            <a:noFill/>
          </a:ln>
        </p:spPr>
      </p:pic>
      <p:pic>
        <p:nvPicPr>
          <p:cNvPr id="896" name="Google Shape;896;p14"/>
          <p:cNvPicPr preferRelativeResize="0"/>
          <p:nvPr/>
        </p:nvPicPr>
        <p:blipFill rotWithShape="1">
          <a:blip r:embed="rId6">
            <a:alphaModFix/>
          </a:blip>
          <a:srcRect/>
          <a:stretch/>
        </p:blipFill>
        <p:spPr>
          <a:xfrm>
            <a:off x="6929488" y="1628250"/>
            <a:ext cx="1363279" cy="1214350"/>
          </a:xfrm>
          <a:prstGeom prst="rect">
            <a:avLst/>
          </a:prstGeom>
          <a:noFill/>
          <a:ln>
            <a:noFill/>
          </a:ln>
        </p:spPr>
      </p:pic>
      <p:sp>
        <p:nvSpPr>
          <p:cNvPr id="897" name="Google Shape;897;p14"/>
          <p:cNvSpPr txBox="1"/>
          <p:nvPr/>
        </p:nvSpPr>
        <p:spPr>
          <a:xfrm>
            <a:off x="638" y="6158900"/>
            <a:ext cx="9144000" cy="58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0" i="0" u="sng" strike="noStrike" cap="none" noProof="0" dirty="0">
                <a:solidFill>
                  <a:srgbClr val="FFFFFF"/>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www.causalpathways.org</a:t>
            </a:r>
            <a:r>
              <a:rPr lang="es-AR" sz="2000" b="0" i="0" u="none" strike="noStrike" cap="none" noProof="0" dirty="0">
                <a:solidFill>
                  <a:srgbClr val="FFFFFF"/>
                </a:solidFill>
                <a:latin typeface="Helvetica Neue"/>
                <a:ea typeface="Helvetica Neue"/>
                <a:cs typeface="Helvetica Neue"/>
                <a:sym typeface="Helvetica Neue"/>
              </a:rPr>
              <a:t>  </a:t>
            </a:r>
          </a:p>
        </p:txBody>
      </p:sp>
    </p:spTree>
    <p:extLst>
      <p:ext uri="{BB962C8B-B14F-4D97-AF65-F5344CB8AC3E}">
        <p14:creationId xmlns:p14="http://schemas.microsoft.com/office/powerpoint/2010/main" val="3191447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79"/>
          <p:cNvPicPr preferRelativeResize="0"/>
          <p:nvPr/>
        </p:nvPicPr>
        <p:blipFill rotWithShape="1">
          <a:blip r:embed="rId3">
            <a:alphaModFix/>
          </a:blip>
          <a:srcRect l="13781" t="6318" r="14790"/>
          <a:stretch/>
        </p:blipFill>
        <p:spPr>
          <a:xfrm>
            <a:off x="-12572" y="573656"/>
            <a:ext cx="9156572" cy="571068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2866ddcf1cf_0_128"/>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r>
              <a:rPr lang="en-US" sz="1800" b="0" i="0" u="none" strike="noStrike" cap="none" dirty="0">
                <a:solidFill>
                  <a:srgbClr val="780811"/>
                </a:solidFill>
                <a:latin typeface="Georgia"/>
                <a:ea typeface="Georgia"/>
                <a:cs typeface="Georgia"/>
                <a:sym typeface="Georgia"/>
              </a:rPr>
              <a:t> </a:t>
            </a:r>
            <a:endParaRPr sz="1800" b="0" i="0" u="none" strike="noStrike" cap="none" dirty="0">
              <a:solidFill>
                <a:srgbClr val="780811"/>
              </a:solidFill>
              <a:latin typeface="Georgia"/>
              <a:ea typeface="Georgia"/>
              <a:cs typeface="Georgia"/>
              <a:sym typeface="Georgia"/>
            </a:endParaRPr>
          </a:p>
        </p:txBody>
      </p:sp>
      <p:cxnSp>
        <p:nvCxnSpPr>
          <p:cNvPr id="570" name="Google Shape;570;g2866ddcf1cf_0_128"/>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pic>
        <p:nvPicPr>
          <p:cNvPr id="573" name="Google Shape;573;g2866ddcf1cf_0_128"/>
          <p:cNvPicPr preferRelativeResize="0"/>
          <p:nvPr/>
        </p:nvPicPr>
        <p:blipFill rotWithShape="1">
          <a:blip r:embed="rId3">
            <a:alphaModFix/>
          </a:blip>
          <a:srcRect t="22308" b="20358"/>
          <a:stretch/>
        </p:blipFill>
        <p:spPr>
          <a:xfrm>
            <a:off x="5098779" y="5773325"/>
            <a:ext cx="1672575" cy="703750"/>
          </a:xfrm>
          <a:prstGeom prst="rect">
            <a:avLst/>
          </a:prstGeom>
          <a:noFill/>
          <a:ln>
            <a:noFill/>
          </a:ln>
        </p:spPr>
      </p:pic>
      <p:pic>
        <p:nvPicPr>
          <p:cNvPr id="3" name="Picture 2">
            <a:extLst>
              <a:ext uri="{FF2B5EF4-FFF2-40B4-BE49-F238E27FC236}">
                <a16:creationId xmlns:a16="http://schemas.microsoft.com/office/drawing/2014/main" id="{BC8FBE15-938B-66EA-BBE5-2D2732EEAE7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5506" y="591670"/>
            <a:ext cx="8253124" cy="4029846"/>
          </a:xfrm>
          <a:prstGeom prst="rect">
            <a:avLst/>
          </a:prstGeom>
        </p:spPr>
      </p:pic>
      <p:sp>
        <p:nvSpPr>
          <p:cNvPr id="4" name="TextBox 3">
            <a:extLst>
              <a:ext uri="{FF2B5EF4-FFF2-40B4-BE49-F238E27FC236}">
                <a16:creationId xmlns:a16="http://schemas.microsoft.com/office/drawing/2014/main" id="{A40575F7-A413-9904-2164-523398E0F2C4}"/>
              </a:ext>
            </a:extLst>
          </p:cNvPr>
          <p:cNvSpPr txBox="1"/>
          <p:nvPr/>
        </p:nvSpPr>
        <p:spPr>
          <a:xfrm>
            <a:off x="502024" y="4877086"/>
            <a:ext cx="7888941" cy="230832"/>
          </a:xfrm>
          <a:prstGeom prst="rect">
            <a:avLst/>
          </a:prstGeom>
          <a:noFill/>
        </p:spPr>
        <p:txBody>
          <a:bodyPr wrap="square" rtlCol="0">
            <a:spAutoFit/>
          </a:bodyPr>
          <a:lstStyle/>
          <a:p>
            <a:r>
              <a:rPr lang="es-AR" sz="900" noProof="0" dirty="0">
                <a:hlinkClick r:id="rId5" tooltip="https://kymanet.wordpress.com/category/journal/"/>
              </a:rPr>
              <a:t>Foto</a:t>
            </a:r>
            <a:r>
              <a:rPr lang="es-AR" sz="900" noProof="0" dirty="0"/>
              <a:t> de autor desconocido bajo licencia </a:t>
            </a:r>
            <a:r>
              <a:rPr lang="es-AR" sz="900" noProof="0" dirty="0">
                <a:hlinkClick r:id="rId6" tooltip="https://creativecommons.org/licenses/by-nc-nd/3.0/"/>
              </a:rPr>
              <a:t>CC BY-NC-ND</a:t>
            </a:r>
            <a:endParaRPr lang="es-AR" sz="900"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4cb31c3fae_0_99"/>
          <p:cNvSpPr/>
          <p:nvPr/>
        </p:nvSpPr>
        <p:spPr>
          <a:xfrm>
            <a:off x="4083150" y="-6650"/>
            <a:ext cx="5061000" cy="1492200"/>
          </a:xfrm>
          <a:prstGeom prst="rect">
            <a:avLst/>
          </a:prstGeom>
          <a:solidFill>
            <a:srgbClr val="8DA9D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sp>
        <p:nvSpPr>
          <p:cNvPr id="149" name="Google Shape;149;g34cb31c3fae_0_99"/>
          <p:cNvSpPr/>
          <p:nvPr/>
        </p:nvSpPr>
        <p:spPr>
          <a:xfrm>
            <a:off x="7050" y="-20475"/>
            <a:ext cx="4076100" cy="6858000"/>
          </a:xfrm>
          <a:prstGeom prst="rect">
            <a:avLst/>
          </a:prstGeom>
          <a:solidFill>
            <a:srgbClr val="97E2C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AR" sz="1400" b="0" i="0" u="none" strike="noStrike" cap="none" noProof="0" dirty="0">
              <a:solidFill>
                <a:srgbClr val="000000"/>
              </a:solidFill>
              <a:latin typeface="Helvetica Neue"/>
              <a:ea typeface="Helvetica Neue"/>
              <a:cs typeface="Helvetica Neue"/>
              <a:sym typeface="Helvetica Neue"/>
            </a:endParaRPr>
          </a:p>
        </p:txBody>
      </p:sp>
      <p:sp>
        <p:nvSpPr>
          <p:cNvPr id="150" name="Google Shape;150;g34cb31c3fae_0_99"/>
          <p:cNvSpPr/>
          <p:nvPr/>
        </p:nvSpPr>
        <p:spPr>
          <a:xfrm>
            <a:off x="0" y="-6650"/>
            <a:ext cx="40761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151" name="Google Shape;151;g34cb31c3fae_0_99"/>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152" name="Google Shape;152;g34cb31c3fae_0_99"/>
          <p:cNvSpPr txBox="1"/>
          <p:nvPr/>
        </p:nvSpPr>
        <p:spPr>
          <a:xfrm>
            <a:off x="591600" y="467275"/>
            <a:ext cx="3086700" cy="5616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Agenda</a:t>
            </a:r>
            <a:endParaRPr lang="es-AR" sz="1400" b="0" i="0" u="none" strike="noStrike" cap="none" noProof="0" dirty="0">
              <a:solidFill>
                <a:srgbClr val="000000"/>
              </a:solidFill>
              <a:latin typeface="Arial"/>
              <a:ea typeface="Arial"/>
              <a:cs typeface="Arial"/>
              <a:sym typeface="Arial"/>
            </a:endParaRPr>
          </a:p>
        </p:txBody>
      </p:sp>
      <p:pic>
        <p:nvPicPr>
          <p:cNvPr id="153" name="Google Shape;153;g34cb31c3fae_0_99"/>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154" name="Google Shape;154;g34cb31c3fae_0_99"/>
          <p:cNvSpPr txBox="1"/>
          <p:nvPr/>
        </p:nvSpPr>
        <p:spPr>
          <a:xfrm>
            <a:off x="188093" y="1531874"/>
            <a:ext cx="3716100" cy="4108787"/>
          </a:xfrm>
          <a:prstGeom prst="rect">
            <a:avLst/>
          </a:prstGeom>
          <a:noFill/>
          <a:ln>
            <a:noFill/>
          </a:ln>
        </p:spPr>
        <p:txBody>
          <a:bodyPr spcFirstLastPara="1" wrap="square" lIns="91425" tIns="91425" rIns="91425" bIns="91425" anchor="t" anchorCtr="0">
            <a:spAutoFit/>
          </a:bodyPr>
          <a:lstStyle/>
          <a:p>
            <a:pPr marL="285750" marR="0" lvl="0" indent="-279400" algn="l" rtl="0">
              <a:lnSpc>
                <a:spcPct val="100000"/>
              </a:lnSpc>
              <a:spcBef>
                <a:spcPts val="1000"/>
              </a:spcBef>
              <a:spcAft>
                <a:spcPts val="0"/>
              </a:spcAft>
              <a:buClr>
                <a:srgbClr val="000000"/>
              </a:buClr>
              <a:buSzPts val="1650"/>
              <a:buFont typeface="Arial"/>
              <a:buChar char="•"/>
            </a:pPr>
            <a:r>
              <a:rPr lang="es-AR" sz="2000" b="0" i="0" u="none" strike="noStrike" cap="none" noProof="0" dirty="0">
                <a:solidFill>
                  <a:srgbClr val="000000"/>
                </a:solidFill>
                <a:latin typeface="Arial"/>
                <a:ea typeface="Arial"/>
                <a:cs typeface="Arial"/>
                <a:sym typeface="Arial"/>
              </a:rPr>
              <a:t>Bienvenida</a:t>
            </a:r>
            <a:endParaRPr lang="es-AR" sz="1200" b="0" i="0" u="none" strike="noStrike" cap="none" noProof="0" dirty="0">
              <a:solidFill>
                <a:srgbClr val="000000"/>
              </a:solidFill>
              <a:latin typeface="Arial"/>
              <a:ea typeface="Arial"/>
              <a:cs typeface="Arial"/>
              <a:sym typeface="Arial"/>
            </a:endParaRPr>
          </a:p>
          <a:p>
            <a:pPr marL="285750" marR="0" lvl="0" indent="-279400" algn="l" rtl="0">
              <a:lnSpc>
                <a:spcPct val="100000"/>
              </a:lnSpc>
              <a:spcBef>
                <a:spcPts val="1000"/>
              </a:spcBef>
              <a:spcAft>
                <a:spcPts val="0"/>
              </a:spcAft>
              <a:buClr>
                <a:srgbClr val="000000"/>
              </a:buClr>
              <a:buSzPts val="1650"/>
              <a:buFont typeface="Arial"/>
              <a:buChar char="•"/>
            </a:pPr>
            <a:r>
              <a:rPr lang="es-AR" sz="2000" b="0" i="0" u="none" strike="noStrike" cap="none" noProof="0" dirty="0">
                <a:solidFill>
                  <a:srgbClr val="000000"/>
                </a:solidFill>
                <a:latin typeface="Arial"/>
                <a:ea typeface="Arial"/>
                <a:cs typeface="Arial"/>
                <a:sym typeface="Arial"/>
              </a:rPr>
              <a:t>Conceptos clave (repaso)</a:t>
            </a:r>
          </a:p>
          <a:p>
            <a:pPr marL="285750" marR="0" lvl="0" indent="-279400" algn="l" rtl="0">
              <a:lnSpc>
                <a:spcPct val="100000"/>
              </a:lnSpc>
              <a:spcBef>
                <a:spcPts val="1000"/>
              </a:spcBef>
              <a:spcAft>
                <a:spcPts val="0"/>
              </a:spcAft>
              <a:buClr>
                <a:srgbClr val="000000"/>
              </a:buClr>
              <a:buSzPts val="1650"/>
              <a:buFont typeface="Arial"/>
              <a:buChar char="•"/>
            </a:pPr>
            <a:r>
              <a:rPr lang="es-AR" sz="2000" b="0" i="0" u="none" strike="noStrike" cap="none" noProof="0" dirty="0">
                <a:solidFill>
                  <a:srgbClr val="000000"/>
                </a:solidFill>
                <a:latin typeface="Arial"/>
                <a:ea typeface="Arial"/>
                <a:cs typeface="Arial"/>
                <a:sym typeface="Arial"/>
              </a:rPr>
              <a:t>Estudio de caso</a:t>
            </a:r>
          </a:p>
          <a:p>
            <a:pPr marL="285750" marR="0" lvl="0" indent="-2857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Planificación:</a:t>
            </a:r>
          </a:p>
          <a:p>
            <a:pPr marL="914400" marR="0" lvl="1" indent="-3746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Preguntas</a:t>
            </a:r>
          </a:p>
          <a:p>
            <a:pPr marL="914400" marR="0" lvl="1" indent="-3746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Métodos</a:t>
            </a:r>
          </a:p>
          <a:p>
            <a:pPr marL="914400" marR="0" lvl="1" indent="-3746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Análisis</a:t>
            </a:r>
          </a:p>
          <a:p>
            <a:pPr marL="285750" marR="0" lvl="0" indent="-2857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Explorar su trabajo</a:t>
            </a:r>
          </a:p>
          <a:p>
            <a:pPr marL="285750" marR="0" lvl="0" indent="-285750" algn="l" rtl="0">
              <a:lnSpc>
                <a:spcPct val="100000"/>
              </a:lnSpc>
              <a:spcBef>
                <a:spcPts val="1000"/>
              </a:spcBef>
              <a:spcAft>
                <a:spcPts val="0"/>
              </a:spcAft>
              <a:buClr>
                <a:srgbClr val="000000"/>
              </a:buClr>
              <a:buSzPts val="2300"/>
              <a:buFont typeface="Arial"/>
              <a:buChar char="•"/>
            </a:pPr>
            <a:r>
              <a:rPr lang="es-AR" sz="2000" b="0" i="0" u="none" strike="noStrike" cap="none" noProof="0" dirty="0">
                <a:solidFill>
                  <a:srgbClr val="000000"/>
                </a:solidFill>
                <a:latin typeface="Arial"/>
                <a:ea typeface="Arial"/>
                <a:cs typeface="Arial"/>
                <a:sym typeface="Arial"/>
              </a:rPr>
              <a:t>Q&amp;A y conclusión</a:t>
            </a:r>
          </a:p>
        </p:txBody>
      </p:sp>
      <p:sp>
        <p:nvSpPr>
          <p:cNvPr id="155" name="Google Shape;155;g34cb31c3fae_0_99"/>
          <p:cNvSpPr txBox="1"/>
          <p:nvPr/>
        </p:nvSpPr>
        <p:spPr>
          <a:xfrm>
            <a:off x="4209325" y="467275"/>
            <a:ext cx="4792200" cy="561600"/>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FFFFFF"/>
              </a:buClr>
              <a:buSzPts val="2400"/>
              <a:buFont typeface="Arial"/>
              <a:buNone/>
            </a:pPr>
            <a:r>
              <a:rPr lang="es-AR" sz="2400" b="1" i="0" u="none" strike="noStrike" cap="none" noProof="0" dirty="0">
                <a:solidFill>
                  <a:schemeClr val="dk1"/>
                </a:solidFill>
                <a:latin typeface="Arial"/>
                <a:ea typeface="Arial"/>
                <a:cs typeface="Arial"/>
                <a:sym typeface="Arial"/>
              </a:rPr>
              <a:t>Objetivos de aprendizaje</a:t>
            </a:r>
            <a:endParaRPr lang="es-AR" sz="1400" b="0" i="0" u="none" strike="noStrike" cap="none" noProof="0" dirty="0">
              <a:solidFill>
                <a:schemeClr val="dk1"/>
              </a:solidFill>
              <a:latin typeface="Arial"/>
              <a:ea typeface="Arial"/>
              <a:cs typeface="Arial"/>
              <a:sym typeface="Arial"/>
            </a:endParaRPr>
          </a:p>
        </p:txBody>
      </p:sp>
      <p:sp>
        <p:nvSpPr>
          <p:cNvPr id="156" name="Google Shape;156;g34cb31c3fae_0_99"/>
          <p:cNvSpPr txBox="1"/>
          <p:nvPr/>
        </p:nvSpPr>
        <p:spPr>
          <a:xfrm>
            <a:off x="4131180" y="1531874"/>
            <a:ext cx="4934700" cy="5006468"/>
          </a:xfrm>
          <a:prstGeom prst="rect">
            <a:avLst/>
          </a:prstGeom>
          <a:noFill/>
          <a:ln>
            <a:noFill/>
          </a:ln>
        </p:spPr>
        <p:txBody>
          <a:bodyPr spcFirstLastPara="1" wrap="square" lIns="91425" tIns="91425" rIns="91425" bIns="91425" anchor="t" anchorCtr="0">
            <a:spAutoFit/>
          </a:bodyPr>
          <a:lstStyle/>
          <a:p>
            <a:pPr marL="285750" marR="0" lvl="0" indent="-285750" algn="l" rtl="0">
              <a:lnSpc>
                <a:spcPct val="115000"/>
              </a:lnSpc>
              <a:spcBef>
                <a:spcPts val="2000"/>
              </a:spcBef>
              <a:spcAft>
                <a:spcPts val="0"/>
              </a:spcAft>
              <a:buClr>
                <a:srgbClr val="000000"/>
              </a:buClr>
              <a:buSzPts val="2100"/>
              <a:buFont typeface="Arial"/>
              <a:buChar char="•"/>
            </a:pPr>
            <a:r>
              <a:rPr lang="es-AR" sz="2000" b="0" i="0" u="none" strike="noStrike" cap="none" noProof="0" dirty="0">
                <a:solidFill>
                  <a:srgbClr val="000000"/>
                </a:solidFill>
                <a:latin typeface="Arial"/>
                <a:ea typeface="Arial"/>
                <a:cs typeface="Arial"/>
                <a:sym typeface="Arial"/>
              </a:rPr>
              <a:t>Comprender cómo reforzar la calidad y el rigor en una evaluación de caminos causales, mediante:</a:t>
            </a:r>
          </a:p>
          <a:p>
            <a:pPr marL="285750" marR="0" lvl="0" indent="-285750" algn="l" rtl="0">
              <a:lnSpc>
                <a:spcPct val="115000"/>
              </a:lnSpc>
              <a:spcBef>
                <a:spcPts val="2000"/>
              </a:spcBef>
              <a:spcAft>
                <a:spcPts val="0"/>
              </a:spcAft>
              <a:buClr>
                <a:srgbClr val="000000"/>
              </a:buClr>
              <a:buSzPts val="2100"/>
              <a:buFont typeface="Arial"/>
              <a:buChar char="•"/>
            </a:pPr>
            <a:r>
              <a:rPr lang="es-AR" sz="2000" b="0" i="0" u="none" strike="noStrike" cap="none" noProof="0" dirty="0">
                <a:solidFill>
                  <a:srgbClr val="000000"/>
                </a:solidFill>
                <a:latin typeface="Arial"/>
                <a:ea typeface="Arial"/>
                <a:cs typeface="Arial"/>
                <a:sym typeface="Arial"/>
              </a:rPr>
              <a:t>La reflexión sobre las prácticas de los/as evaluadores/as</a:t>
            </a:r>
          </a:p>
          <a:p>
            <a:pPr marL="285750" marR="0" lvl="0" indent="-285750" algn="l" rtl="0">
              <a:lnSpc>
                <a:spcPct val="115000"/>
              </a:lnSpc>
              <a:spcBef>
                <a:spcPts val="2000"/>
              </a:spcBef>
              <a:spcAft>
                <a:spcPts val="0"/>
              </a:spcAft>
              <a:buClr>
                <a:srgbClr val="000000"/>
              </a:buClr>
              <a:buSzPts val="2100"/>
              <a:buFont typeface="Arial"/>
              <a:buChar char="•"/>
            </a:pPr>
            <a:r>
              <a:rPr lang="es-AR" sz="2000" noProof="0" dirty="0"/>
              <a:t>La integración de los valores en la evaluación de la calidad y el rigor</a:t>
            </a:r>
            <a:endParaRPr lang="es-AR" sz="2000" b="0" i="0" u="none" strike="noStrike" cap="none" noProof="0" dirty="0">
              <a:solidFill>
                <a:srgbClr val="000000"/>
              </a:solidFill>
              <a:latin typeface="Arial"/>
              <a:ea typeface="Arial"/>
              <a:cs typeface="Arial"/>
              <a:sym typeface="Arial"/>
            </a:endParaRPr>
          </a:p>
          <a:p>
            <a:pPr marL="285750" indent="-285750">
              <a:lnSpc>
                <a:spcPct val="115000"/>
              </a:lnSpc>
              <a:spcBef>
                <a:spcPts val="2000"/>
              </a:spcBef>
              <a:buSzPts val="2100"/>
              <a:buFont typeface="Arial"/>
              <a:buChar char="•"/>
            </a:pPr>
            <a:r>
              <a:rPr lang="es-AR" sz="2000" b="0" i="0" u="none" strike="noStrike" cap="none" noProof="0" dirty="0">
                <a:solidFill>
                  <a:srgbClr val="000000"/>
                </a:solidFill>
                <a:latin typeface="Arial"/>
                <a:ea typeface="Arial"/>
                <a:cs typeface="Arial"/>
                <a:sym typeface="Arial"/>
              </a:rPr>
              <a:t>La utilización de enfoques </a:t>
            </a:r>
            <a:r>
              <a:rPr lang="es-AR" sz="2000" dirty="0"/>
              <a:t>plurales, inclusivos</a:t>
            </a:r>
            <a:r>
              <a:rPr lang="es-AR" sz="2000" b="0" i="0" u="none" strike="noStrike" cap="none" noProof="0" dirty="0">
                <a:solidFill>
                  <a:srgbClr val="000000"/>
                </a:solidFill>
                <a:latin typeface="Arial"/>
                <a:ea typeface="Arial"/>
                <a:cs typeface="Arial"/>
                <a:sym typeface="Arial"/>
              </a:rPr>
              <a:t> y</a:t>
            </a:r>
            <a:r>
              <a:rPr lang="es-AR" sz="2000" dirty="0"/>
              <a:t>/o</a:t>
            </a:r>
            <a:r>
              <a:rPr lang="es-AR" sz="2000" b="0" i="0" u="none" strike="noStrike" cap="none" noProof="0" dirty="0">
                <a:solidFill>
                  <a:srgbClr val="000000"/>
                </a:solidFill>
                <a:latin typeface="Arial"/>
                <a:ea typeface="Arial"/>
                <a:cs typeface="Arial"/>
                <a:sym typeface="Arial"/>
              </a:rPr>
              <a:t> participativos</a:t>
            </a:r>
          </a:p>
          <a:p>
            <a:pPr marL="285750" marR="0" lvl="0" indent="-285750" algn="l" rtl="0">
              <a:lnSpc>
                <a:spcPct val="115000"/>
              </a:lnSpc>
              <a:spcBef>
                <a:spcPts val="2000"/>
              </a:spcBef>
              <a:spcAft>
                <a:spcPts val="0"/>
              </a:spcAft>
              <a:buClr>
                <a:srgbClr val="000000"/>
              </a:buClr>
              <a:buSzPts val="2100"/>
              <a:buFont typeface="Arial"/>
              <a:buChar char="•"/>
            </a:pPr>
            <a:r>
              <a:rPr lang="es-AR" sz="2000" b="0" i="0" u="none" strike="noStrike" cap="none" noProof="0" dirty="0">
                <a:solidFill>
                  <a:srgbClr val="000000"/>
                </a:solidFill>
                <a:latin typeface="Arial"/>
                <a:ea typeface="Arial"/>
                <a:cs typeface="Arial"/>
                <a:sym typeface="Arial"/>
              </a:rPr>
              <a:t>La aplicación de rúbricas</a:t>
            </a:r>
          </a:p>
        </p:txBody>
      </p:sp>
    </p:spTree>
    <p:extLst>
      <p:ext uri="{BB962C8B-B14F-4D97-AF65-F5344CB8AC3E}">
        <p14:creationId xmlns:p14="http://schemas.microsoft.com/office/powerpoint/2010/main" val="1310599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5007bc826e_1_10"/>
          <p:cNvSpPr/>
          <p:nvPr/>
        </p:nvSpPr>
        <p:spPr>
          <a:xfrm>
            <a:off x="0" y="72"/>
            <a:ext cx="9144000" cy="68580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80811"/>
              </a:buClr>
              <a:buSzPts val="1800"/>
              <a:buFont typeface="Georgia"/>
              <a:buNone/>
            </a:pPr>
            <a:endParaRPr lang="es-AR" sz="1800" b="0" i="0" u="none" strike="noStrike" cap="none" noProof="0" dirty="0">
              <a:solidFill>
                <a:srgbClr val="780811"/>
              </a:solidFill>
              <a:latin typeface="Georgia"/>
              <a:ea typeface="Georgia"/>
              <a:cs typeface="Georgia"/>
              <a:sym typeface="Georgia"/>
            </a:endParaRPr>
          </a:p>
        </p:txBody>
      </p:sp>
      <p:sp>
        <p:nvSpPr>
          <p:cNvPr id="212" name="Google Shape;212;g35007bc826e_1_10"/>
          <p:cNvSpPr txBox="1"/>
          <p:nvPr/>
        </p:nvSpPr>
        <p:spPr>
          <a:xfrm>
            <a:off x="325549" y="2249205"/>
            <a:ext cx="8668800" cy="14622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s-AR" sz="3900" b="1" i="0" u="none" strike="noStrike" cap="none" noProof="0" dirty="0">
                <a:solidFill>
                  <a:srgbClr val="FFFFFF"/>
                </a:solidFill>
                <a:latin typeface="Calibri"/>
                <a:ea typeface="Calibri"/>
                <a:cs typeface="Calibri"/>
                <a:sym typeface="Calibri"/>
              </a:rPr>
              <a:t>El caso: Introducción</a:t>
            </a:r>
          </a:p>
          <a:p>
            <a:pPr marL="0" marR="0" lvl="0" indent="0" algn="l" rtl="0">
              <a:lnSpc>
                <a:spcPct val="100000"/>
              </a:lnSpc>
              <a:spcBef>
                <a:spcPts val="0"/>
              </a:spcBef>
              <a:spcAft>
                <a:spcPts val="0"/>
              </a:spcAft>
              <a:buClr>
                <a:srgbClr val="FFFFFF"/>
              </a:buClr>
              <a:buSzPts val="3200"/>
              <a:buFont typeface="Arial"/>
              <a:buNone/>
            </a:pPr>
            <a:endParaRPr lang="es-AR" sz="5000" b="1" i="0" u="none" strike="noStrike" cap="none" noProof="0" dirty="0">
              <a:solidFill>
                <a:srgbClr val="FFFFFF"/>
              </a:solidFill>
              <a:latin typeface="Arial"/>
              <a:ea typeface="Arial"/>
              <a:cs typeface="Arial"/>
              <a:sym typeface="Arial"/>
            </a:endParaRPr>
          </a:p>
        </p:txBody>
      </p:sp>
      <p:cxnSp>
        <p:nvCxnSpPr>
          <p:cNvPr id="213" name="Google Shape;213;g35007bc826e_1_10"/>
          <p:cNvCxnSpPr/>
          <p:nvPr/>
        </p:nvCxnSpPr>
        <p:spPr>
          <a:xfrm rot="10800000">
            <a:off x="325553" y="3065608"/>
            <a:ext cx="6985800" cy="0"/>
          </a:xfrm>
          <a:prstGeom prst="straightConnector1">
            <a:avLst/>
          </a:prstGeom>
          <a:noFill/>
          <a:ln w="25400" cap="flat" cmpd="sng">
            <a:solidFill>
              <a:srgbClr val="F2F2F2"/>
            </a:solidFill>
            <a:prstDash val="solid"/>
            <a:round/>
            <a:headEnd type="none" w="sm" len="sm"/>
            <a:tailEnd type="none" w="sm" len="sm"/>
          </a:ln>
        </p:spPr>
      </p:cxnSp>
      <p:cxnSp>
        <p:nvCxnSpPr>
          <p:cNvPr id="214" name="Google Shape;214;g35007bc826e_1_10"/>
          <p:cNvCxnSpPr/>
          <p:nvPr/>
        </p:nvCxnSpPr>
        <p:spPr>
          <a:xfrm>
            <a:off x="0" y="3065608"/>
            <a:ext cx="9144000" cy="0"/>
          </a:xfrm>
          <a:prstGeom prst="straightConnector1">
            <a:avLst/>
          </a:prstGeom>
          <a:noFill/>
          <a:ln w="38100" cap="flat" cmpd="sng">
            <a:solidFill>
              <a:srgbClr val="73B54B"/>
            </a:solidFill>
            <a:prstDash val="solid"/>
            <a:round/>
            <a:headEnd type="none" w="sm" len="sm"/>
            <a:tailEnd type="none" w="sm" len="sm"/>
          </a:ln>
        </p:spPr>
      </p:cxnSp>
    </p:spTree>
    <p:extLst>
      <p:ext uri="{BB962C8B-B14F-4D97-AF65-F5344CB8AC3E}">
        <p14:creationId xmlns:p14="http://schemas.microsoft.com/office/powerpoint/2010/main" val="343590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5007bc826e_1_17"/>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20" name="Google Shape;220;g35007bc826e_1_17"/>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21" name="Google Shape;221;g35007bc826e_1_17"/>
          <p:cNvSpPr txBox="1"/>
          <p:nvPr/>
        </p:nvSpPr>
        <p:spPr>
          <a:xfrm>
            <a:off x="591599" y="456952"/>
            <a:ext cx="7860300" cy="5718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s-AR" sz="3200" b="1" i="0" u="none" strike="noStrike" cap="none" noProof="0" dirty="0">
                <a:solidFill>
                  <a:srgbClr val="FFFFFF"/>
                </a:solidFill>
                <a:latin typeface="Arial"/>
                <a:ea typeface="Arial"/>
                <a:cs typeface="Arial"/>
                <a:sym typeface="Arial"/>
              </a:rPr>
              <a:t>Presentar el caso</a:t>
            </a:r>
            <a:endParaRPr lang="es-AR" sz="3200" b="0" i="0" u="none" strike="noStrike" cap="none" noProof="0" dirty="0">
              <a:solidFill>
                <a:srgbClr val="FFFFFF"/>
              </a:solidFill>
              <a:latin typeface="Arial"/>
              <a:ea typeface="Arial"/>
              <a:cs typeface="Arial"/>
              <a:sym typeface="Arial"/>
            </a:endParaRPr>
          </a:p>
        </p:txBody>
      </p:sp>
      <p:cxnSp>
        <p:nvCxnSpPr>
          <p:cNvPr id="222" name="Google Shape;222;g35007bc826e_1_17"/>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23" name="Google Shape;223;g35007bc826e_1_17"/>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24" name="Google Shape;224;g35007bc826e_1_17"/>
          <p:cNvSpPr txBox="1"/>
          <p:nvPr/>
        </p:nvSpPr>
        <p:spPr>
          <a:xfrm>
            <a:off x="306786" y="1858449"/>
            <a:ext cx="4385100" cy="6387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00000"/>
              </a:lnSpc>
              <a:spcBef>
                <a:spcPts val="600"/>
              </a:spcBef>
              <a:spcAft>
                <a:spcPts val="0"/>
              </a:spcAft>
              <a:buClr>
                <a:srgbClr val="000000"/>
              </a:buClr>
              <a:buSzPts val="2000"/>
              <a:buFont typeface="Arial"/>
              <a:buNone/>
            </a:pPr>
            <a:endParaRPr lang="es-AR" sz="1400" b="0" i="0" u="none" strike="noStrike" cap="none" noProof="0" dirty="0">
              <a:solidFill>
                <a:srgbClr val="000000"/>
              </a:solidFill>
              <a:latin typeface="Arial"/>
              <a:ea typeface="Arial"/>
              <a:cs typeface="Arial"/>
              <a:sym typeface="Arial"/>
            </a:endParaRPr>
          </a:p>
          <a:p>
            <a:pPr marL="285750" marR="0" lvl="0" indent="-219075" algn="l" rtl="0">
              <a:lnSpc>
                <a:spcPct val="100000"/>
              </a:lnSpc>
              <a:spcBef>
                <a:spcPts val="600"/>
              </a:spcBef>
              <a:spcAft>
                <a:spcPts val="0"/>
              </a:spcAft>
              <a:buClr>
                <a:srgbClr val="000000"/>
              </a:buClr>
              <a:buSzPts val="1050"/>
              <a:buFont typeface="Arial"/>
              <a:buNone/>
            </a:pPr>
            <a:endParaRPr lang="es-AR" sz="105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0214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5007bc826e_1_26"/>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30" name="Google Shape;230;g35007bc826e_1_26"/>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31" name="Google Shape;231;g35007bc826e_1_26"/>
          <p:cNvSpPr txBox="1"/>
          <p:nvPr/>
        </p:nvSpPr>
        <p:spPr>
          <a:xfrm>
            <a:off x="591600" y="309127"/>
            <a:ext cx="76380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noProof="0" dirty="0">
                <a:solidFill>
                  <a:srgbClr val="FFFFFF"/>
                </a:solidFill>
                <a:latin typeface="Arial"/>
                <a:ea typeface="Arial"/>
                <a:cs typeface="Arial"/>
                <a:sym typeface="Arial"/>
              </a:rPr>
              <a:t>Hipótesis central del caso (o preguntas clave de la evaluación)</a:t>
            </a:r>
            <a:endParaRPr lang="es-AR" sz="2800" b="0" i="0" u="none" strike="noStrike" cap="none" noProof="0" dirty="0">
              <a:solidFill>
                <a:srgbClr val="FFFFFF"/>
              </a:solidFill>
              <a:latin typeface="Arial"/>
              <a:ea typeface="Arial"/>
              <a:cs typeface="Arial"/>
              <a:sym typeface="Arial"/>
            </a:endParaRPr>
          </a:p>
        </p:txBody>
      </p:sp>
      <p:cxnSp>
        <p:nvCxnSpPr>
          <p:cNvPr id="232" name="Google Shape;232;g35007bc826e_1_26"/>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33" name="Google Shape;233;g35007bc826e_1_26"/>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34" name="Google Shape;234;g35007bc826e_1_26"/>
          <p:cNvSpPr txBox="1"/>
          <p:nvPr/>
        </p:nvSpPr>
        <p:spPr>
          <a:xfrm>
            <a:off x="591600" y="1801327"/>
            <a:ext cx="8046300" cy="861734"/>
          </a:xfrm>
          <a:prstGeom prst="rect">
            <a:avLst/>
          </a:prstGeom>
          <a:noFill/>
          <a:ln>
            <a:noFill/>
          </a:ln>
        </p:spPr>
        <p:txBody>
          <a:bodyPr spcFirstLastPara="1" wrap="square" lIns="91425" tIns="45700" rIns="91425" bIns="45700" anchor="t" anchorCtr="0">
            <a:spAutoFit/>
          </a:bodyPr>
          <a:lstStyle/>
          <a:p>
            <a:pPr marL="457200" marR="0" lvl="0" indent="-228600" algn="l" rtl="0">
              <a:lnSpc>
                <a:spcPct val="100000"/>
              </a:lnSpc>
              <a:spcBef>
                <a:spcPts val="1200"/>
              </a:spcBef>
              <a:spcAft>
                <a:spcPts val="0"/>
              </a:spcAft>
              <a:buClr>
                <a:srgbClr val="000000"/>
              </a:buClr>
              <a:buSzPts val="1400"/>
              <a:buFont typeface="Arial"/>
              <a:buNone/>
            </a:pPr>
            <a:endParaRPr lang="es-AR" sz="1400" b="0" i="0" u="none" strike="noStrike" cap="none" noProof="0" dirty="0">
              <a:solidFill>
                <a:schemeClr val="tx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endParaRPr lang="es-AR" sz="1600" b="0" i="0" u="none" strike="noStrike" cap="none" noProof="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46720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5007bc826e_1_35"/>
          <p:cNvSpPr/>
          <p:nvPr/>
        </p:nvSpPr>
        <p:spPr>
          <a:xfrm>
            <a:off x="0" y="-6660"/>
            <a:ext cx="9144000" cy="1492200"/>
          </a:xfrm>
          <a:prstGeom prst="rect">
            <a:avLst/>
          </a:prstGeom>
          <a:solidFill>
            <a:srgbClr val="0A4FA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80811"/>
              </a:buClr>
              <a:buSzPts val="1800"/>
              <a:buFont typeface="Arial"/>
              <a:buNone/>
            </a:pPr>
            <a:endParaRPr lang="es-AR" sz="1800" b="0" i="0" u="none" strike="noStrike" cap="none" noProof="0" dirty="0">
              <a:solidFill>
                <a:srgbClr val="780811"/>
              </a:solidFill>
              <a:latin typeface="Arial"/>
              <a:ea typeface="Arial"/>
              <a:cs typeface="Arial"/>
              <a:sym typeface="Arial"/>
            </a:endParaRPr>
          </a:p>
        </p:txBody>
      </p:sp>
      <p:cxnSp>
        <p:nvCxnSpPr>
          <p:cNvPr id="240" name="Google Shape;240;g35007bc826e_1_35"/>
          <p:cNvCxnSpPr/>
          <p:nvPr/>
        </p:nvCxnSpPr>
        <p:spPr>
          <a:xfrm>
            <a:off x="0" y="1485540"/>
            <a:ext cx="9144000" cy="0"/>
          </a:xfrm>
          <a:prstGeom prst="straightConnector1">
            <a:avLst/>
          </a:prstGeom>
          <a:noFill/>
          <a:ln w="38100" cap="flat" cmpd="sng">
            <a:solidFill>
              <a:srgbClr val="2BA992"/>
            </a:solidFill>
            <a:prstDash val="solid"/>
            <a:round/>
            <a:headEnd type="none" w="sm" len="sm"/>
            <a:tailEnd type="none" w="sm" len="sm"/>
          </a:ln>
        </p:spPr>
      </p:cxnSp>
      <p:sp>
        <p:nvSpPr>
          <p:cNvPr id="241" name="Google Shape;241;g35007bc826e_1_35"/>
          <p:cNvSpPr txBox="1"/>
          <p:nvPr/>
        </p:nvSpPr>
        <p:spPr>
          <a:xfrm>
            <a:off x="591599" y="309127"/>
            <a:ext cx="8162700" cy="801600"/>
          </a:xfrm>
          <a:prstGeom prst="rect">
            <a:avLst/>
          </a:prstGeom>
          <a:noFill/>
          <a:ln>
            <a:noFill/>
          </a:ln>
        </p:spPr>
        <p:txBody>
          <a:bodyPr spcFirstLastPara="1" wrap="square" lIns="45675" tIns="45675" rIns="45675" bIns="45675" anchor="ctr" anchorCtr="0">
            <a:noAutofit/>
          </a:bodyPr>
          <a:lstStyle/>
          <a:p>
            <a:pPr marL="0" marR="0" lvl="0" indent="0" algn="l" rtl="0">
              <a:lnSpc>
                <a:spcPct val="120000"/>
              </a:lnSpc>
              <a:spcBef>
                <a:spcPts val="0"/>
              </a:spcBef>
              <a:spcAft>
                <a:spcPts val="0"/>
              </a:spcAft>
              <a:buClr>
                <a:srgbClr val="FFFFFF"/>
              </a:buClr>
              <a:buSzPts val="2400"/>
              <a:buFont typeface="Arial"/>
              <a:buNone/>
            </a:pPr>
            <a:r>
              <a:rPr lang="es-AR" sz="2400" b="1" i="0" u="none" strike="noStrike" cap="none" noProof="0" dirty="0">
                <a:solidFill>
                  <a:srgbClr val="FFFFFF"/>
                </a:solidFill>
                <a:latin typeface="Arial"/>
                <a:ea typeface="Arial"/>
                <a:cs typeface="Arial"/>
                <a:sym typeface="Arial"/>
              </a:rPr>
              <a:t>Evaluación de Caminos Causales: Métodos utilizados</a:t>
            </a:r>
            <a:endParaRPr lang="es-AR" sz="1400" b="0" i="0" u="none" strike="noStrike" cap="none" noProof="0" dirty="0">
              <a:solidFill>
                <a:srgbClr val="000000"/>
              </a:solidFill>
              <a:latin typeface="Arial"/>
              <a:ea typeface="Arial"/>
              <a:cs typeface="Arial"/>
              <a:sym typeface="Arial"/>
            </a:endParaRPr>
          </a:p>
        </p:txBody>
      </p:sp>
      <p:cxnSp>
        <p:nvCxnSpPr>
          <p:cNvPr id="242" name="Google Shape;242;g35007bc826e_1_35"/>
          <p:cNvCxnSpPr/>
          <p:nvPr/>
        </p:nvCxnSpPr>
        <p:spPr>
          <a:xfrm>
            <a:off x="516315" y="376502"/>
            <a:ext cx="0" cy="645600"/>
          </a:xfrm>
          <a:prstGeom prst="straightConnector1">
            <a:avLst/>
          </a:prstGeom>
          <a:noFill/>
          <a:ln w="25400" cap="flat" cmpd="sng">
            <a:solidFill>
              <a:schemeClr val="accent3"/>
            </a:solidFill>
            <a:prstDash val="solid"/>
            <a:round/>
            <a:headEnd type="none" w="sm" len="sm"/>
            <a:tailEnd type="none" w="sm" len="sm"/>
          </a:ln>
        </p:spPr>
      </p:cxnSp>
      <p:pic>
        <p:nvPicPr>
          <p:cNvPr id="243" name="Google Shape;243;g35007bc826e_1_35"/>
          <p:cNvPicPr preferRelativeResize="0"/>
          <p:nvPr/>
        </p:nvPicPr>
        <p:blipFill rotWithShape="1">
          <a:blip r:embed="rId3">
            <a:alphaModFix/>
          </a:blip>
          <a:srcRect t="22308" b="20358"/>
          <a:stretch/>
        </p:blipFill>
        <p:spPr>
          <a:xfrm>
            <a:off x="7393305" y="6154083"/>
            <a:ext cx="1672575" cy="703750"/>
          </a:xfrm>
          <a:prstGeom prst="rect">
            <a:avLst/>
          </a:prstGeom>
          <a:noFill/>
          <a:ln>
            <a:noFill/>
          </a:ln>
        </p:spPr>
      </p:pic>
      <p:sp>
        <p:nvSpPr>
          <p:cNvPr id="244" name="Google Shape;244;g35007bc826e_1_35"/>
          <p:cNvSpPr txBox="1"/>
          <p:nvPr/>
        </p:nvSpPr>
        <p:spPr>
          <a:xfrm>
            <a:off x="591599" y="1860331"/>
            <a:ext cx="8046300" cy="708000"/>
          </a:xfrm>
          <a:prstGeom prst="rect">
            <a:avLst/>
          </a:prstGeom>
          <a:noFill/>
          <a:ln>
            <a:noFill/>
          </a:ln>
        </p:spPr>
        <p:txBody>
          <a:bodyPr spcFirstLastPara="1" wrap="square" lIns="91425" tIns="45700" rIns="91425" bIns="45700" anchor="t" anchorCtr="0">
            <a:spAutoFit/>
          </a:bodyPr>
          <a:lstStyle/>
          <a:p>
            <a:pPr marL="457200" marR="0" lvl="0" indent="-228600" algn="l" rtl="0">
              <a:lnSpc>
                <a:spcPct val="100000"/>
              </a:lnSpc>
              <a:spcBef>
                <a:spcPts val="1200"/>
              </a:spcBef>
              <a:spcAft>
                <a:spcPts val="0"/>
              </a:spcAft>
              <a:buClr>
                <a:srgbClr val="000000"/>
              </a:buClr>
              <a:buSzPts val="1400"/>
              <a:buFont typeface="Arial"/>
              <a:buNone/>
            </a:pPr>
            <a:endParaRPr lang="es-A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endParaRPr lang="es-AR" sz="1600" b="0" i="0" u="none" strike="noStrike" cap="none" noProof="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762513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id">
  <a:themeElements>
    <a:clrScheme name="Grid">
      <a:dk1>
        <a:srgbClr val="202832"/>
      </a:dk1>
      <a:lt1>
        <a:srgbClr val="E5E5E5"/>
      </a:lt1>
      <a:dk2>
        <a:srgbClr val="A7A7A7"/>
      </a:dk2>
      <a:lt2>
        <a:srgbClr val="535353"/>
      </a:lt2>
      <a:accent1>
        <a:srgbClr val="EE8510"/>
      </a:accent1>
      <a:accent2>
        <a:srgbClr val="ADADAD"/>
      </a:accent2>
      <a:accent3>
        <a:srgbClr val="E5E5E5"/>
      </a:accent3>
      <a:accent4>
        <a:srgbClr val="8F8F8F"/>
      </a:accent4>
      <a:accent5>
        <a:srgbClr val="6E6E6E"/>
      </a:accent5>
      <a:accent6>
        <a:srgbClr val="4D4D4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3141</TotalTime>
  <Words>8035</Words>
  <Application>Microsoft Office PowerPoint</Application>
  <PresentationFormat>On-screen Show (4:3)</PresentationFormat>
  <Paragraphs>423</Paragraphs>
  <Slides>45</Slides>
  <Notes>45</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45</vt:i4>
      </vt:variant>
    </vt:vector>
  </HeadingPairs>
  <TitlesOfParts>
    <vt:vector size="61" baseType="lpstr">
      <vt:lpstr>Montserrat</vt:lpstr>
      <vt:lpstr>Open Sans</vt:lpstr>
      <vt:lpstr>Calibri</vt:lpstr>
      <vt:lpstr>Helvetica Neue</vt:lpstr>
      <vt:lpstr>Arial</vt:lpstr>
      <vt:lpstr>SourceSansPro-Light</vt:lpstr>
      <vt:lpstr>Aptos</vt:lpstr>
      <vt:lpstr>Times New Roman</vt:lpstr>
      <vt:lpstr>Play</vt:lpstr>
      <vt:lpstr>SourceSansPro-LightIt</vt:lpstr>
      <vt:lpstr>Georgia</vt:lpstr>
      <vt:lpstr>Office Theme</vt:lpstr>
      <vt:lpstr>Office Theme</vt:lpstr>
      <vt:lpstr>Grid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Jewlya Lynn</dc:creator>
  <cp:lastModifiedBy>Carolina De La Rosa Mateo</cp:lastModifiedBy>
  <cp:revision>222</cp:revision>
  <dcterms:created xsi:type="dcterms:W3CDTF">2025-04-14T23:49:12Z</dcterms:created>
  <dcterms:modified xsi:type="dcterms:W3CDTF">2026-01-30T19:16:13Z</dcterms:modified>
</cp:coreProperties>
</file>