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336" r:id="rId2"/>
    <p:sldId id="304" r:id="rId3"/>
    <p:sldId id="305" r:id="rId4"/>
    <p:sldId id="259" r:id="rId5"/>
    <p:sldId id="307" r:id="rId6"/>
    <p:sldId id="308" r:id="rId7"/>
    <p:sldId id="299" r:id="rId8"/>
    <p:sldId id="315" r:id="rId9"/>
    <p:sldId id="310" r:id="rId10"/>
    <p:sldId id="265" r:id="rId11"/>
    <p:sldId id="311" r:id="rId12"/>
    <p:sldId id="267" r:id="rId13"/>
    <p:sldId id="268" r:id="rId14"/>
    <p:sldId id="269" r:id="rId15"/>
    <p:sldId id="270" r:id="rId16"/>
    <p:sldId id="316" r:id="rId17"/>
    <p:sldId id="312" r:id="rId18"/>
    <p:sldId id="313" r:id="rId19"/>
    <p:sldId id="277" r:id="rId20"/>
    <p:sldId id="301" r:id="rId21"/>
    <p:sldId id="338" r:id="rId22"/>
    <p:sldId id="263" r:id="rId23"/>
    <p:sldId id="319" r:id="rId24"/>
    <p:sldId id="303" r:id="rId25"/>
    <p:sldId id="320" r:id="rId26"/>
    <p:sldId id="332" r:id="rId27"/>
    <p:sldId id="321" r:id="rId28"/>
    <p:sldId id="262" r:id="rId29"/>
    <p:sldId id="323" r:id="rId30"/>
    <p:sldId id="284" r:id="rId31"/>
    <p:sldId id="325" r:id="rId32"/>
    <p:sldId id="326" r:id="rId33"/>
    <p:sldId id="327" r:id="rId34"/>
    <p:sldId id="328" r:id="rId35"/>
    <p:sldId id="329" r:id="rId36"/>
    <p:sldId id="330" r:id="rId37"/>
    <p:sldId id="331" r:id="rId38"/>
    <p:sldId id="339" r:id="rId39"/>
    <p:sldId id="293" r:id="rId40"/>
    <p:sldId id="334" r:id="rId41"/>
    <p:sldId id="335" r:id="rId42"/>
    <p:sldId id="317" r:id="rId43"/>
    <p:sldId id="297" r:id="rId44"/>
    <p:sldId id="318" r:id="rId45"/>
  </p:sldIdLst>
  <p:sldSz cx="9144000" cy="6858000" type="screen4x3"/>
  <p:notesSz cx="7102475" cy="9388475"/>
  <p:embeddedFontLst>
    <p:embeddedFont>
      <p:font typeface="BR Omny Bold" panose="020B0604020202020204" charset="0"/>
      <p:regular r:id="rId47"/>
    </p:embeddedFont>
    <p:embeddedFont>
      <p:font typeface="Georgia" panose="02040502050405020303" pitchFamily="18"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Raleway" pitchFamily="2"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is1wMWP+ZSOjiv4+9wmis0mryc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ia Guerzovich" initials="FG" lastIdx="21" clrIdx="0">
    <p:extLst>
      <p:ext uri="{19B8F6BF-5375-455C-9EA6-DF929625EA0E}">
        <p15:presenceInfo xmlns:p15="http://schemas.microsoft.com/office/powerpoint/2012/main" userId="90e60fcc9c513ab3" providerId="Windows Live"/>
      </p:ext>
    </p:extLst>
  </p:cmAuthor>
  <p:cmAuthor id="2" name="Florencia Guerzovich" initials="" lastIdx="16" clrIdx="1"/>
  <p:cmAuthor id="3" name="Florencia Guerzovich" initials="FG [2]" lastIdx="3" clrIdx="2">
    <p:extLst>
      <p:ext uri="{19B8F6BF-5375-455C-9EA6-DF929625EA0E}">
        <p15:presenceInfo xmlns:p15="http://schemas.microsoft.com/office/powerpoint/2012/main" userId="SDbuMqqU0MlYIxBU77n8usVZu805+gIUnNGpZMY/QMo=" providerId="None"/>
      </p:ext>
    </p:extLst>
  </p:cmAuthor>
  <p:cmAuthor id="4" name="Juan Rizzo" initials="JR" lastIdx="4" clrIdx="3">
    <p:extLst>
      <p:ext uri="{19B8F6BF-5375-455C-9EA6-DF929625EA0E}">
        <p15:presenceInfo xmlns:p15="http://schemas.microsoft.com/office/powerpoint/2012/main" userId="675721775d3504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FF"/>
    <a:srgbClr val="F1F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25" autoAdjust="0"/>
  </p:normalViewPr>
  <p:slideViewPr>
    <p:cSldViewPr snapToGrid="0">
      <p:cViewPr varScale="1">
        <p:scale>
          <a:sx n="39" d="100"/>
          <a:sy n="39" d="100"/>
        </p:scale>
        <p:origin x="2650" y="259"/>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5.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5.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25.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De La Rosa Mateo" userId="a084d311bd54fb52" providerId="LiveId" clId="{82ACDCFF-BEEA-4101-B5DD-B9DA7BC60A56}"/>
    <pc:docChg chg="modSld">
      <pc:chgData name="Carolina De La Rosa Mateo" userId="a084d311bd54fb52" providerId="LiveId" clId="{82ACDCFF-BEEA-4101-B5DD-B9DA7BC60A56}" dt="2026-01-30T19:21:04.281" v="0" actId="20577"/>
      <pc:docMkLst>
        <pc:docMk/>
      </pc:docMkLst>
      <pc:sldChg chg="modSp mod">
        <pc:chgData name="Carolina De La Rosa Mateo" userId="a084d311bd54fb52" providerId="LiveId" clId="{82ACDCFF-BEEA-4101-B5DD-B9DA7BC60A56}" dt="2026-01-30T19:21:04.281" v="0" actId="20577"/>
        <pc:sldMkLst>
          <pc:docMk/>
          <pc:sldMk cId="2786934149" sldId="317"/>
        </pc:sldMkLst>
        <pc:spChg chg="mod">
          <ac:chgData name="Carolina De La Rosa Mateo" userId="a084d311bd54fb52" providerId="LiveId" clId="{82ACDCFF-BEEA-4101-B5DD-B9DA7BC60A56}" dt="2026-01-30T19:21:04.281" v="0" actId="20577"/>
          <ac:spMkLst>
            <pc:docMk/>
            <pc:sldMk cId="2786934149" sldId="317"/>
            <ac:spMk id="8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 name="Google Shape;4;n"/>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ACE6409-CEFE-6830-9AA6-B35129108753}"/>
            </a:ext>
          </a:extLst>
        </p:cNvPr>
        <p:cNvGrpSpPr/>
        <p:nvPr/>
      </p:nvGrpSpPr>
      <p:grpSpPr>
        <a:xfrm>
          <a:off x="0" y="0"/>
          <a:ext cx="0" cy="0"/>
          <a:chOff x="0" y="0"/>
          <a:chExt cx="0" cy="0"/>
        </a:xfrm>
      </p:grpSpPr>
      <p:sp>
        <p:nvSpPr>
          <p:cNvPr id="58" name="Google Shape;58;p2:notes">
            <a:extLst>
              <a:ext uri="{FF2B5EF4-FFF2-40B4-BE49-F238E27FC236}">
                <a16:creationId xmlns:a16="http://schemas.microsoft.com/office/drawing/2014/main" id="{7BCE149C-400A-7670-1FCB-BE69B51C6B0C}"/>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20000"/>
              </a:lnSpc>
              <a:spcBef>
                <a:spcPts val="1031"/>
              </a:spcBef>
              <a:spcAft>
                <a:spcPts val="0"/>
              </a:spcAft>
              <a:buClr>
                <a:schemeClr val="dk1"/>
              </a:buClr>
              <a:buSzPts val="1100"/>
              <a:buNone/>
            </a:pPr>
            <a:r>
              <a:rPr lang="es-ES" sz="1200" dirty="0"/>
              <a:t>Creen una copia de esta presentación; no modifiquen esta copia maestra. En esta presentación, hemos incluido ejemplos. Pueden reemplazarlos con ejemplos de su propio trabajo que muestren un enfoque causal sólido. Algunos grupos de discusión también incluyen opciones. Elijan la opción que deseen usar y eliminen la otra diapositiva de su copia.</a:t>
            </a:r>
          </a:p>
          <a:p>
            <a:pPr marL="0" lvl="0" indent="0" algn="l" rtl="0">
              <a:lnSpc>
                <a:spcPct val="120000"/>
              </a:lnSpc>
              <a:spcBef>
                <a:spcPts val="1031"/>
              </a:spcBef>
              <a:spcAft>
                <a:spcPts val="0"/>
              </a:spcAft>
              <a:buClr>
                <a:schemeClr val="dk1"/>
              </a:buClr>
              <a:buSzPts val="1100"/>
              <a:buNone/>
            </a:pPr>
            <a:endParaRPr sz="1200" dirty="0">
              <a:solidFill>
                <a:schemeClr val="dk1"/>
              </a:solidFill>
            </a:endParaRPr>
          </a:p>
        </p:txBody>
      </p:sp>
      <p:sp>
        <p:nvSpPr>
          <p:cNvPr id="59" name="Google Shape;59;p2:notes">
            <a:extLst>
              <a:ext uri="{FF2B5EF4-FFF2-40B4-BE49-F238E27FC236}">
                <a16:creationId xmlns:a16="http://schemas.microsoft.com/office/drawing/2014/main" id="{B2430B91-7F11-BF7F-FEC1-05572774D937}"/>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4288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007bc826e_1_10: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noProof="0" dirty="0"/>
              <a:t>Opción 1: Antes de profundizar en el contenido, nos gustaría comenzar con un ejemplo específico para fundamentar colectivamente este trabajo. También puede sustituir su propio caso práctico, asegurándose de elegir uno que ayude a hacer más tangible el contenido del módulo que está impartiendo (por ejemplo, si está impartiendo el módulo de rigor, asegúrese de que el caso tenga un enfoque bien articulado del rigor que se alinee con la rúbrica y el enfoque basado en valores de esta presentación). Considere los tipos de detalles que se ofrecen aquí para ayudarle a pensar cómo desarrollar su caso. Intente consultar este caso a lo largo de la explicación de los conceptos.</a:t>
            </a:r>
          </a:p>
          <a:p>
            <a:pPr marL="0" lvl="0" indent="0" algn="l" rtl="0">
              <a:lnSpc>
                <a:spcPct val="100000"/>
              </a:lnSpc>
              <a:spcBef>
                <a:spcPts val="0"/>
              </a:spcBef>
              <a:spcAft>
                <a:spcPts val="0"/>
              </a:spcAft>
              <a:buSzPts val="1400"/>
              <a:buNone/>
            </a:pPr>
            <a:r>
              <a:rPr lang="es-AR" noProof="0" dirty="0"/>
              <a:t>Opción 2:  Use casos ilustrativos distintos en el documento. Elimine este </a:t>
            </a:r>
            <a:r>
              <a:rPr lang="es-AR" i="1" noProof="0" dirty="0" err="1"/>
              <a:t>slide</a:t>
            </a:r>
            <a:r>
              <a:rPr lang="es-AR" noProof="0" dirty="0"/>
              <a:t> y los subsiguientes. </a:t>
            </a:r>
          </a:p>
        </p:txBody>
      </p:sp>
      <p:sp>
        <p:nvSpPr>
          <p:cNvPr id="209" name="Google Shape;209;g35007bc826e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24701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007bc826e_1_1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17" name="Google Shape;217;g35007bc826e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88375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007bc826e_1_26: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27" name="Google Shape;227;g35007bc826e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15883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07bc826e_1_35: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37" name="Google Shape;237;g35007bc826e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536668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007bc826e_1_44: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47" name="Google Shape;247;g35007bc826e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402201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007bc826e_1_52: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rPr>
              <a:t>Usar </a:t>
            </a:r>
            <a:r>
              <a:rPr lang="en-US" sz="1200" dirty="0" err="1">
                <a:solidFill>
                  <a:schemeClr val="dk1"/>
                </a:solidFill>
              </a:rPr>
              <a:t>si</a:t>
            </a:r>
            <a:r>
              <a:rPr lang="en-US" sz="1200" dirty="0">
                <a:solidFill>
                  <a:schemeClr val="dk1"/>
                </a:solidFill>
              </a:rPr>
              <a:t> es </a:t>
            </a:r>
            <a:r>
              <a:rPr lang="en-US" sz="1200" dirty="0" err="1">
                <a:solidFill>
                  <a:schemeClr val="dk1"/>
                </a:solidFill>
              </a:rPr>
              <a:t>relevante</a:t>
            </a:r>
            <a:r>
              <a:rPr lang="en-US" sz="1200" dirty="0">
                <a:solidFill>
                  <a:schemeClr val="dk1"/>
                </a:solidFill>
              </a:rPr>
              <a:t>.</a:t>
            </a:r>
            <a:endParaRPr sz="1300" dirty="0"/>
          </a:p>
          <a:p>
            <a:pPr marL="215900" marR="0" lvl="0" indent="0" algn="l" rtl="0">
              <a:lnSpc>
                <a:spcPct val="100000"/>
              </a:lnSpc>
              <a:spcBef>
                <a:spcPts val="0"/>
              </a:spcBef>
              <a:spcAft>
                <a:spcPts val="0"/>
              </a:spcAft>
              <a:buClr>
                <a:srgbClr val="000000"/>
              </a:buClr>
              <a:buSzPts val="1400"/>
              <a:buFont typeface="Arial"/>
              <a:buNone/>
            </a:pPr>
            <a:endParaRPr dirty="0"/>
          </a:p>
          <a:p>
            <a:pPr marL="495300" lvl="0" indent="-190500" algn="l" rtl="0">
              <a:lnSpc>
                <a:spcPct val="100000"/>
              </a:lnSpc>
              <a:spcBef>
                <a:spcPts val="0"/>
              </a:spcBef>
              <a:spcAft>
                <a:spcPts val="1200"/>
              </a:spcAft>
              <a:buSzPts val="1400"/>
              <a:buFont typeface="Arial"/>
              <a:buNone/>
            </a:pPr>
            <a:endParaRPr dirty="0"/>
          </a:p>
        </p:txBody>
      </p:sp>
      <p:sp>
        <p:nvSpPr>
          <p:cNvPr id="256" name="Google Shape;256;g35007bc826e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4284778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1109DE0C-AE3E-61AC-3A5C-C0824504D66D}"/>
            </a:ext>
          </a:extLst>
        </p:cNvPr>
        <p:cNvGrpSpPr/>
        <p:nvPr/>
      </p:nvGrpSpPr>
      <p:grpSpPr>
        <a:xfrm>
          <a:off x="0" y="0"/>
          <a:ext cx="0" cy="0"/>
          <a:chOff x="0" y="0"/>
          <a:chExt cx="0" cy="0"/>
        </a:xfrm>
      </p:grpSpPr>
      <p:sp>
        <p:nvSpPr>
          <p:cNvPr id="260" name="Google Shape;260;p28:notes">
            <a:extLst>
              <a:ext uri="{FF2B5EF4-FFF2-40B4-BE49-F238E27FC236}">
                <a16:creationId xmlns:a16="http://schemas.microsoft.com/office/drawing/2014/main" id="{474E06D2-269F-C8C2-4106-8DD9FA34114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 </a:t>
            </a:r>
            <a:endParaRPr dirty="0"/>
          </a:p>
        </p:txBody>
      </p:sp>
      <p:sp>
        <p:nvSpPr>
          <p:cNvPr id="261" name="Google Shape;261;p28:notes">
            <a:extLst>
              <a:ext uri="{FF2B5EF4-FFF2-40B4-BE49-F238E27FC236}">
                <a16:creationId xmlns:a16="http://schemas.microsoft.com/office/drawing/2014/main" id="{C5BFF2B0-2260-83E8-FF78-B9CE0EC21A5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97504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ABA65E00-B8CC-D722-D581-AE37689E60C3}"/>
            </a:ext>
          </a:extLst>
        </p:cNvPr>
        <p:cNvGrpSpPr/>
        <p:nvPr/>
      </p:nvGrpSpPr>
      <p:grpSpPr>
        <a:xfrm>
          <a:off x="0" y="0"/>
          <a:ext cx="0" cy="0"/>
          <a:chOff x="0" y="0"/>
          <a:chExt cx="0" cy="0"/>
        </a:xfrm>
      </p:grpSpPr>
      <p:sp>
        <p:nvSpPr>
          <p:cNvPr id="268" name="Google Shape;268;p39:notes">
            <a:extLst>
              <a:ext uri="{FF2B5EF4-FFF2-40B4-BE49-F238E27FC236}">
                <a16:creationId xmlns:a16="http://schemas.microsoft.com/office/drawing/2014/main" id="{F944CB69-D176-4DA1-0C61-E92582BFE627}"/>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s-AR" sz="1400" kern="1200" noProof="0" dirty="0">
                <a:solidFill>
                  <a:schemeClr val="tx1"/>
                </a:solidFill>
                <a:effectLst/>
                <a:latin typeface="+mn-lt"/>
                <a:ea typeface="+mn-ea"/>
                <a:cs typeface="+mn-cs"/>
              </a:rPr>
              <a:t>Ahora, vamos a desafiar algunos mitos que limitan nuestra forma de evaluar. ¿Cuál de estos mitos es el que más resuena con su propia experiencia? "Como pueden ver, no están solos. Estos son mitos comunes que podemos superar.“ </a:t>
            </a:r>
            <a:r>
              <a:rPr lang="es-AR" noProof="0" dirty="0"/>
              <a:t>Hoy los vamos a </a:t>
            </a:r>
            <a:r>
              <a:rPr lang="es-AR" i="1" noProof="0" dirty="0"/>
              <a:t>desarmar</a:t>
            </a:r>
            <a:r>
              <a:rPr lang="es-AR" noProof="0" dirty="0"/>
              <a:t> —no para reemplazar enfoques, sino para ver cuándo y cómo los caminos causales pueden aportar explicaciones útiles sobre procesos, trayectorias y mecanismos que hoy quedan fuera de foco—.</a:t>
            </a:r>
          </a:p>
          <a:p>
            <a:r>
              <a:rPr lang="es-AR" noProof="0" dirty="0"/>
              <a:t>Lanzo ahora la encuesta del </a:t>
            </a:r>
            <a:r>
              <a:rPr lang="es-AR" i="1" noProof="0" dirty="0" err="1"/>
              <a:t>slide</a:t>
            </a:r>
            <a:r>
              <a:rPr lang="es-AR" i="1" noProof="0" dirty="0"/>
              <a:t> </a:t>
            </a:r>
            <a:r>
              <a:rPr lang="es-AR" noProof="0" dirty="0"/>
              <a:t>para ver qué mito les suena más familiar.</a:t>
            </a:r>
          </a:p>
          <a:p>
            <a:pPr rtl="0">
              <a:buNone/>
            </a:pPr>
            <a:r>
              <a:rPr lang="es-AR" sz="1400" noProof="0" dirty="0">
                <a:solidFill>
                  <a:srgbClr val="3C4043"/>
                </a:solidFill>
                <a:effectLst/>
                <a:latin typeface="Raleway" pitchFamily="2" charset="0"/>
              </a:rPr>
              <a:t>¿Qué mitos (o supuestos) tenemos actualmente en nuestra organización sobre si deberíamos explorar causalidad y cómo hacerlo?</a:t>
            </a:r>
          </a:p>
          <a:p>
            <a:pPr rtl="0">
              <a:buNone/>
            </a:pPr>
            <a:endParaRPr lang="es-AR" sz="1400" noProof="0" dirty="0">
              <a:solidFill>
                <a:srgbClr val="3C4043"/>
              </a:solidFill>
              <a:latin typeface="Raleway" pitchFamily="2" charset="0"/>
            </a:endParaRPr>
          </a:p>
          <a:p>
            <a:pPr marL="457200" indent="-457200" rtl="0">
              <a:buFont typeface="Arial" panose="020B0604020202020204" pitchFamily="34" charset="0"/>
              <a:buChar char="•"/>
            </a:pPr>
            <a:r>
              <a:rPr lang="es-AR" sz="1400" noProof="0" dirty="0">
                <a:solidFill>
                  <a:srgbClr val="3C4043"/>
                </a:solidFill>
                <a:effectLst/>
                <a:latin typeface="Raleway" pitchFamily="2" charset="0"/>
              </a:rPr>
              <a:t>Mitos sobre quién puede participar y quién se beneficia de la evaluación causal </a:t>
            </a:r>
          </a:p>
          <a:p>
            <a:pPr marL="457200" indent="-457200" rtl="0">
              <a:buFont typeface="Arial" panose="020B0604020202020204" pitchFamily="34" charset="0"/>
              <a:buChar char="•"/>
            </a:pPr>
            <a:r>
              <a:rPr lang="es-AR" sz="1400" noProof="0" dirty="0">
                <a:solidFill>
                  <a:srgbClr val="3C4043"/>
                </a:solidFill>
                <a:effectLst/>
                <a:latin typeface="Raleway" pitchFamily="2" charset="0"/>
              </a:rPr>
              <a:t>Mitos sobre si los diseños causales son realmente útiles </a:t>
            </a:r>
          </a:p>
          <a:p>
            <a:pPr marL="457200" indent="-457200" rtl="0">
              <a:buFont typeface="Arial" panose="020B0604020202020204" pitchFamily="34" charset="0"/>
              <a:buChar char="•"/>
            </a:pPr>
            <a:r>
              <a:rPr lang="es-AR" sz="1400" noProof="0" dirty="0">
                <a:solidFill>
                  <a:srgbClr val="3C4043"/>
                </a:solidFill>
                <a:effectLst/>
                <a:latin typeface="Raleway" pitchFamily="2" charset="0"/>
              </a:rPr>
              <a:t>Mitos sobre si ya estamos haciendo este trabajo, incluso si no lo llamamos causal </a:t>
            </a:r>
          </a:p>
          <a:p>
            <a:pPr marL="457200" indent="-457200" rtl="0">
              <a:buFont typeface="Arial" panose="020B0604020202020204" pitchFamily="34" charset="0"/>
              <a:buChar char="•"/>
            </a:pPr>
            <a:r>
              <a:rPr lang="es-AR" sz="1400" noProof="0" dirty="0">
                <a:solidFill>
                  <a:srgbClr val="3C4043"/>
                </a:solidFill>
                <a:latin typeface="Raleway" pitchFamily="2" charset="0"/>
              </a:rPr>
              <a:t>M</a:t>
            </a:r>
            <a:r>
              <a:rPr lang="es-AR" sz="1400" noProof="0" dirty="0">
                <a:solidFill>
                  <a:srgbClr val="3C4043"/>
                </a:solidFill>
                <a:effectLst/>
                <a:latin typeface="Raleway" pitchFamily="2" charset="0"/>
              </a:rPr>
              <a:t>itos sobre los métodos en sí, como qué se considera riguroso o creíble</a:t>
            </a:r>
          </a:p>
          <a:p>
            <a:pPr marL="0" lvl="0" indent="0" algn="l" rtl="0">
              <a:lnSpc>
                <a:spcPct val="100000"/>
              </a:lnSpc>
              <a:spcBef>
                <a:spcPts val="0"/>
              </a:spcBef>
              <a:spcAft>
                <a:spcPts val="0"/>
              </a:spcAft>
              <a:buClr>
                <a:schemeClr val="dk1"/>
              </a:buClr>
              <a:buSzPts val="1400"/>
              <a:buFont typeface="Arial"/>
              <a:buNone/>
            </a:pPr>
            <a:endParaRPr lang="es-AR" noProof="0"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s-AR" noProof="0" dirty="0">
                <a:solidFill>
                  <a:schemeClr val="dk1"/>
                </a:solidFill>
              </a:rPr>
              <a:t>Vamos a hablar de cada uno de ellos. </a:t>
            </a:r>
          </a:p>
        </p:txBody>
      </p:sp>
      <p:sp>
        <p:nvSpPr>
          <p:cNvPr id="269" name="Google Shape;269;p39:notes">
            <a:extLst>
              <a:ext uri="{FF2B5EF4-FFF2-40B4-BE49-F238E27FC236}">
                <a16:creationId xmlns:a16="http://schemas.microsoft.com/office/drawing/2014/main" id="{ED98CF64-A9E9-7E04-9C73-1623544EBED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33088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1B6E74C-3F01-6D86-2531-3A44E08D0632}"/>
            </a:ext>
          </a:extLst>
        </p:cNvPr>
        <p:cNvGrpSpPr/>
        <p:nvPr/>
      </p:nvGrpSpPr>
      <p:grpSpPr>
        <a:xfrm>
          <a:off x="0" y="0"/>
          <a:ext cx="0" cy="0"/>
          <a:chOff x="0" y="0"/>
          <a:chExt cx="0" cy="0"/>
        </a:xfrm>
      </p:grpSpPr>
      <p:sp>
        <p:nvSpPr>
          <p:cNvPr id="345" name="Google Shape;345;p38:notes">
            <a:extLst>
              <a:ext uri="{FF2B5EF4-FFF2-40B4-BE49-F238E27FC236}">
                <a16:creationId xmlns:a16="http://schemas.microsoft.com/office/drawing/2014/main" id="{32973C1D-70BC-814F-94EE-7FE11B64817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Este mito es particularmente difícil porque, a primera vista, parece razonable: muchas evaluaciones describen el cambio, vinculan las actividades con los resultados y hacen algunas afirmaciones inferenciales. Sin embargo, describir el cambio no es lo mismo que cuestionar la causalidad. Muchas evaluaciones en filantropía se centran en documentar lo sucedido, no en comprobar cómo o por qué sucedió, ni si las estrategias implementadas contribuyen significativamente a esos resultados. Otras evaluaciones sí hacen afirmaciones causales (el cómo y el porqué), pero se basan en la observación de los resultados y en el uso de la teoría de cambio del programa o la evaluación para explicar la causa de los mismos, en lugar de cuestionar las causas y los efectos.</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Tener </a:t>
            </a:r>
            <a:r>
              <a:rPr lang="en-US" dirty="0" err="1"/>
              <a:t>una</a:t>
            </a:r>
            <a:r>
              <a:rPr lang="en-US" dirty="0"/>
              <a:t> </a:t>
            </a:r>
            <a:r>
              <a:rPr lang="es-ES" dirty="0" err="1"/>
              <a:t>ToC</a:t>
            </a:r>
            <a:r>
              <a:rPr lang="es-ES" dirty="0"/>
              <a:t> (teoría de cambio) bien escrita y un conjunto de indicadores no agotan lo causal. Esos pasos son necesarios, pero no suficientes. </a:t>
            </a:r>
            <a:br>
              <a:rPr lang="es-ES" dirty="0"/>
            </a:br>
            <a:r>
              <a:rPr lang="es-ES" dirty="0"/>
              <a:t>“Los caminos causales proponen otra cosa: someter a prueba los eslabones críticos entre actividades y resultados, triangular evidencia diversa y comparar explicaciones alternativas para construir argumentos causales más sólidos.</a:t>
            </a:r>
            <a:br>
              <a:rPr lang="es-ES" dirty="0"/>
            </a:br>
            <a:r>
              <a:rPr lang="es-ES" dirty="0"/>
              <a:t>“</a:t>
            </a:r>
            <a:r>
              <a:rPr lang="es-ES" b="1" dirty="0"/>
              <a:t>Ejemplo República Dominicana (tu caso):</a:t>
            </a:r>
            <a:r>
              <a:rPr lang="es-ES" dirty="0"/>
              <a:t> la evaluación de medio término no solo registró avances —más articulación, más acceso a información— sino que mostró diferencias sectoriales: avances en educación por colaboración adaptativa; bloqueos en fiscalidad por desmovilización social; desgaste en agricultura por confrontación con actores estatales (Guerzovich, 2015). Ese análisis permitió recomendaciones más efectivas frente a escenarios plausibles que un simple ‘seguir igual’ (</a:t>
            </a:r>
            <a:r>
              <a:rPr lang="es-ES" dirty="0" err="1"/>
              <a:t>Blomeyer</a:t>
            </a:r>
            <a:r>
              <a:rPr lang="es-ES" dirty="0"/>
              <a:t> &amp; Sanz,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También es importante reconocer que la mayoría de los evaluadores no cuentan con capacitación formal en la amplia gama de métodos disponibles para examinar la causalidad, especialmente en sistemas complejos. El hecho de que una evaluación incluya resultados no significa que haya aplicado una perspectiva causal rigurosa. Un análisis causal de alta calidad triangula datos sobre relaciones específicas, examina las rutas de cambio e interpreta la evidencia en colaboración con personas cercanas al trabajo. Va más allá de identificar qué cambió; intenta descubrir qué lo hizo posible y si nuestras estrategias realmente contribuyeron. El llamado a la acción aquí no es abandonar la práctica actual de evaluación, sino profundizarla: pasar de la narrativa descriptiva a un aprendizaje sólido e inclusivo sobre cómo se produce realmente el cambio.</a:t>
            </a:r>
            <a:endParaRPr dirty="0"/>
          </a:p>
          <a:p>
            <a:pPr marL="457200" lvl="0" indent="-228600" algn="l" rtl="0">
              <a:lnSpc>
                <a:spcPct val="100000"/>
              </a:lnSpc>
              <a:spcBef>
                <a:spcPts val="0"/>
              </a:spcBef>
              <a:spcAft>
                <a:spcPts val="0"/>
              </a:spcAft>
              <a:buSzPts val="1400"/>
              <a:buNone/>
            </a:pPr>
            <a:endParaRPr dirty="0"/>
          </a:p>
        </p:txBody>
      </p:sp>
      <p:sp>
        <p:nvSpPr>
          <p:cNvPr id="346" name="Google Shape;346;p38:notes">
            <a:extLst>
              <a:ext uri="{FF2B5EF4-FFF2-40B4-BE49-F238E27FC236}">
                <a16:creationId xmlns:a16="http://schemas.microsoft.com/office/drawing/2014/main" id="{FBB59845-946E-EB9F-0A0F-9456AC91D9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72914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r>
              <a:rPr lang="es-ES" dirty="0"/>
              <a:t>Mito 2: “Lo causal no sirve para lo complejo” </a:t>
            </a:r>
            <a:br>
              <a:rPr lang="es-ES" dirty="0"/>
            </a:br>
            <a:r>
              <a:rPr lang="es-ES" dirty="0"/>
              <a:t>El segundo mito sostiene que los análisis causales son necesariamente lineales y por eso no sirven en contextos complejos o cambiantes. Esto viene de asociar la causalidad con atribuciones simples y retrospectivas que llegan tarde para decisiones en tiempo real. Estamos en la primea fila del gráfico. Y la única alternativa no es bajar a la tercera fila, donde suponemos que lo complejo es tan imprevisible que no podemos evaluar nada —porque entra un círculo y sale un corazón violeta o una estrella verde—. </a:t>
            </a:r>
            <a:br>
              <a:rPr lang="es-ES" dirty="0"/>
            </a:br>
            <a:r>
              <a:rPr lang="es-ES" dirty="0"/>
              <a:t>En cambio, los caminos causales replantean la causalidad: ponen el foco en </a:t>
            </a:r>
            <a:r>
              <a:rPr lang="es-ES" i="1" dirty="0"/>
              <a:t>contribución</a:t>
            </a:r>
            <a:r>
              <a:rPr lang="es-ES" dirty="0"/>
              <a:t> (no en atribución única); analizan mecanismos que operan en contextos densos; identifican caminos múltiples y configuraciones causales; y reconocen bifurcaciones, retroalimentaciones y resultados emergentes que tienen alguna continuidad; puede ser la forma o el color u otra característica. </a:t>
            </a:r>
            <a:br>
              <a:rPr lang="es-ES" dirty="0"/>
            </a:br>
            <a:r>
              <a:rPr lang="es-ES" dirty="0"/>
              <a:t>Un ejemplo útil para entender la diferencia son las “ventanas de oportunidad”: momentos en los que la trayectoria de un sistema puede cambiar de forma disruptiva. </a:t>
            </a:r>
          </a:p>
          <a:p>
            <a:pPr marL="0" marR="0">
              <a:lnSpc>
                <a:spcPct val="107000"/>
              </a:lnSpc>
              <a:spcBef>
                <a:spcPts val="1200"/>
              </a:spcBef>
              <a:spcAft>
                <a:spcPts val="1200"/>
              </a:spcAft>
            </a:pP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Una ventana es un momento en que la trayectoria de un sistema puede cambiar de manera disruptiva e inesperada. Puede estar detonada por una crisis, una movilización social o una decisión política. Como una coyuntura crítica, la importancia del gatillo (detonante) no radica en su magnitud, sino en su naturaleza aleatoria e incierta, que establece condicionamientos en un camino causal: una secuencia temporal de acciones y decisiones que pueden generar nuevos patrones de organización.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En Guatemala y otros países, un análisis evaluativo mediante metodologías de caminos causales (incluyendo elementos de teoría situada, entre otras) mostró que era posible distinguir un patrón: fases claras antes, durante y después del gatillo (Guerzovich et al., 2020). Esto es valioso, aun si no se pretendía definir un modelo para anticipar cuándo se abriría una ventana.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Para ver, entender y analizar la secuencia los autores tuvieron que enfrentar un dilema: para muchos actores externos, la sorpresa imprevisible y la mirada optimista opacaban la secuencia recurrente. La mayoría de los actores locales, en cambio, narraban dinámicas acumuladas en el tiempo y patrones cíclicos. En otras palabras, </a:t>
            </a:r>
            <a:r>
              <a:rPr lang="es-AR" sz="1800" b="1"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el desafío era “religar” orden y desorden; continuidad y cambio</a:t>
            </a: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Este análisis causal del pasado informó el diseño de apoyos externos más estratégicos para responder mejor a las necesidades locales en cada fase a futuro (USAID, 2023). Esto solamente es posible si desafiamos la dicotomía que alimenta este mito.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7" name="Google Shape;33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b31c3fae_0_1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 Breve introducción: 30 segundos en total, asumiendo que todos los participantes estén familiarizados con la iniciativa.</a:t>
            </a:r>
          </a:p>
        </p:txBody>
      </p:sp>
      <p:sp>
        <p:nvSpPr>
          <p:cNvPr id="108" name="Google Shape;108;g34cb31c3fa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46406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a:extLst>
            <a:ext uri="{FF2B5EF4-FFF2-40B4-BE49-F238E27FC236}">
              <a16:creationId xmlns:a16="http://schemas.microsoft.com/office/drawing/2014/main" id="{680EBD91-10C0-75DC-D43D-783C218726B8}"/>
            </a:ext>
          </a:extLst>
        </p:cNvPr>
        <p:cNvGrpSpPr/>
        <p:nvPr/>
      </p:nvGrpSpPr>
      <p:grpSpPr>
        <a:xfrm>
          <a:off x="0" y="0"/>
          <a:ext cx="0" cy="0"/>
          <a:chOff x="0" y="0"/>
          <a:chExt cx="0" cy="0"/>
        </a:xfrm>
      </p:grpSpPr>
      <p:sp>
        <p:nvSpPr>
          <p:cNvPr id="336" name="Google Shape;336;p37:notes">
            <a:extLst>
              <a:ext uri="{FF2B5EF4-FFF2-40B4-BE49-F238E27FC236}">
                <a16:creationId xmlns:a16="http://schemas.microsoft.com/office/drawing/2014/main" id="{343BB1BD-767A-D799-D752-0DDC888C2C50}"/>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1200"/>
              </a:spcBef>
              <a:spcAft>
                <a:spcPts val="1200"/>
              </a:spcAft>
            </a:pP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evidencia sobre cómo ocurre el cambio tiene usos prácticos: sirve para diseñar mejor, corregir el rumbo en tiempo real, construir argumentos de contribución creíbles y favorecer la apropiación local de los hallazgos.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diagnósticos, los estudios causales (por ejemplo, mediante </a:t>
            </a:r>
            <a:r>
              <a:rPr lang="es-AR"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evaluación realista</a:t>
            </a: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análisis de contribución</a:t>
            </a: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s-AR"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cosecha de resultados</a:t>
            </a: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permiten mapear mecanismos y condiciones habilitantes. Para correcciones en tiempo real, el uso combinado con herramientas rápidas —como </a:t>
            </a:r>
            <a:r>
              <a:rPr lang="es-AR"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rastreo de procesos</a:t>
            </a: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ágil— puede detectar eslabones débiles en la cadena causal. En clave ex post, la comparación de </a:t>
            </a:r>
            <a:r>
              <a:rPr lang="es-AR"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casos similares/diferentes</a:t>
            </a: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permite diferenciar la influencia del programa de otras fuerzas externas, lo que es útil tanto para formular políticas como para rendición de cuentas interpretativa.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Finalmente, cuando los procesos son participativos y ponen en el centro saberes situados, la evidencia se valida y se apropia, lo que aumenta credibilidad y uso. El estudio de Imaginable Futures en Brasil lo muestra: combinar métodos causales, participación y narrativas contribuyó a la apropiación local (Viana et al., 2024).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7" name="Google Shape;337;p37:notes">
            <a:extLst>
              <a:ext uri="{FF2B5EF4-FFF2-40B4-BE49-F238E27FC236}">
                <a16:creationId xmlns:a16="http://schemas.microsoft.com/office/drawing/2014/main" id="{F951C1CA-F8C2-C89C-A4D6-848483D8E3D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8706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9A614CD6-DB8A-2028-CF5A-BED1ECBC7C20}"/>
            </a:ext>
          </a:extLst>
        </p:cNvPr>
        <p:cNvGrpSpPr/>
        <p:nvPr/>
      </p:nvGrpSpPr>
      <p:grpSpPr>
        <a:xfrm>
          <a:off x="0" y="0"/>
          <a:ext cx="0" cy="0"/>
          <a:chOff x="0" y="0"/>
          <a:chExt cx="0" cy="0"/>
        </a:xfrm>
      </p:grpSpPr>
      <p:sp>
        <p:nvSpPr>
          <p:cNvPr id="278" name="Google Shape;278;p31:notes">
            <a:extLst>
              <a:ext uri="{FF2B5EF4-FFF2-40B4-BE49-F238E27FC236}">
                <a16:creationId xmlns:a16="http://schemas.microsoft.com/office/drawing/2014/main" id="{91117945-015F-B807-DFF7-03E6671CB6F0}"/>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indent="0"/>
            <a:r>
              <a:rPr lang="es-ES" sz="1100" dirty="0"/>
              <a:t>Mito 3: ‘Solo lo experimental es riguroso’.</a:t>
            </a:r>
          </a:p>
          <a:p>
            <a:pPr marL="0" indent="0"/>
            <a:r>
              <a:rPr lang="es-ES" sz="1100" dirty="0"/>
              <a:t>El tercer mito es la fe en lo experimental como única forma válida de causalidad. Los diseños experimentales son valiosos cuando se pueden aplicar —pero en sistemas complejos muchas condiciones (control, independencia, replicabilidad) no se cumplen—. Por eso necesitamos un menú ampliado: triangulación, contraste de explicaciones alternativas y análisis crítico. Lo que buscamos es rigor entendido como </a:t>
            </a:r>
            <a:r>
              <a:rPr lang="es-ES" sz="1100" i="1" dirty="0"/>
              <a:t>plausibilidad</a:t>
            </a:r>
            <a:r>
              <a:rPr lang="es-ES" sz="1100" dirty="0"/>
              <a:t>, </a:t>
            </a:r>
            <a:r>
              <a:rPr lang="es-ES" sz="1100" i="1" dirty="0"/>
              <a:t>credibilidad</a:t>
            </a:r>
            <a:r>
              <a:rPr lang="es-ES" sz="1100" dirty="0"/>
              <a:t> y </a:t>
            </a:r>
            <a:r>
              <a:rPr lang="es-ES" sz="1100" i="1" dirty="0"/>
              <a:t>pertinencia</a:t>
            </a:r>
            <a:r>
              <a:rPr lang="es-ES" sz="1100" dirty="0"/>
              <a:t>; y muchas familias de métodos pueden aportar eso.”</a:t>
            </a:r>
          </a:p>
          <a:p>
            <a:pPr marL="0" indent="0"/>
            <a:r>
              <a:rPr lang="es-ES" sz="1100" dirty="0"/>
              <a:t>“Ahora definimos brevemente cuatro familias de métodos que ampliarán nuestro repertorio.”</a:t>
            </a:r>
          </a:p>
          <a:p>
            <a:pPr marL="0" indent="0"/>
            <a:r>
              <a:rPr lang="es-ES" sz="1100" b="1" dirty="0"/>
              <a:t>Los ejemplos son genéricos, los puedes cambiar por los tuyos – en este pizarrón puedes encontrar ejemplos latinoamericanos, aunque muchos son investigaciones con foco evaluativo y no evaluaciones. https://www.canva.com/design/DAGy0An4AjU/diw7LLv5RudTmc7z5D3d7Q/edit </a:t>
            </a:r>
          </a:p>
          <a:p>
            <a:pPr marL="0" indent="0"/>
            <a:r>
              <a:rPr lang="es-ES" sz="1100" b="1" dirty="0"/>
              <a:t>Puedes agregar recursos al pizarrón, si quieres.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dirty="0"/>
              <a:t>Basados en teoría</a:t>
            </a:r>
            <a:r>
              <a:rPr lang="es-ES" sz="1100" dirty="0"/>
              <a:t>: parten de hipótesis sobre mecanismos y las prueban con evidencias trazables —útiles cuando queremos explicar </a:t>
            </a:r>
            <a:r>
              <a:rPr lang="es-ES" sz="1100" i="1" dirty="0"/>
              <a:t>cómo</a:t>
            </a:r>
            <a:r>
              <a:rPr lang="es-ES" sz="1100" dirty="0"/>
              <a:t> funciona algo (ej.: rastreo de procesos en ámbitos políticos)—. Es como subirte al autobús con el </a:t>
            </a:r>
            <a:r>
              <a:rPr lang="es-ES" sz="1100" b="1" dirty="0"/>
              <a:t>mapa de ruta oficial</a:t>
            </a:r>
            <a:r>
              <a:rPr lang="es-ES" sz="1100" dirty="0"/>
              <a:t>. Tienes una hipótesis clara: “si pasa por estas calles, va a llegar en 40 minutos”. La evaluación contrasta si esa teoría se cumplió. En el suelo hay huellas que se desvían. La persona compara, tachando parte del mapa y dibujando una flecha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1" dirty="0"/>
              <a:t>Basados en sistemas</a:t>
            </a:r>
            <a:r>
              <a:rPr lang="es-ES" sz="900" dirty="0"/>
              <a:t>: ayudan a ver dinámicas y bucles causales en sistemas complejos (ej.: sistemas de salud) —. Es como mirar el </a:t>
            </a:r>
            <a:r>
              <a:rPr lang="es-ES" sz="900" b="1" dirty="0"/>
              <a:t>tráfico en tiempo real</a:t>
            </a:r>
            <a:r>
              <a:rPr lang="es-ES" sz="900" dirty="0"/>
              <a:t> y ver cómo los distintos factores (embotellamiento, obras, desvíos, clima) influyen en el viaje. Analiza </a:t>
            </a:r>
            <a:r>
              <a:rPr lang="es-ES" sz="900" b="1" dirty="0"/>
              <a:t>múltiples rutas y retroalimentaciones</a:t>
            </a:r>
            <a:r>
              <a:rPr lang="es-ES" sz="900" dirty="0"/>
              <a:t> en simultáneo.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1" dirty="0"/>
              <a:t>Basados en casos</a:t>
            </a:r>
            <a:r>
              <a:rPr lang="es-ES" sz="900" dirty="0"/>
              <a:t>: comparan trayectorias entre contextos para entender por qué algo funciona en un lugar, pero no en otro —pueden ser útiles para inferir condiciones—. Es como comparar </a:t>
            </a:r>
            <a:r>
              <a:rPr lang="es-ES" sz="900" b="1" dirty="0"/>
              <a:t>distintos viajes de autobús</a:t>
            </a:r>
            <a:r>
              <a:rPr lang="es-ES" sz="900" dirty="0"/>
              <a:t>: uno llegó puntual, otro llegó tarde, otro nunca llegó. Miras las diferencias y similitudes para entender </a:t>
            </a:r>
            <a:r>
              <a:rPr lang="es-ES" sz="900" b="1" dirty="0"/>
              <a:t>qué condiciones explican cada desenlace</a:t>
            </a:r>
            <a:r>
              <a:rPr lang="es-ES" sz="900" dirty="0"/>
              <a:t>.</a:t>
            </a:r>
          </a:p>
          <a:p>
            <a:pPr marL="0" indent="0">
              <a:buClrTx/>
              <a:buSzTx/>
              <a:defRPr/>
            </a:pPr>
            <a:r>
              <a:rPr lang="es-ES" sz="800" b="1" dirty="0"/>
              <a:t>Participativos</a:t>
            </a:r>
            <a:r>
              <a:rPr lang="es-ES" sz="800" dirty="0"/>
              <a:t>: ponen a actores locales en el centro, aumentando la legitimidad y uso de la evidencia; es una tradición fuerte en Latinoamérica (</a:t>
            </a:r>
            <a:r>
              <a:rPr lang="es-ES" sz="800" dirty="0" err="1"/>
              <a:t>EvalParticipativa</a:t>
            </a:r>
            <a:r>
              <a:rPr lang="es-ES" sz="800" dirty="0"/>
              <a:t>, investigación-acción). Es como sentarse con los pasajeros y el conductor a reconstruir juntos el viaje: ¿qué sintieron? ¿qué decisiones se tomaron? ¿qué factores notaron? Se busca una </a:t>
            </a:r>
            <a:r>
              <a:rPr lang="es-ES" sz="800" b="1" dirty="0"/>
              <a:t>explicación </a:t>
            </a:r>
            <a:r>
              <a:rPr lang="es-ES" sz="800" b="1" dirty="0" err="1"/>
              <a:t>co-construida</a:t>
            </a:r>
            <a:r>
              <a:rPr lang="es-ES" sz="800" dirty="0"/>
              <a:t>, con distintas perspectivas sobre qué influyó en llegar o no a destino.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t>Participativa causal</a:t>
            </a:r>
            <a:r>
              <a:rPr lang="es-ES" sz="800" dirty="0"/>
              <a:t>: los pasajeros y el conductor no solo cuentan lo que vivieron o lo que les gustaría vivir, sino que </a:t>
            </a:r>
            <a:r>
              <a:rPr lang="es-ES" sz="800" b="1" dirty="0"/>
              <a:t>debaten por qué creen que llegaron o no a tiempo</a:t>
            </a:r>
            <a:r>
              <a:rPr lang="es-ES" sz="800" dirty="0"/>
              <a:t>. Reconstruyen los mecanismos que conectan acciones con 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t>Participativa no causal</a:t>
            </a:r>
            <a:r>
              <a:rPr lang="es-ES" sz="800" dirty="0"/>
              <a:t>: los pasajeros y el conductor se enfocan en </a:t>
            </a:r>
            <a:r>
              <a:rPr lang="es-ES" sz="800" b="1" dirty="0"/>
              <a:t>cómo fue la experiencia o como les gustaría que fuese</a:t>
            </a:r>
            <a:r>
              <a:rPr lang="es-ES" sz="800" dirty="0"/>
              <a:t>: comodidad, trato, limpieza, frecuencia, pero </a:t>
            </a:r>
            <a:r>
              <a:rPr lang="es-ES" sz="800" b="1" dirty="0"/>
              <a:t>sin indagar en qué causó</a:t>
            </a:r>
            <a:r>
              <a:rPr lang="es-ES" sz="800" dirty="0"/>
              <a:t> que se llegue o no al destino en tiempo.</a:t>
            </a:r>
            <a:endParaRPr lang="en-GB" sz="900" dirty="0"/>
          </a:p>
          <a:p>
            <a:pPr marL="0" marR="0" lvl="0" indent="0" algn="l" defTabSz="914400" rtl="0" eaLnBrk="1" fontAlgn="auto" latinLnBrk="0" hangingPunct="1">
              <a:lnSpc>
                <a:spcPct val="100000"/>
              </a:lnSpc>
              <a:spcBef>
                <a:spcPts val="2000"/>
              </a:spcBef>
              <a:spcAft>
                <a:spcPts val="0"/>
              </a:spcAft>
              <a:buClr>
                <a:srgbClr val="000000"/>
              </a:buClr>
              <a:buSzPts val="1400"/>
              <a:buFont typeface="Arial"/>
              <a:buNone/>
              <a:tabLst/>
              <a:defRPr/>
            </a:pPr>
            <a:r>
              <a:rPr lang="es-ES" sz="900" b="1" dirty="0"/>
              <a:t>“La idea clave: no hay una familia ‘superior’. </a:t>
            </a:r>
            <a:r>
              <a:rPr lang="es-AR" sz="1000" b="1" kern="1200" dirty="0">
                <a:solidFill>
                  <a:schemeClr val="tx1"/>
                </a:solidFill>
                <a:effectLst/>
                <a:latin typeface="+mn-lt"/>
                <a:ea typeface="+mn-ea"/>
                <a:cs typeface="+mn-cs"/>
              </a:rPr>
              <a:t>No tienen que elegir un solo método, pueden construir su propio diseño a la medida de su proyecto. </a:t>
            </a:r>
            <a:r>
              <a:rPr lang="es-ES" sz="900" b="1" dirty="0"/>
              <a:t>Se combinan según pregunta, audiencia y restricciones operativas.”</a:t>
            </a:r>
          </a:p>
          <a:p>
            <a:pPr marL="0" lvl="0" indent="0" algn="l" rtl="0">
              <a:lnSpc>
                <a:spcPct val="100000"/>
              </a:lnSpc>
              <a:spcBef>
                <a:spcPts val="2000"/>
              </a:spcBef>
              <a:spcAft>
                <a:spcPts val="0"/>
              </a:spcAft>
              <a:buSzPts val="1400"/>
              <a:buNone/>
            </a:pPr>
            <a:endParaRPr sz="1000" dirty="0">
              <a:solidFill>
                <a:schemeClr val="dk1"/>
              </a:solidFill>
            </a:endParaRPr>
          </a:p>
        </p:txBody>
      </p:sp>
      <p:sp>
        <p:nvSpPr>
          <p:cNvPr id="279" name="Google Shape;279;p31:notes">
            <a:extLst>
              <a:ext uri="{FF2B5EF4-FFF2-40B4-BE49-F238E27FC236}">
                <a16:creationId xmlns:a16="http://schemas.microsoft.com/office/drawing/2014/main" id="{E84FD3CD-4552-D0C3-1C38-2AB7CF6A662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89230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200" dirty="0">
                <a:solidFill>
                  <a:schemeClr val="dk1"/>
                </a:solidFill>
              </a:rPr>
              <a:t>Desmintamos una cosa más: la creencia arraigada de que la causalidad es lineal (causa-efecto) y solo puede utilizarse en entornos no complejos. Los diseños experimentales y cuasiexperimentales se basan en un marco de inferencia "contrafáctico". Inferir causalidad con este enfoque suele depender de un gran número de casos y, por lo general, considera los mecanismos causales de forma lineal y unidireccional. Debido a </a:t>
            </a:r>
            <a:r>
              <a:rPr lang="es-ES" sz="1200" dirty="0" err="1">
                <a:solidFill>
                  <a:schemeClr val="dk1"/>
                </a:solidFill>
              </a:rPr>
              <a:t>A</a:t>
            </a:r>
            <a:r>
              <a:rPr lang="es-ES" sz="1200" dirty="0">
                <a:solidFill>
                  <a:schemeClr val="dk1"/>
                </a:solidFill>
              </a:rPr>
              <a:t>, ocurre B. O debido a </a:t>
            </a:r>
            <a:r>
              <a:rPr lang="es-ES" sz="1200" dirty="0" err="1">
                <a:solidFill>
                  <a:schemeClr val="dk1"/>
                </a:solidFill>
              </a:rPr>
              <a:t>A</a:t>
            </a:r>
            <a:r>
              <a:rPr lang="es-ES" sz="1200" dirty="0">
                <a:solidFill>
                  <a:schemeClr val="dk1"/>
                </a:solidFill>
              </a:rPr>
              <a:t>, B y C, ocurre D. Muchos de los métodos que nos ayudan a visibilizar los caminos causales se basan, en cambio, en un marco causal "generativo". En este caso, buscamos comprender la relación entre causa y efecto asumiendo que existen muchos factores diferentes, y que A solo puede conducir a B cuando va precedido de C, y D, E y F también están presentes. A menudo también buscamos explicaciones opuestas, sin asumir que existe una única interpretación de cómo, por qué y bajo qué condiciones se produjo el cambio. Muchos de los métodos que mencionamos son excelentes para encontrar caminos causales que incluyen múltiples causas y efectos, algunos fuera del control de la intervención y otros dentro de ella, así como para encontrar bucles causales y otros caminos causales no lineales. En otras palabras, para descubrir la causalidad en medio de la complejidad.</a:t>
            </a:r>
            <a:endParaRPr lang="es-ES" sz="1050" b="0" i="0" dirty="0">
              <a:solidFill>
                <a:srgbClr val="000000"/>
              </a:solidFill>
              <a:latin typeface="Arial"/>
              <a:ea typeface="Arial"/>
              <a:cs typeface="Arial"/>
              <a:sym typeface="Arial"/>
            </a:endParaRPr>
          </a:p>
        </p:txBody>
      </p:sp>
      <p:sp>
        <p:nvSpPr>
          <p:cNvPr id="182" name="Google Shape;1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13622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2C698F4-7E8E-49E0-23BD-D80F26790680}"/>
            </a:ext>
          </a:extLst>
        </p:cNvPr>
        <p:cNvGrpSpPr/>
        <p:nvPr/>
      </p:nvGrpSpPr>
      <p:grpSpPr>
        <a:xfrm>
          <a:off x="0" y="0"/>
          <a:ext cx="0" cy="0"/>
          <a:chOff x="0" y="0"/>
          <a:chExt cx="0" cy="0"/>
        </a:xfrm>
      </p:grpSpPr>
      <p:sp>
        <p:nvSpPr>
          <p:cNvPr id="312" name="Google Shape;312;p34:notes">
            <a:extLst>
              <a:ext uri="{FF2B5EF4-FFF2-40B4-BE49-F238E27FC236}">
                <a16:creationId xmlns:a16="http://schemas.microsoft.com/office/drawing/2014/main" id="{CD8A6EFF-591C-72FD-FAB7-D5B0EA399B8B}"/>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a:lnSpc>
                <a:spcPct val="107000"/>
              </a:lnSpc>
              <a:spcAft>
                <a:spcPts val="800"/>
              </a:spcAft>
            </a:pP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crítica es legítima: </a:t>
            </a:r>
            <a:r>
              <a:rPr lang="es-AR" sz="1800" b="1" kern="100" dirty="0">
                <a:effectLst/>
                <a:latin typeface="Arial" panose="020B0604020202020204" pitchFamily="34" charset="0"/>
                <a:ea typeface="Calibri" panose="020F0502020204030204" pitchFamily="34" charset="0"/>
                <a:cs typeface="Times New Roman" panose="02020603050405020304" pitchFamily="18" charset="0"/>
              </a:rPr>
              <a:t>sin reflexividad, los estudios causales corren el riesgo de extracción de valor sin reciprocidad, invisibilizando disputas de poder y narrativas que otorgan sentido al cambio. </a:t>
            </a:r>
            <a:r>
              <a:rPr lang="es-AR" sz="1800" kern="100" dirty="0">
                <a:effectLst/>
                <a:latin typeface="Arial" panose="020B0604020202020204" pitchFamily="34" charset="0"/>
                <a:ea typeface="Calibri" panose="020F0502020204030204" pitchFamily="34" charset="0"/>
                <a:cs typeface="Times New Roman" panose="02020603050405020304" pitchFamily="18" charset="0"/>
              </a:rPr>
              <a:t>Este riesgo es especialmente sensible en América Latina, donde muchos tienen memoria de prácticas investigativas poco respetuosas.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b="1" kern="0" dirty="0">
                <a:solidFill>
                  <a:srgbClr val="6AA84F"/>
                </a:solidFill>
                <a:effectLst/>
                <a:ea typeface="Times New Roman" panose="02020603050405020304" pitchFamily="18" charset="0"/>
              </a:rPr>
              <a:t>Ejemplo que puedes reemplazar por el tuyo: </a:t>
            </a:r>
            <a:r>
              <a:rPr lang="es-AR" sz="1800" kern="0" dirty="0">
                <a:solidFill>
                  <a:srgbClr val="6AA84F"/>
                </a:solidFill>
                <a:effectLst/>
                <a:ea typeface="Times New Roman" panose="02020603050405020304" pitchFamily="18" charset="0"/>
              </a:rPr>
              <a:t>en República Dominicana, un experimento impulsado por el Banco Mundial y el gobierno no solo fue menos efectivo que otros caminos apoyados por la misma entidad, sino que generó tensiones locales (Guerzovich &amp; Aston, 2024; Aston </a:t>
            </a:r>
            <a:r>
              <a:rPr lang="es-AR" sz="1800" dirty="0">
                <a:solidFill>
                  <a:srgbClr val="6AA84F"/>
                </a:solidFill>
                <a:ea typeface="Times New Roman" panose="02020603050405020304" pitchFamily="18" charset="0"/>
              </a:rPr>
              <a:t>2024</a:t>
            </a:r>
            <a:r>
              <a:rPr lang="es-AR" sz="1800" kern="0" dirty="0">
                <a:solidFill>
                  <a:srgbClr val="6AA84F"/>
                </a:solidFill>
                <a:effectLst/>
                <a:ea typeface="Times New Roman" panose="02020603050405020304" pitchFamily="18" charset="0"/>
              </a:rPr>
              <a:t>). Este tipo de hallazgo puede abrir deliberaciones más plurales y estratégicas para actuar a futuro.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313" name="Google Shape;313;p34:notes">
            <a:extLst>
              <a:ext uri="{FF2B5EF4-FFF2-40B4-BE49-F238E27FC236}">
                <a16:creationId xmlns:a16="http://schemas.microsoft.com/office/drawing/2014/main" id="{44062D64-2549-1A07-CFD6-88CA58C892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328945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AR"/>
          </a:p>
        </p:txBody>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s-AR" sz="14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literatura latinoamericana, hay autores y grupos que han planteado problemas teóricos, epistemológicos y metodológicos muy relevantes para la evaluación de caminos causales y la complejidad. </a:t>
            </a:r>
            <a:b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evaluación participativa</a:t>
            </a:r>
            <a:r>
              <a:rPr lang="es-AR" sz="14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 sus raíces en la investigación-acción y la educación popular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Tapella</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et.al</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2021). Existen las practicas evaluativas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multi-actor</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ya incorporadas en procesos participativos de políticas públicas, así como el cuerpo de estudios sobre su efectividad. La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práctica o praxis situada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 cómo una organización social adapta su estrategia en un barrio específico) y la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complejidad situada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 decisiones que dependen de relaciones locales, no de un manual) cruzan el trabajo de varias disciplinas en la región. Estos incluyen al Grupo de Estudios Interdisciplinarios sobre Complejidad y Ciencias Sociales (GEICCS), el trabajo sobre sistemas y salud colectiva en instituciones brasileñas como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Fiocruz</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las investigaciones en ciencia política que analizan problemas complejos desde una perspectiva histórico-institucional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utilizando rastreo de resultados (una metodología usada en la evaluación basada en teoría</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la Universidad de Chile Peroni y sus colegas utilizan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análisis de contribución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(Universidad de Chile 2023, entre otros). El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estudio de casos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tiene una tradición amplia en la región con ejemplos, como los de las cartografías desde la sociología de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Merlinsky</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(2013) y otras que construyen sobre ese trabajo que utilizan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narrativas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secuencias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nociones de causalidad compleja</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entre otras.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Estos aportes convergen en un punto: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causalidad no es lineal, sino que se despliega en trayectorias históricas, coyunturas críticas y decisiones situadas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Muchos de estos aportes aparecen en la región como estudios, sistematizaciones o investigaciones académicas fuera del campo de la evaluación, más que como “evaluaciones de proyecto o portafolio” en el sentido tradicional. Su visibilidad frente al campo evaluativo institucional parece incompleta. Por ejemplo,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Martins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Costa &amp; </a:t>
            </a:r>
            <a:r>
              <a:rPr lang="es-AR" sz="1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Magalhães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(2023) realizaron un análisis sobre el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uso limitado de la evaluación basada en teoría en Brasil,</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un tipo de evaluación que no es identificada en el mapeo de programas de desarrollo de capacidades en monitoreo y evaluación en la región (Crespo et. al. 2024).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Sin embargo, estas tradiciones no son meramente teóricas: fundamentan una práctica que ya existe en la región y que es directamente relevante para la evaluación de caminos causales. Es una pregunta importante, pero pendiente, si ciertos métodos de investigación parecerían relativamente más difundidos y operativos en las tradiciones mapeadas hasta aquí, como el rastreo de procesos y los modelos basados en agentes (ABM).  Si fuese así, al unirse a los </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métodos participativos </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de</a:t>
            </a:r>
            <a:r>
              <a:rPr lang="es-AR"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casos</a:t>
            </a:r>
            <a:r>
              <a:rPr lang="es-AR"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acumulación ofrece puntos de entrada y lecciones concretas para continuar avanzando.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746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064CCCE1-A4EB-0509-78FA-F0B41211A59A}"/>
            </a:ext>
          </a:extLst>
        </p:cNvPr>
        <p:cNvGrpSpPr/>
        <p:nvPr/>
      </p:nvGrpSpPr>
      <p:grpSpPr>
        <a:xfrm>
          <a:off x="0" y="0"/>
          <a:ext cx="0" cy="0"/>
          <a:chOff x="0" y="0"/>
          <a:chExt cx="0" cy="0"/>
        </a:xfrm>
      </p:grpSpPr>
      <p:sp>
        <p:nvSpPr>
          <p:cNvPr id="355" name="Google Shape;355;g2862c257978_0_193:notes">
            <a:extLst>
              <a:ext uri="{FF2B5EF4-FFF2-40B4-BE49-F238E27FC236}">
                <a16:creationId xmlns:a16="http://schemas.microsoft.com/office/drawing/2014/main" id="{DC144A8B-701F-617B-9E3A-6EF6891FE35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dirty="0"/>
              <a:t>La filantropía ya opera con una mentalidad causal: cada estrategia es esencialmente una hipótesis sobre cómo se producirá el cambio. La brecha no reside en pensar causalmente, sino en desarrollar la capacidad de aprendizaje para comprender si esas hipótesis se sostienen, y cómo lo hacen, en entornos complejos del mundo real. Se puede ir más allá de la evaluación descriptiva e invertir en la comprensión de los caminos causales. Este tipo de aprendizaje no solo fortalece la estrategia, sino que también cuestiona supuestos y revela perspectivas que pueden redirigir los recursos hacia lo que realmente funciona. Al visibilizar la causalidad, creamos la oportunidad de ser más adaptativos, eficaces y equitativos en nuestro enfoque del cambio.</a:t>
            </a:r>
          </a:p>
          <a:p>
            <a:pPr marL="457200" lvl="0" indent="-228600" algn="l" rtl="0">
              <a:lnSpc>
                <a:spcPct val="100000"/>
              </a:lnSpc>
              <a:spcBef>
                <a:spcPts val="0"/>
              </a:spcBef>
              <a:spcAft>
                <a:spcPts val="0"/>
              </a:spcAft>
              <a:buSzPts val="1400"/>
              <a:buNone/>
            </a:pPr>
            <a:endParaRPr lang="es-ES" dirty="0"/>
          </a:p>
          <a:p>
            <a:pPr marL="457200" lvl="0" indent="-228600" algn="l" rtl="0">
              <a:lnSpc>
                <a:spcPct val="100000"/>
              </a:lnSpc>
              <a:spcBef>
                <a:spcPts val="0"/>
              </a:spcBef>
              <a:spcAft>
                <a:spcPts val="0"/>
              </a:spcAft>
              <a:buSzPts val="1400"/>
              <a:buNone/>
            </a:pPr>
            <a:r>
              <a:rPr lang="es-ES" dirty="0"/>
              <a:t>Es importante destacar que este tipo de aprendizaje causal no nos obliga a recurrir a experimentos ni a diseños cuasiexperimentales. El campo cuenta con un conjunto creciente de métodos no experimentales robustos, diseñados para las complejas realidades del cambio sistémico. Técnicas como el cambio más significativo, el rastreo de procesos y el análisis de contribuciones ofrecen herramientas poderosas para comprender cómo se desarrolla el cambio en diversos contextos. Estos métodos son más rigurosos cuando son participativos, es decir, cuando quienes están más cerca del trabajo no son solo encuestados, sino también </a:t>
            </a:r>
            <a:r>
              <a:rPr lang="es-ES" dirty="0" err="1"/>
              <a:t>co-interpretadores</a:t>
            </a:r>
            <a:r>
              <a:rPr lang="es-ES" dirty="0"/>
              <a:t> y creadores de significado. Una conclusión es que el rigor y la participación no son compensaciones, sino que se refuerzan mutuamente. Cuando las personas afectadas por las estrategias participan en la identificación e interpretación de las relaciones causales, los hallazgos son más precisos y más prácticos.</a:t>
            </a:r>
            <a:endParaRPr dirty="0"/>
          </a:p>
        </p:txBody>
      </p:sp>
      <p:sp>
        <p:nvSpPr>
          <p:cNvPr id="356" name="Google Shape;356;g2862c257978_0_193:notes">
            <a:extLst>
              <a:ext uri="{FF2B5EF4-FFF2-40B4-BE49-F238E27FC236}">
                <a16:creationId xmlns:a16="http://schemas.microsoft.com/office/drawing/2014/main" id="{DCE88D3F-B921-C3D5-17BA-C270E467A97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59107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6C5FF1EE-E970-50D4-87F9-647D7DB02540}"/>
            </a:ext>
          </a:extLst>
        </p:cNvPr>
        <p:cNvGrpSpPr/>
        <p:nvPr/>
      </p:nvGrpSpPr>
      <p:grpSpPr>
        <a:xfrm>
          <a:off x="0" y="0"/>
          <a:ext cx="0" cy="0"/>
          <a:chOff x="0" y="0"/>
          <a:chExt cx="0" cy="0"/>
        </a:xfrm>
      </p:grpSpPr>
      <p:sp>
        <p:nvSpPr>
          <p:cNvPr id="371" name="Google Shape;371;g34f7a0425c3_0_3:notes">
            <a:extLst>
              <a:ext uri="{FF2B5EF4-FFF2-40B4-BE49-F238E27FC236}">
                <a16:creationId xmlns:a16="http://schemas.microsoft.com/office/drawing/2014/main" id="{CAA499CD-A2DB-9602-6A18-1AEEAEA78756}"/>
              </a:ext>
            </a:extLst>
          </p:cNvPr>
          <p:cNvSpPr>
            <a:spLocks noGrp="1" noRot="1" noChangeAspect="1"/>
          </p:cNvSpPr>
          <p:nvPr>
            <p:ph type="sldImg" idx="2"/>
          </p:nvPr>
        </p:nvSpPr>
        <p:spPr>
          <a:xfrm>
            <a:off x="1268413" y="723900"/>
            <a:ext cx="4818062" cy="3613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72" name="Google Shape;372;g34f7a0425c3_0_3:notes">
            <a:extLst>
              <a:ext uri="{FF2B5EF4-FFF2-40B4-BE49-F238E27FC236}">
                <a16:creationId xmlns:a16="http://schemas.microsoft.com/office/drawing/2014/main" id="{B2FA16A0-74B5-1830-DE00-395271D78B5C}"/>
              </a:ext>
            </a:extLst>
          </p:cNvPr>
          <p:cNvSpPr txBox="1">
            <a:spLocks noGrp="1"/>
          </p:cNvSpPr>
          <p:nvPr>
            <p:ph type="body" idx="1"/>
          </p:nvPr>
        </p:nvSpPr>
        <p:spPr>
          <a:xfrm>
            <a:off x="980756" y="4578756"/>
            <a:ext cx="5394300" cy="4338000"/>
          </a:xfrm>
          <a:prstGeom prst="rect">
            <a:avLst/>
          </a:prstGeom>
          <a:noFill/>
          <a:ln>
            <a:noFill/>
          </a:ln>
        </p:spPr>
        <p:txBody>
          <a:bodyPr spcFirstLastPara="1" wrap="square" lIns="97275" tIns="48625" rIns="97275" bIns="48625" anchor="t" anchorCtr="0">
            <a:noAutofit/>
          </a:bodyPr>
          <a:lstStyle/>
          <a:p>
            <a:pPr marL="228600" lvl="0" indent="0" algn="l" rtl="0">
              <a:spcBef>
                <a:spcPts val="0"/>
              </a:spcBef>
              <a:spcAft>
                <a:spcPts val="0"/>
              </a:spcAft>
              <a:buClr>
                <a:schemeClr val="dk1"/>
              </a:buClr>
              <a:buSzPts val="1400"/>
              <a:buFont typeface="Arial"/>
              <a:buNone/>
            </a:pPr>
            <a:r>
              <a:rPr lang="es-ES" sz="1300" b="1" dirty="0">
                <a:solidFill>
                  <a:schemeClr val="dk1"/>
                </a:solidFill>
              </a:rPr>
              <a:t>Invite a todos a su primer grupo de trabajo (10 minutos) para que se conozcan y discutan brevemente los mitos.</a:t>
            </a:r>
            <a:endParaRPr sz="1300" dirty="0"/>
          </a:p>
        </p:txBody>
      </p:sp>
    </p:spTree>
    <p:extLst>
      <p:ext uri="{BB962C8B-B14F-4D97-AF65-F5344CB8AC3E}">
        <p14:creationId xmlns:p14="http://schemas.microsoft.com/office/powerpoint/2010/main" val="1829177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848E3EEC-7E4A-BE78-DF3F-243872F1EEC6}"/>
            </a:ext>
          </a:extLst>
        </p:cNvPr>
        <p:cNvGrpSpPr/>
        <p:nvPr/>
      </p:nvGrpSpPr>
      <p:grpSpPr>
        <a:xfrm>
          <a:off x="0" y="0"/>
          <a:ext cx="0" cy="0"/>
          <a:chOff x="0" y="0"/>
          <a:chExt cx="0" cy="0"/>
        </a:xfrm>
      </p:grpSpPr>
      <p:sp>
        <p:nvSpPr>
          <p:cNvPr id="380" name="Google Shape;380;p43:notes">
            <a:extLst>
              <a:ext uri="{FF2B5EF4-FFF2-40B4-BE49-F238E27FC236}">
                <a16:creationId xmlns:a16="http://schemas.microsoft.com/office/drawing/2014/main" id="{22694E23-4C35-EB71-1F0E-C35018134260}"/>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dirty="0"/>
          </a:p>
        </p:txBody>
      </p:sp>
      <p:sp>
        <p:nvSpPr>
          <p:cNvPr id="381" name="Google Shape;381;p43:notes">
            <a:extLst>
              <a:ext uri="{FF2B5EF4-FFF2-40B4-BE49-F238E27FC236}">
                <a16:creationId xmlns:a16="http://schemas.microsoft.com/office/drawing/2014/main" id="{FB9472D1-598C-B977-E25F-AF391AEDA0E2}"/>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143139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4cb31c3fae_0_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67" name="Google Shape;167;g34cb31c3fae_0_466: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sz="1300" b="0" noProof="0" dirty="0">
                <a:solidFill>
                  <a:schemeClr val="dk1"/>
                </a:solidFill>
              </a:rPr>
              <a:t>Todo esto comienza con la preparación para explorar las caminos causales.</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A partir del capítulo de </a:t>
            </a:r>
            <a:r>
              <a:rPr lang="es-AR" sz="1300" b="0" noProof="0" dirty="0" err="1">
                <a:solidFill>
                  <a:schemeClr val="dk1"/>
                </a:solidFill>
              </a:rPr>
              <a:t>Jewlya</a:t>
            </a:r>
            <a:r>
              <a:rPr lang="es-AR" sz="1300" b="0" noProof="0" dirty="0">
                <a:solidFill>
                  <a:schemeClr val="dk1"/>
                </a:solidFill>
              </a:rPr>
              <a:t> Lynn y Marina Apgar “Explorando caminos causales en medio de la complejidad” (p. 311), sabemos que estamos listos para explorar caminos causales cuando:</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Nos preguntamos cómo, por qué, para quién y en qué contexto se produce el cambio. Estamos abiertos a usar esta información para cambiar nuestras estrategias en respuesta. Por cierto, el "nosotros" no se refiere solo a los evaluadores, ni al personal del programa ni a otros donantes. También se refiere a los socios en el campo, las personas involucradas en el cambio del sistema (incluyendo a quienes abogan y actúan como parte del trabajo de cambio sistémico). Cuando decimos "nosotros", el alcance puede ser muy amplio. </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Estamos abiertos a cuestionar nuestras suposiciones sobre cómo se produce el cambio. Nos interesan los resultados emergentes. Estos pueden ser positivos o negativos.</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Hay mucho que aprender sobre la eficacia de una estrategia y cómo se produce el cambio. A menudo, esto significa que no existe mucha evidencia previa que demuestre que la estrategia de cambio produce los resultados deseados en un contexto similar; en otras palabras, la incertidumbre sobre cómo se produjo realmente el cambio (y cómo se está produciendo ahora) es lo suficientemente alta como para justificar la inversión en un análisis causal profundo. Lo que aprenderemos tiene una utilidad clara. Si sentimos curiosidad por cómo se produce el cambio, estamos abiertos a comprobar nuestras suposiciones, nos interesa lo inesperado y reconocemos que hay mucho que desconocemos, estamos en una buena posición para querer que los caminos causales funcionen. También debemos estar abiertos a USAR los resultados, por ejemplo, para adaptar la estrategia, comunicarnos con personas que realizan un trabajo similar, planificar una nueva estrategia, etc.</a:t>
            </a:r>
            <a:endParaRPr lang="es-AR" sz="1300" b="0" noProof="0" dirty="0"/>
          </a:p>
          <a:p>
            <a:pPr marL="0" lvl="0" indent="0" algn="l" rtl="0">
              <a:lnSpc>
                <a:spcPct val="115000"/>
              </a:lnSpc>
              <a:spcBef>
                <a:spcPts val="1200"/>
              </a:spcBef>
              <a:spcAft>
                <a:spcPts val="0"/>
              </a:spcAft>
              <a:buSzPts val="2700"/>
              <a:buFont typeface="Arial"/>
              <a:buNone/>
            </a:pPr>
            <a:endParaRPr sz="1300" b="1" dirty="0"/>
          </a:p>
        </p:txBody>
      </p:sp>
    </p:spTree>
    <p:extLst>
      <p:ext uri="{BB962C8B-B14F-4D97-AF65-F5344CB8AC3E}">
        <p14:creationId xmlns:p14="http://schemas.microsoft.com/office/powerpoint/2010/main" val="3752742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ED5F6C0E-3EDD-909C-1BAF-72CB211444A6}"/>
            </a:ext>
          </a:extLst>
        </p:cNvPr>
        <p:cNvGrpSpPr/>
        <p:nvPr/>
      </p:nvGrpSpPr>
      <p:grpSpPr>
        <a:xfrm>
          <a:off x="0" y="0"/>
          <a:ext cx="0" cy="0"/>
          <a:chOff x="0" y="0"/>
          <a:chExt cx="0" cy="0"/>
        </a:xfrm>
      </p:grpSpPr>
      <p:sp>
        <p:nvSpPr>
          <p:cNvPr id="371" name="Google Shape;371;g34f7a0425c3_0_3:notes">
            <a:extLst>
              <a:ext uri="{FF2B5EF4-FFF2-40B4-BE49-F238E27FC236}">
                <a16:creationId xmlns:a16="http://schemas.microsoft.com/office/drawing/2014/main" id="{2470D795-85FE-1385-94B8-94C48E3F29C8}"/>
              </a:ext>
            </a:extLst>
          </p:cNvPr>
          <p:cNvSpPr>
            <a:spLocks noGrp="1" noRot="1" noChangeAspect="1"/>
          </p:cNvSpPr>
          <p:nvPr>
            <p:ph type="sldImg" idx="2"/>
          </p:nvPr>
        </p:nvSpPr>
        <p:spPr>
          <a:xfrm>
            <a:off x="1268413" y="723900"/>
            <a:ext cx="4818062" cy="3613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72" name="Google Shape;372;g34f7a0425c3_0_3:notes">
            <a:extLst>
              <a:ext uri="{FF2B5EF4-FFF2-40B4-BE49-F238E27FC236}">
                <a16:creationId xmlns:a16="http://schemas.microsoft.com/office/drawing/2014/main" id="{DDD23370-EFDA-C883-B307-84C3FE1DF861}"/>
              </a:ext>
            </a:extLst>
          </p:cNvPr>
          <p:cNvSpPr txBox="1">
            <a:spLocks noGrp="1"/>
          </p:cNvSpPr>
          <p:nvPr>
            <p:ph type="body" idx="1"/>
          </p:nvPr>
        </p:nvSpPr>
        <p:spPr>
          <a:xfrm>
            <a:off x="980756" y="4578756"/>
            <a:ext cx="5394300" cy="4338000"/>
          </a:xfrm>
          <a:prstGeom prst="rect">
            <a:avLst/>
          </a:prstGeom>
          <a:noFill/>
          <a:ln>
            <a:noFill/>
          </a:ln>
        </p:spPr>
        <p:txBody>
          <a:bodyPr spcFirstLastPara="1" wrap="square" lIns="97275" tIns="48625" rIns="97275" bIns="48625" anchor="t" anchorCtr="0">
            <a:noAutofit/>
          </a:bodyPr>
          <a:lstStyle/>
          <a:p>
            <a:pPr marL="228600" lvl="0" indent="0" algn="l" rtl="0">
              <a:spcBef>
                <a:spcPts val="0"/>
              </a:spcBef>
              <a:spcAft>
                <a:spcPts val="0"/>
              </a:spcAft>
              <a:buSzPts val="1400"/>
              <a:buNone/>
            </a:pPr>
            <a:r>
              <a:rPr lang="es-ES" sz="1300" b="1" dirty="0">
                <a:solidFill>
                  <a:schemeClr val="dk1"/>
                </a:solidFill>
              </a:rPr>
              <a:t>Invite a todos a su segundo grupo de trabajo (10-15 minutos) para que se conozcan y conversen brevemente acerca de si están listos o cómo se consigue.</a:t>
            </a:r>
            <a:endParaRPr lang="es-ES" sz="1300" dirty="0"/>
          </a:p>
        </p:txBody>
      </p:sp>
    </p:spTree>
    <p:extLst>
      <p:ext uri="{BB962C8B-B14F-4D97-AF65-F5344CB8AC3E}">
        <p14:creationId xmlns:p14="http://schemas.microsoft.com/office/powerpoint/2010/main" val="422065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cb31c3fae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r>
              <a:rPr lang="en-US" dirty="0"/>
              <a:t> Breves </a:t>
            </a:r>
            <a:r>
              <a:rPr lang="en-US" dirty="0" err="1"/>
              <a:t>presentaciones</a:t>
            </a:r>
            <a:r>
              <a:rPr lang="en-US" dirty="0"/>
              <a:t> </a:t>
            </a:r>
            <a:r>
              <a:rPr lang="en-US" dirty="0" err="1"/>
              <a:t>individuales</a:t>
            </a:r>
            <a:r>
              <a:rPr lang="en-US" dirty="0"/>
              <a:t>: 1-2 </a:t>
            </a:r>
            <a:r>
              <a:rPr lang="en-US" dirty="0" err="1"/>
              <a:t>minutos</a:t>
            </a:r>
            <a:r>
              <a:rPr lang="en-US" dirty="0"/>
              <a:t> </a:t>
            </a:r>
            <a:r>
              <a:rPr lang="en-US" dirty="0" err="1"/>
              <a:t>por</a:t>
            </a:r>
            <a:r>
              <a:rPr lang="en-US" dirty="0"/>
              <a:t> persona </a:t>
            </a:r>
            <a:r>
              <a:rPr lang="en-US" dirty="0" err="1"/>
              <a:t>como</a:t>
            </a:r>
            <a:r>
              <a:rPr lang="en-US" dirty="0"/>
              <a:t> </a:t>
            </a:r>
            <a:r>
              <a:rPr lang="en-US" dirty="0" err="1"/>
              <a:t>máximo</a:t>
            </a:r>
            <a:r>
              <a:rPr lang="en-US" dirty="0"/>
              <a:t>.</a:t>
            </a:r>
            <a:endParaRPr dirty="0"/>
          </a:p>
        </p:txBody>
      </p:sp>
      <p:sp>
        <p:nvSpPr>
          <p:cNvPr id="119" name="Google Shape;119;g34cb31c3fa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476783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0aa2315400_4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15" name="Google Shape;415;g30aa2315400_4_2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1" indent="0" algn="l" rtl="0">
              <a:lnSpc>
                <a:spcPct val="115000"/>
              </a:lnSpc>
              <a:spcBef>
                <a:spcPts val="0"/>
              </a:spcBef>
              <a:spcAft>
                <a:spcPts val="0"/>
              </a:spcAft>
              <a:buClr>
                <a:schemeClr val="dk1"/>
              </a:buClr>
              <a:buSzPts val="1400"/>
              <a:buFont typeface="Arial"/>
              <a:buNone/>
            </a:pPr>
            <a:r>
              <a:rPr lang="es-ES" sz="1300" dirty="0">
                <a:solidFill>
                  <a:schemeClr val="dk1"/>
                </a:solidFill>
              </a:rPr>
              <a:t>Si la capacitación es virtual, envíe a los participantes a las salas de reuniones con ambas preguntas. Puede usar la función de transmisión para recordarles sus preguntas.</a:t>
            </a:r>
            <a:endParaRPr sz="1300" b="1"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3EE7B8C1-346F-A63E-E538-CE56FC05BA96}"/>
            </a:ext>
          </a:extLst>
        </p:cNvPr>
        <p:cNvGrpSpPr/>
        <p:nvPr/>
      </p:nvGrpSpPr>
      <p:grpSpPr>
        <a:xfrm>
          <a:off x="0" y="0"/>
          <a:ext cx="0" cy="0"/>
          <a:chOff x="0" y="0"/>
          <a:chExt cx="0" cy="0"/>
        </a:xfrm>
      </p:grpSpPr>
      <p:sp>
        <p:nvSpPr>
          <p:cNvPr id="426" name="Google Shape;426;p41:notes">
            <a:extLst>
              <a:ext uri="{FF2B5EF4-FFF2-40B4-BE49-F238E27FC236}">
                <a16:creationId xmlns:a16="http://schemas.microsoft.com/office/drawing/2014/main" id="{194902E0-E34E-066D-7721-960F9D3B598B}"/>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5-10 minutos de contenido, grupo de trabajo opcional.</a:t>
            </a:r>
          </a:p>
        </p:txBody>
      </p:sp>
      <p:sp>
        <p:nvSpPr>
          <p:cNvPr id="427" name="Google Shape;427;p41:notes">
            <a:extLst>
              <a:ext uri="{FF2B5EF4-FFF2-40B4-BE49-F238E27FC236}">
                <a16:creationId xmlns:a16="http://schemas.microsoft.com/office/drawing/2014/main" id="{143F2ACF-B4BA-BA30-82B4-789FDA7AC8D1}"/>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840458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E3B82557-9109-2876-EB41-BAE31F53826D}"/>
            </a:ext>
          </a:extLst>
        </p:cNvPr>
        <p:cNvGrpSpPr/>
        <p:nvPr/>
      </p:nvGrpSpPr>
      <p:grpSpPr>
        <a:xfrm>
          <a:off x="0" y="0"/>
          <a:ext cx="0" cy="0"/>
          <a:chOff x="0" y="0"/>
          <a:chExt cx="0" cy="0"/>
        </a:xfrm>
      </p:grpSpPr>
      <p:sp>
        <p:nvSpPr>
          <p:cNvPr id="434" name="Google Shape;434;p42:notes">
            <a:extLst>
              <a:ext uri="{FF2B5EF4-FFF2-40B4-BE49-F238E27FC236}">
                <a16:creationId xmlns:a16="http://schemas.microsoft.com/office/drawing/2014/main" id="{BF27CA8E-9B62-665E-0130-B7A94ACD6793}"/>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35" name="Google Shape;435;p42:notes">
            <a:extLst>
              <a:ext uri="{FF2B5EF4-FFF2-40B4-BE49-F238E27FC236}">
                <a16:creationId xmlns:a16="http://schemas.microsoft.com/office/drawing/2014/main" id="{075DD669-FA71-9AC8-9890-BB132758FA10}"/>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ES" sz="1300" dirty="0"/>
              <a:t>Convencer a los equipos de un programa del valor de explorar los caminos causales suele comenzar por convencerlos del valor del aprendizaje y de la contribución de la evaluación al mismo. Este es un desafío mayor en el campo de la evaluación y el aprendizaje, y no lo abordaremos aquí, salvo para señalar que, según nuestra experiencia, los equipos que intentan influir en sistemas complejos suelen tener una curiosidad innata sobre cómo se produce el cambio, y se trata de una curiosidad que podemos aprovechar. Al diseñar su iniciativa, formulan hipótesis, implícitas o explícitas, sobre cómo se produciría el cambio y tienen suposiciones sobre cómo y por qué ocurriría. Al implementar el programa, tienen observaciones, suposiciones y preguntas sobre cómo se está produciendo o no el cambio según lo previsto. Hablar con los equipos y otras personas involucradas en procesos de cambio desde la curiosidad sobre cómo creen que se está produciendo el cambio, sus supuestos sobre dichos procesos y las preguntas que tienen, puede generar interés en profundizar en la exploración de los caminos causales. Podemos preguntar: «En lo que respecta a los cambios que se están produciendo (o no) en [su iniciativa], ¿qué les genera curiosidad?». Para ello, primero es necesario ganarse su confianza, lo que ocurre cuando un evaluador comprende su contexto y el trabajo que realiza, y se posiciona como un compañero de aprendizaje o un amigo crítico.</a:t>
            </a: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br>
              <a:rPr lang="en-US" dirty="0"/>
            </a:br>
            <a:endParaRPr sz="1100" dirty="0">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latin typeface="Calibri"/>
              <a:ea typeface="Calibri"/>
              <a:cs typeface="Calibri"/>
              <a:sym typeface="Calibri"/>
            </a:endParaRPr>
          </a:p>
        </p:txBody>
      </p:sp>
    </p:spTree>
    <p:extLst>
      <p:ext uri="{BB962C8B-B14F-4D97-AF65-F5344CB8AC3E}">
        <p14:creationId xmlns:p14="http://schemas.microsoft.com/office/powerpoint/2010/main" val="3515036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a:extLst>
            <a:ext uri="{FF2B5EF4-FFF2-40B4-BE49-F238E27FC236}">
              <a16:creationId xmlns:a16="http://schemas.microsoft.com/office/drawing/2014/main" id="{147C2A59-B302-745F-714D-05ED74D6EED9}"/>
            </a:ext>
          </a:extLst>
        </p:cNvPr>
        <p:cNvGrpSpPr/>
        <p:nvPr/>
      </p:nvGrpSpPr>
      <p:grpSpPr>
        <a:xfrm>
          <a:off x="0" y="0"/>
          <a:ext cx="0" cy="0"/>
          <a:chOff x="0" y="0"/>
          <a:chExt cx="0" cy="0"/>
        </a:xfrm>
      </p:grpSpPr>
      <p:sp>
        <p:nvSpPr>
          <p:cNvPr id="445" name="Google Shape;445;p47:notes">
            <a:extLst>
              <a:ext uri="{FF2B5EF4-FFF2-40B4-BE49-F238E27FC236}">
                <a16:creationId xmlns:a16="http://schemas.microsoft.com/office/drawing/2014/main" id="{9EC425AA-12BB-C11E-0730-E37888A26AEB}"/>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46" name="Google Shape;446;p47:notes">
            <a:extLst>
              <a:ext uri="{FF2B5EF4-FFF2-40B4-BE49-F238E27FC236}">
                <a16:creationId xmlns:a16="http://schemas.microsoft.com/office/drawing/2014/main" id="{2D768596-C174-74FD-304E-07DCA6CD00A4}"/>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ES" dirty="0">
                <a:latin typeface="Calibri"/>
                <a:ea typeface="Calibri"/>
                <a:cs typeface="Calibri"/>
                <a:sym typeface="Calibri"/>
              </a:rPr>
              <a:t>Si los equipos no han vivido una utilidad significativa de los procesos de evaluación y aprendizaje previos, quizá debamos buscar otras maneras de animarlos a considerar y explorar los caminos causales. Necesitamos encontrar oportunidades cuando ya estén inmersos en la reflexión y el aprendizaje, ya sea formal o informalmente.</a:t>
            </a:r>
            <a:endParaRPr dirty="0">
              <a:latin typeface="Calibri"/>
              <a:ea typeface="Calibri"/>
              <a:cs typeface="Calibri"/>
              <a:sym typeface="Calibri"/>
            </a:endParaRPr>
          </a:p>
          <a:p>
            <a:pPr marL="176679" lvl="0" indent="-85068" algn="l" rtl="0">
              <a:lnSpc>
                <a:spcPct val="115000"/>
              </a:lnSpc>
              <a:spcBef>
                <a:spcPts val="0"/>
              </a:spcBef>
              <a:spcAft>
                <a:spcPts val="0"/>
              </a:spcAft>
              <a:buSzPts val="1400"/>
              <a:buNone/>
            </a:pPr>
            <a:endParaRPr dirty="0">
              <a:latin typeface="Calibri"/>
              <a:ea typeface="Calibri"/>
              <a:cs typeface="Calibri"/>
              <a:sym typeface="Calibri"/>
            </a:endParaRPr>
          </a:p>
          <a:p>
            <a:pPr marL="176679" lvl="0" indent="-85068" algn="l" rtl="0">
              <a:lnSpc>
                <a:spcPct val="115000"/>
              </a:lnSpc>
              <a:spcBef>
                <a:spcPts val="0"/>
              </a:spcBef>
              <a:spcAft>
                <a:spcPts val="0"/>
              </a:spcAft>
              <a:buSzPts val="1400"/>
              <a:buNone/>
            </a:pPr>
            <a:endParaRPr dirty="0">
              <a:latin typeface="Calibri"/>
              <a:ea typeface="Calibri"/>
              <a:cs typeface="Calibri"/>
              <a:sym typeface="Calibri"/>
            </a:endParaRPr>
          </a:p>
          <a:p>
            <a:pPr marL="176679" lvl="0" indent="-85068" algn="l" rtl="0">
              <a:lnSpc>
                <a:spcPct val="115000"/>
              </a:lnSpc>
              <a:spcBef>
                <a:spcPts val="0"/>
              </a:spcBef>
              <a:spcAft>
                <a:spcPts val="0"/>
              </a:spcAft>
              <a:buSzPts val="1400"/>
              <a:buNone/>
            </a:pPr>
            <a:endParaRPr dirty="0">
              <a:latin typeface="Calibri"/>
              <a:ea typeface="Calibri"/>
              <a:cs typeface="Calibri"/>
              <a:sym typeface="Calibri"/>
            </a:endParaRPr>
          </a:p>
        </p:txBody>
      </p:sp>
    </p:spTree>
    <p:extLst>
      <p:ext uri="{BB962C8B-B14F-4D97-AF65-F5344CB8AC3E}">
        <p14:creationId xmlns:p14="http://schemas.microsoft.com/office/powerpoint/2010/main" val="1935557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45722B33-7811-F112-2B91-5F3B0E94D5DF}"/>
            </a:ext>
          </a:extLst>
        </p:cNvPr>
        <p:cNvGrpSpPr/>
        <p:nvPr/>
      </p:nvGrpSpPr>
      <p:grpSpPr>
        <a:xfrm>
          <a:off x="0" y="0"/>
          <a:ext cx="0" cy="0"/>
          <a:chOff x="0" y="0"/>
          <a:chExt cx="0" cy="0"/>
        </a:xfrm>
      </p:grpSpPr>
      <p:sp>
        <p:nvSpPr>
          <p:cNvPr id="457" name="Google Shape;457;g34bc28d5029_0_11:notes">
            <a:extLst>
              <a:ext uri="{FF2B5EF4-FFF2-40B4-BE49-F238E27FC236}">
                <a16:creationId xmlns:a16="http://schemas.microsoft.com/office/drawing/2014/main" id="{00532879-F7A2-092C-E608-061C6E20851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58" name="Google Shape;458;g34bc28d5029_0_11:notes">
            <a:extLst>
              <a:ext uri="{FF2B5EF4-FFF2-40B4-BE49-F238E27FC236}">
                <a16:creationId xmlns:a16="http://schemas.microsoft.com/office/drawing/2014/main" id="{23967B43-8C03-CB7B-B154-B22EAAE1C37B}"/>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ES" sz="1300" dirty="0"/>
              <a:t>Podemos entonces formular preguntas relacionadas con la exploración de caminos causales que podrían brindar información que guíe su toma de decisiones. A menudo, se trata de descubrir las preguntas que ya se plantean sobre causalidad o que se prestan naturalmente a una discusión causal.</a:t>
            </a:r>
            <a:endParaRPr dirty="0">
              <a:latin typeface="Calibri"/>
              <a:ea typeface="Calibri"/>
              <a:cs typeface="Calibri"/>
              <a:sym typeface="Calibri"/>
            </a:endParaRPr>
          </a:p>
          <a:p>
            <a:pPr marL="176678" lvl="0" indent="-85067" algn="l" rtl="0">
              <a:lnSpc>
                <a:spcPct val="115000"/>
              </a:lnSpc>
              <a:spcBef>
                <a:spcPts val="0"/>
              </a:spcBef>
              <a:spcAft>
                <a:spcPts val="0"/>
              </a:spcAft>
              <a:buSzPts val="1400"/>
              <a:buNone/>
            </a:pPr>
            <a:endParaRPr dirty="0">
              <a:latin typeface="Calibri"/>
              <a:ea typeface="Calibri"/>
              <a:cs typeface="Calibri"/>
              <a:sym typeface="Calibri"/>
            </a:endParaRPr>
          </a:p>
          <a:p>
            <a:pPr marL="176678" lvl="0" indent="-85067" algn="l" rtl="0">
              <a:lnSpc>
                <a:spcPct val="115000"/>
              </a:lnSpc>
              <a:spcBef>
                <a:spcPts val="0"/>
              </a:spcBef>
              <a:spcAft>
                <a:spcPts val="0"/>
              </a:spcAft>
              <a:buSzPts val="1400"/>
              <a:buNone/>
            </a:pPr>
            <a:endParaRPr dirty="0">
              <a:latin typeface="Calibri"/>
              <a:ea typeface="Calibri"/>
              <a:cs typeface="Calibri"/>
              <a:sym typeface="Calibri"/>
            </a:endParaRPr>
          </a:p>
          <a:p>
            <a:pPr marL="176678" lvl="0" indent="-85067" algn="l" rtl="0">
              <a:lnSpc>
                <a:spcPct val="115000"/>
              </a:lnSpc>
              <a:spcBef>
                <a:spcPts val="0"/>
              </a:spcBef>
              <a:spcAft>
                <a:spcPts val="0"/>
              </a:spcAft>
              <a:buSzPts val="1400"/>
              <a:buNone/>
            </a:pPr>
            <a:endParaRPr dirty="0">
              <a:latin typeface="Calibri"/>
              <a:ea typeface="Calibri"/>
              <a:cs typeface="Calibri"/>
              <a:sym typeface="Calibri"/>
            </a:endParaRPr>
          </a:p>
        </p:txBody>
      </p:sp>
    </p:spTree>
    <p:extLst>
      <p:ext uri="{BB962C8B-B14F-4D97-AF65-F5344CB8AC3E}">
        <p14:creationId xmlns:p14="http://schemas.microsoft.com/office/powerpoint/2010/main" val="392009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a:extLst>
            <a:ext uri="{FF2B5EF4-FFF2-40B4-BE49-F238E27FC236}">
              <a16:creationId xmlns:a16="http://schemas.microsoft.com/office/drawing/2014/main" id="{7C8C9471-EF67-5268-21F1-759D7828954C}"/>
            </a:ext>
          </a:extLst>
        </p:cNvPr>
        <p:cNvGrpSpPr/>
        <p:nvPr/>
      </p:nvGrpSpPr>
      <p:grpSpPr>
        <a:xfrm>
          <a:off x="0" y="0"/>
          <a:ext cx="0" cy="0"/>
          <a:chOff x="0" y="0"/>
          <a:chExt cx="0" cy="0"/>
        </a:xfrm>
      </p:grpSpPr>
      <p:sp>
        <p:nvSpPr>
          <p:cNvPr id="474" name="Google Shape;474;g30aa2315400_0_32:notes">
            <a:extLst>
              <a:ext uri="{FF2B5EF4-FFF2-40B4-BE49-F238E27FC236}">
                <a16:creationId xmlns:a16="http://schemas.microsoft.com/office/drawing/2014/main" id="{DA5A8E95-48DD-4061-316E-7E4CDF1697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75" name="Google Shape;475;g30aa2315400_0_32:notes">
            <a:extLst>
              <a:ext uri="{FF2B5EF4-FFF2-40B4-BE49-F238E27FC236}">
                <a16:creationId xmlns:a16="http://schemas.microsoft.com/office/drawing/2014/main" id="{810249A0-184F-6377-796A-9D88EA67BD04}"/>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400"/>
              <a:buNone/>
            </a:pPr>
            <a:r>
              <a:rPr lang="es-ES" sz="1300" dirty="0"/>
              <a:t>También necesitamos ofrecer métodos más sutiles para comenzar a responder aquellas preguntas que minimicen la carga sobre equipos y sus socios, pero que a la vez maximicen la calidad y el rigor dentro de nuestras limitaciones de recursos (y reconocemos las limitaciones de los enfoques utilizados: posibles sesgos, lo que falta, lagunas en la lógica).</a:t>
            </a:r>
          </a:p>
          <a:p>
            <a:pPr marL="0" lvl="0" indent="0" algn="l" rtl="0">
              <a:lnSpc>
                <a:spcPct val="115000"/>
              </a:lnSpc>
              <a:spcBef>
                <a:spcPts val="1000"/>
              </a:spcBef>
              <a:spcAft>
                <a:spcPts val="0"/>
              </a:spcAft>
              <a:buSzPts val="1400"/>
              <a:buNone/>
            </a:pPr>
            <a:r>
              <a:rPr lang="es-ES" sz="1300" dirty="0"/>
              <a:t>Dos enfoques que podrían ser adecuados para iniciar un proceso de exploración de caminos causales son…</a:t>
            </a:r>
          </a:p>
          <a:p>
            <a:pPr marL="0" lvl="0" indent="0" algn="l" rtl="0">
              <a:lnSpc>
                <a:spcPct val="115000"/>
              </a:lnSpc>
              <a:spcBef>
                <a:spcPts val="1000"/>
              </a:spcBef>
              <a:spcAft>
                <a:spcPts val="0"/>
              </a:spcAft>
              <a:buSzPts val="1400"/>
              <a:buNone/>
            </a:pPr>
            <a:r>
              <a:rPr lang="es-ES" sz="1300" dirty="0"/>
              <a:t>Las revisiones posteriores a la acción (</a:t>
            </a:r>
            <a:r>
              <a:rPr lang="es-ES" sz="1300" i="1" dirty="0"/>
              <a:t>After </a:t>
            </a:r>
            <a:r>
              <a:rPr lang="es-ES" sz="1300" i="1" dirty="0" err="1"/>
              <a:t>Action</a:t>
            </a:r>
            <a:r>
              <a:rPr lang="es-ES" sz="1300" i="1" dirty="0"/>
              <a:t> </a:t>
            </a:r>
            <a:r>
              <a:rPr lang="es-ES" sz="1300" i="1" dirty="0" err="1"/>
              <a:t>Review</a:t>
            </a:r>
            <a:r>
              <a:rPr lang="es-ES" sz="1300" dirty="0"/>
              <a:t>), que podrían ya ser familiares para los equipos, al reflexionar sobre una acción o campaña en particular. Las revisiones posteriores a la acción pueden usarse para preguntar no solo qué sucedió, sino también cómo se produjo o no un cambio, para quién, bajo qué condiciones y qué diferencia marcó. Cuando un amigo crítico —alguien familiarizado con el equipo y la acción o campaña, pero que no forma parte de ninguna de ellas— puede unirse a la conversación para ofrecer una perspectiva externa, triangulando las observaciones del personal de la iniciativa con otra fuente de datos, la credibilidad de los hallazgos puede aumentar.</a:t>
            </a:r>
          </a:p>
          <a:p>
            <a:pPr marL="0" lvl="0" indent="0" algn="l" rtl="0">
              <a:lnSpc>
                <a:spcPct val="115000"/>
              </a:lnSpc>
              <a:spcBef>
                <a:spcPts val="1000"/>
              </a:spcBef>
              <a:spcAft>
                <a:spcPts val="0"/>
              </a:spcAft>
              <a:buSzPts val="1400"/>
              <a:buNone/>
            </a:pPr>
            <a:r>
              <a:rPr lang="es-ES" sz="1300" dirty="0"/>
              <a:t>La narración de historias (</a:t>
            </a:r>
            <a:r>
              <a:rPr lang="es-ES" sz="1300" i="1" dirty="0" err="1"/>
              <a:t>storytelling</a:t>
            </a:r>
            <a:r>
              <a:rPr lang="es-ES" sz="1300" dirty="0"/>
              <a:t>) es otro enfoque que podría ofrecer un buen punto de partida para la exploración de caminos causales. Narrar historias es algo que la mayoría de las personas hacen de forma natural, lo que la hace menos engorrosa que otros enfoques de recopilación de datos. Si la historia que cuenta un narrador puede estructurarse para preguntar sobre los cambios, cómo se produjeron o no, para quién, bajo qué condiciones y qué diferencias generaron, entonces podemos empezar a comprender algunos caminos causales. Obtener historias sobre el mismo cambio de diferentes narradores puede ayudar a triangular y aumentar la credibilidad de lo aprendido.</a:t>
            </a:r>
          </a:p>
          <a:p>
            <a:pPr marL="0" lvl="0" indent="0" algn="l" rtl="0">
              <a:lnSpc>
                <a:spcPct val="115000"/>
              </a:lnSpc>
              <a:spcBef>
                <a:spcPts val="1000"/>
              </a:spcBef>
              <a:spcAft>
                <a:spcPts val="0"/>
              </a:spcAft>
              <a:buSzPts val="1400"/>
              <a:buNone/>
            </a:pPr>
            <a:r>
              <a:rPr lang="es-ES" sz="1300" dirty="0"/>
              <a:t>En ambos casos, se puede lograr una triangulación adicional mediante la revisión de la documentación pertinente.</a:t>
            </a:r>
          </a:p>
          <a:p>
            <a:pPr marL="0" lvl="0" indent="0" algn="l" rtl="0">
              <a:lnSpc>
                <a:spcPct val="115000"/>
              </a:lnSpc>
              <a:spcBef>
                <a:spcPts val="1000"/>
              </a:spcBef>
              <a:spcAft>
                <a:spcPts val="0"/>
              </a:spcAft>
              <a:buSzPts val="1400"/>
              <a:buNone/>
            </a:pPr>
            <a:r>
              <a:rPr lang="es-ES" sz="1300" dirty="0"/>
              <a:t>Por supuesto, al comenzar a explorar los caminos causales de estas maneras, debemos recordarnos a nosotros mismos y a nuestros equipos de iniciativa que esto es solo el comienzo del camino. Se requiere una indagación más profunda para comprender realmente los caminos causales. No obstante, este punto de partida puede proporcionar información útil y plantar una semilla importante que puede estimular la curiosidad y el interés por aprender más.</a:t>
            </a:r>
            <a:endParaRPr sz="1100" dirty="0"/>
          </a:p>
        </p:txBody>
      </p:sp>
    </p:spTree>
    <p:extLst>
      <p:ext uri="{BB962C8B-B14F-4D97-AF65-F5344CB8AC3E}">
        <p14:creationId xmlns:p14="http://schemas.microsoft.com/office/powerpoint/2010/main" val="3676024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a:extLst>
            <a:ext uri="{FF2B5EF4-FFF2-40B4-BE49-F238E27FC236}">
              <a16:creationId xmlns:a16="http://schemas.microsoft.com/office/drawing/2014/main" id="{B4A026A0-2AAC-0217-BCBF-63CE632D549D}"/>
            </a:ext>
          </a:extLst>
        </p:cNvPr>
        <p:cNvGrpSpPr/>
        <p:nvPr/>
      </p:nvGrpSpPr>
      <p:grpSpPr>
        <a:xfrm>
          <a:off x="0" y="0"/>
          <a:ext cx="0" cy="0"/>
          <a:chOff x="0" y="0"/>
          <a:chExt cx="0" cy="0"/>
        </a:xfrm>
      </p:grpSpPr>
      <p:sp>
        <p:nvSpPr>
          <p:cNvPr id="486" name="Google Shape;486;p48:notes">
            <a:extLst>
              <a:ext uri="{FF2B5EF4-FFF2-40B4-BE49-F238E27FC236}">
                <a16:creationId xmlns:a16="http://schemas.microsoft.com/office/drawing/2014/main" id="{D015F620-3B26-5DF1-C009-030B723D8B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87" name="Google Shape;487;p48:notes">
            <a:extLst>
              <a:ext uri="{FF2B5EF4-FFF2-40B4-BE49-F238E27FC236}">
                <a16:creationId xmlns:a16="http://schemas.microsoft.com/office/drawing/2014/main" id="{F00A6B55-8A4A-CB58-CA32-963BE3494ED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400"/>
              <a:buNone/>
            </a:pPr>
            <a:r>
              <a:rPr lang="es-ES" sz="1300" dirty="0"/>
              <a:t>Otras maneras de incentivar a los equipos de iniciativa a participar en la exploración de caminos causales podrían incluir lo siguiente: </a:t>
            </a:r>
            <a:br>
              <a:rPr lang="es-ES" sz="1300" dirty="0"/>
            </a:br>
            <a:r>
              <a:rPr lang="es-ES" sz="1300" dirty="0"/>
              <a:t>Dejar de lado el lenguaje de la evaluación de caminos causales para escuchar un lenguaje que les resulte relevante; usar historias, metáforas, interacciones y otras formas de involucrar a las personas visualmente, emocionalmente y con mayor profundidad en la idea de comprender el cambio, alejándose del lenguaje y los procesos evaluativos hacia una participación intuitiva y emocional. </a:t>
            </a:r>
          </a:p>
          <a:p>
            <a:pPr marL="0" lvl="0" indent="0" algn="l" rtl="0">
              <a:lnSpc>
                <a:spcPct val="115000"/>
              </a:lnSpc>
              <a:spcBef>
                <a:spcPts val="1000"/>
              </a:spcBef>
              <a:spcAft>
                <a:spcPts val="0"/>
              </a:spcAft>
              <a:buSzPts val="1400"/>
              <a:buNone/>
            </a:pPr>
            <a:r>
              <a:rPr lang="es-ES" sz="1600" b="0" i="0" dirty="0">
                <a:effectLst/>
                <a:latin typeface="-apple-system"/>
              </a:rPr>
              <a:t>👉 Por ejemplo, en muchos trabajos aparecen una y otra vez:</a:t>
            </a:r>
            <a:br>
              <a:rPr lang="es-ES" sz="1600" b="0" i="0" dirty="0">
                <a:effectLst/>
                <a:latin typeface="-apple-system"/>
              </a:rPr>
            </a:br>
            <a:r>
              <a:rPr lang="es-ES" sz="1600" b="0" i="0" dirty="0">
                <a:effectLst/>
                <a:latin typeface="-apple-system"/>
              </a:rPr>
              <a:t>🪟 Ventanas de oportunidad: momentos críticos que cambian la trayectoria.</a:t>
            </a:r>
            <a:br>
              <a:rPr lang="es-ES" sz="1600" b="0" i="0" dirty="0">
                <a:effectLst/>
                <a:latin typeface="-apple-system"/>
              </a:rPr>
            </a:br>
            <a:r>
              <a:rPr lang="es-ES" sz="1600" b="0" i="0" dirty="0">
                <a:effectLst/>
                <a:latin typeface="-apple-system"/>
              </a:rPr>
              <a:t>Colaboración adaptativa: cuando actores distintos logran más juntos que separados.</a:t>
            </a:r>
            <a:br>
              <a:rPr lang="es-ES" sz="1600" b="0" i="0" dirty="0">
                <a:effectLst/>
                <a:latin typeface="-apple-system"/>
              </a:rPr>
            </a:br>
            <a:r>
              <a:rPr lang="es-ES" sz="1600" b="0" i="0" dirty="0">
                <a:effectLst/>
                <a:latin typeface="-apple-system"/>
              </a:rPr>
              <a:t>🧱 Capas acumuladas: recursos que se tejen proactivamente, a veces de forma invisible, y sostienen el cambio.</a:t>
            </a:r>
            <a:br>
              <a:rPr lang="es-ES" sz="1600" b="0" i="0" dirty="0">
                <a:effectLst/>
                <a:latin typeface="-apple-system"/>
              </a:rPr>
            </a:br>
            <a:r>
              <a:rPr lang="es-ES" sz="1600" b="0" i="0" dirty="0">
                <a:effectLst/>
                <a:latin typeface="-apple-system"/>
              </a:rPr>
              <a:t>🔧 Efecto trinquete (</a:t>
            </a:r>
            <a:r>
              <a:rPr lang="es-ES" sz="1600" b="0" i="1" dirty="0" err="1">
                <a:effectLst/>
                <a:latin typeface="-apple-system"/>
              </a:rPr>
              <a:t>ratchet</a:t>
            </a:r>
            <a:r>
              <a:rPr lang="es-ES" sz="1600" b="0" i="0" dirty="0">
                <a:effectLst/>
                <a:latin typeface="-apple-system"/>
              </a:rPr>
              <a:t>): avances que no retroceden, aunque haya retrocesos parciales.</a:t>
            </a:r>
            <a:br>
              <a:rPr lang="es-ES" sz="1600" b="0" i="0" dirty="0">
                <a:effectLst/>
                <a:latin typeface="-apple-system"/>
              </a:rPr>
            </a:br>
            <a:r>
              <a:rPr lang="es-ES" sz="1600" b="0" i="0" dirty="0">
                <a:effectLst/>
                <a:latin typeface="-apple-system"/>
              </a:rPr>
              <a:t>Entre otros que se pueden ver aquí. </a:t>
            </a:r>
            <a:r>
              <a:rPr lang="en-US" sz="1600" b="0" i="0" dirty="0">
                <a:effectLst/>
                <a:latin typeface="-apple-system"/>
              </a:rPr>
              <a:t>https://lnkd.in/dArDT6Z6</a:t>
            </a:r>
            <a:endParaRPr lang="es-ES" sz="1300" dirty="0"/>
          </a:p>
          <a:p>
            <a:pPr marL="0" lvl="0" indent="0" algn="l" rtl="0">
              <a:lnSpc>
                <a:spcPct val="115000"/>
              </a:lnSpc>
              <a:spcBef>
                <a:spcPts val="1000"/>
              </a:spcBef>
              <a:spcAft>
                <a:spcPts val="0"/>
              </a:spcAft>
              <a:buSzPts val="1400"/>
              <a:buNone/>
            </a:pPr>
            <a:r>
              <a:rPr lang="es-ES" sz="1300" dirty="0"/>
              <a:t>Involucrar a más personas, no solo aquellos con poder sobre la toma de decisiones, ya que a menudo las preguntas que se hacen las personas más cercanas al trabajo de cambio de sistemas son preguntas causales, y podrían estar más abiertas a explorar y cuestionar sus hipótesis y supuestos.</a:t>
            </a:r>
            <a:endParaRPr sz="1300" dirty="0"/>
          </a:p>
        </p:txBody>
      </p:sp>
    </p:spTree>
    <p:extLst>
      <p:ext uri="{BB962C8B-B14F-4D97-AF65-F5344CB8AC3E}">
        <p14:creationId xmlns:p14="http://schemas.microsoft.com/office/powerpoint/2010/main" val="3333509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a:extLst>
            <a:ext uri="{FF2B5EF4-FFF2-40B4-BE49-F238E27FC236}">
              <a16:creationId xmlns:a16="http://schemas.microsoft.com/office/drawing/2014/main" id="{61BF8BA4-5E1C-7859-527A-9265CD0F3D77}"/>
            </a:ext>
          </a:extLst>
        </p:cNvPr>
        <p:cNvGrpSpPr/>
        <p:nvPr/>
      </p:nvGrpSpPr>
      <p:grpSpPr>
        <a:xfrm>
          <a:off x="0" y="0"/>
          <a:ext cx="0" cy="0"/>
          <a:chOff x="0" y="0"/>
          <a:chExt cx="0" cy="0"/>
        </a:xfrm>
      </p:grpSpPr>
      <p:sp>
        <p:nvSpPr>
          <p:cNvPr id="498" name="Google Shape;498;g34f7a0425c3_0_88:notes">
            <a:extLst>
              <a:ext uri="{FF2B5EF4-FFF2-40B4-BE49-F238E27FC236}">
                <a16:creationId xmlns:a16="http://schemas.microsoft.com/office/drawing/2014/main" id="{BF40DCA5-D3A9-B59C-C792-C6BAE9854C51}"/>
              </a:ext>
            </a:extLst>
          </p:cNvPr>
          <p:cNvSpPr>
            <a:spLocks noGrp="1" noRot="1" noChangeAspect="1"/>
          </p:cNvSpPr>
          <p:nvPr>
            <p:ph type="sldImg" idx="2"/>
          </p:nvPr>
        </p:nvSpPr>
        <p:spPr>
          <a:xfrm>
            <a:off x="1268413" y="723900"/>
            <a:ext cx="4818062" cy="3613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99" name="Google Shape;499;g34f7a0425c3_0_88:notes">
            <a:extLst>
              <a:ext uri="{FF2B5EF4-FFF2-40B4-BE49-F238E27FC236}">
                <a16:creationId xmlns:a16="http://schemas.microsoft.com/office/drawing/2014/main" id="{868CDEED-00BD-9A9D-DC8A-E936C5621294}"/>
              </a:ext>
            </a:extLst>
          </p:cNvPr>
          <p:cNvSpPr txBox="1">
            <a:spLocks noGrp="1"/>
          </p:cNvSpPr>
          <p:nvPr>
            <p:ph type="body" idx="1"/>
          </p:nvPr>
        </p:nvSpPr>
        <p:spPr>
          <a:xfrm>
            <a:off x="980756" y="4578756"/>
            <a:ext cx="5394300" cy="4338000"/>
          </a:xfrm>
          <a:prstGeom prst="rect">
            <a:avLst/>
          </a:prstGeom>
          <a:noFill/>
          <a:ln>
            <a:noFill/>
          </a:ln>
        </p:spPr>
        <p:txBody>
          <a:bodyPr spcFirstLastPara="1" wrap="square" lIns="97275" tIns="48625" rIns="97275" bIns="48625" anchor="t" anchorCtr="0">
            <a:noAutofit/>
          </a:bodyPr>
          <a:lstStyle/>
          <a:p>
            <a:pPr rtl="0">
              <a:lnSpc>
                <a:spcPts val="2100"/>
              </a:lnSpc>
            </a:pPr>
            <a:r>
              <a:rPr lang="es-ES" sz="1600" dirty="0">
                <a:solidFill>
                  <a:srgbClr val="3C4043"/>
                </a:solidFill>
                <a:effectLst/>
              </a:rPr>
              <a:t>Invita a todos a su segundo grupo de trabajo (10 a 15 minutos) para que se conozcan y discutan brevemente.</a:t>
            </a:r>
            <a:endParaRPr sz="1300" b="1" dirty="0">
              <a:solidFill>
                <a:schemeClr val="dk1"/>
              </a:solidFill>
            </a:endParaRPr>
          </a:p>
          <a:p>
            <a:pPr marL="0" lvl="1" indent="0" algn="l" rtl="0">
              <a:lnSpc>
                <a:spcPct val="115000"/>
              </a:lnSpc>
              <a:spcBef>
                <a:spcPts val="0"/>
              </a:spcBef>
              <a:spcAft>
                <a:spcPts val="0"/>
              </a:spcAft>
              <a:buNone/>
            </a:pPr>
            <a:endParaRPr sz="1300" dirty="0"/>
          </a:p>
        </p:txBody>
      </p:sp>
    </p:spTree>
    <p:extLst>
      <p:ext uri="{BB962C8B-B14F-4D97-AF65-F5344CB8AC3E}">
        <p14:creationId xmlns:p14="http://schemas.microsoft.com/office/powerpoint/2010/main" val="3261838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4cb31c3fae_0_40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 10 a 15 minutos.</a:t>
            </a:r>
            <a:endParaRPr/>
          </a:p>
        </p:txBody>
      </p:sp>
      <p:sp>
        <p:nvSpPr>
          <p:cNvPr id="846" name="Google Shape;846;g34cb31c3fae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966517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866ddcf1cf_0_92: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dirty="0"/>
              <a:t>Por favor, escriba  sus preguntas en el chat. Si no podemos responderlas todas, intentaremos responderlas en nuestras próximas dos capacitaciones piloto o por correo electrónico.</a:t>
            </a:r>
            <a:endParaRPr dirty="0"/>
          </a:p>
        </p:txBody>
      </p:sp>
      <p:sp>
        <p:nvSpPr>
          <p:cNvPr id="516" name="Google Shape;516;g2866ddcf1cf_0_9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99" name="Google Shape;99;p5: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sz="1200" b="1" noProof="0" dirty="0">
                <a:solidFill>
                  <a:schemeClr val="dk1"/>
                </a:solidFill>
                <a:latin typeface="Calibri"/>
                <a:ea typeface="Calibri"/>
                <a:cs typeface="Calibri"/>
                <a:sym typeface="Calibri"/>
              </a:rPr>
              <a:t>OPCIONES</a:t>
            </a:r>
            <a:r>
              <a:rPr lang="es-ES" sz="1200" b="0" noProof="0" dirty="0">
                <a:solidFill>
                  <a:schemeClr val="dk1"/>
                </a:solidFill>
                <a:latin typeface="Calibri"/>
                <a:ea typeface="Calibri"/>
                <a:cs typeface="Calibri"/>
                <a:sym typeface="Calibri"/>
              </a:rPr>
              <a:t>: Según sus preferencias y el tamaño del grupo, pueden pedir a los participantes que respondan en una encuesta formal o animarlos a que compartan sus respuestas en el chat. Los grupos pequeños funcionan mejor con el chat, mientras que los grupos grandes pueden ser difíciles de gestionar. También pueden actualizar el contenido de la encuesta con las preguntas que deseen formular y cuyas respuestas ya tengan. Por favor, limiten esta actividad a un máximo de 5 minutos. </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ENCUESTA</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Pregunta 1: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¿Cuál es su tipo de organización?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Opciones de respuesta: fundación, organización sin fines de lucro, organización con fines de lucro, otra</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Pregunta 2: ¿Cuál es su función principal (y tipo de organización)?</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Opciones de respuesta: evaluador, oficial/gerente de programa, líder filantrópico, personal de programa sin fines de lucro, líder sin fines de lucro, otra</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Pregunta 3: Describa su nivel de experiencia con evaluaciones de caminos causales</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Opciones de respuesta: Soy nuevo en evaluaciones de caminos causales He aprendido algo sobre evaluaciones de caminos causales, pero no he realizado ninguna Tengo algo de experiencia realizando evaluaciones de caminos causales He realizado múltiples evaluaciones de caminos causales</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Mientras se realizan las encuestas, hable sobre:</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1: Para aprovechar al máximo los esfuerzos de los caminos causales, es necesario que todos los involucrados comprendan el enfoque para obtener el máximo provecho del proceso.</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2: El trabajo con caminos causales no es solo un enfoque de evaluación. Es una poderosa herramienta estratégica, y hemos visto su eficacia como herramienta de evaluación continua en estrategias de cambio adaptativas y centradas en sistemas. Hemos visto su buen funcionamiento con la participación activa de las personas del sistema, incluso de los niños que participan en el trabajo participativo de cambio sistémico.</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3: El trabajo con caminos causales es también un camino que muchos están apenas comenzando. Sé, por experiencia propia, que requiere abandonar algunas de mis supuestos sobre cómo las evaluaciones cuentan historias causales, sobre si nuestros enfoques tradicionales que capturan estrategias, resultados y descripciones del contexto realmente dan sentido a la causalidad en medio de la complejidad.</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[Nota: Si su capacitación es presencial, por favor, sustitúyala por una actividad interactiva de calentamiento para conocerse. En una capacitación, hicimos lo siguiente para ver en qué punto se encontraban los participantes en su recorrido por los caminos causales: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Todos se pusieron de pie y recibieron las siguientes instrucciones:</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cree que comprende bien de qué estamos hablando: la idea de que podemos comprender la causalidad incluso en entornos complejos y de maneras que contribuyan a promover la pluralidad y la equidad.</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ha asistido a capacitaciones, leído casos prácticos, consultado el sitio web de </a:t>
            </a:r>
            <a:r>
              <a:rPr lang="es-ES" sz="1200" b="0" noProof="0" dirty="0" err="1">
                <a:solidFill>
                  <a:schemeClr val="dk1"/>
                </a:solidFill>
                <a:latin typeface="Calibri"/>
                <a:ea typeface="Calibri"/>
                <a:cs typeface="Calibri"/>
                <a:sym typeface="Calibri"/>
              </a:rPr>
              <a:t>Better</a:t>
            </a:r>
            <a:r>
              <a:rPr lang="es-ES" sz="1200" b="0" noProof="0" dirty="0">
                <a:solidFill>
                  <a:schemeClr val="dk1"/>
                </a:solidFill>
                <a:latin typeface="Calibri"/>
                <a:ea typeface="Calibri"/>
                <a:cs typeface="Calibri"/>
                <a:sym typeface="Calibri"/>
              </a:rPr>
              <a:t> </a:t>
            </a:r>
            <a:r>
              <a:rPr lang="es-ES" sz="1200" b="0" noProof="0" dirty="0" err="1">
                <a:solidFill>
                  <a:schemeClr val="dk1"/>
                </a:solidFill>
                <a:latin typeface="Calibri"/>
                <a:ea typeface="Calibri"/>
                <a:cs typeface="Calibri"/>
                <a:sym typeface="Calibri"/>
              </a:rPr>
              <a:t>Evaluation</a:t>
            </a:r>
            <a:r>
              <a:rPr lang="es-ES" sz="1200" b="0" noProof="0" dirty="0">
                <a:solidFill>
                  <a:schemeClr val="dk1"/>
                </a:solidFill>
                <a:latin typeface="Calibri"/>
                <a:ea typeface="Calibri"/>
                <a:cs typeface="Calibri"/>
                <a:sym typeface="Calibri"/>
              </a:rPr>
              <a:t> Causal </a:t>
            </a:r>
            <a:r>
              <a:rPr lang="es-ES" sz="1200" b="0" noProof="0" dirty="0" err="1">
                <a:solidFill>
                  <a:schemeClr val="dk1"/>
                </a:solidFill>
                <a:latin typeface="Calibri"/>
                <a:ea typeface="Calibri"/>
                <a:cs typeface="Calibri"/>
                <a:sym typeface="Calibri"/>
              </a:rPr>
              <a:t>Pathways</a:t>
            </a:r>
            <a:r>
              <a:rPr lang="es-ES" sz="1200" b="0" noProof="0" dirty="0">
                <a:solidFill>
                  <a:schemeClr val="dk1"/>
                </a:solidFill>
                <a:latin typeface="Calibri"/>
                <a:ea typeface="Calibri"/>
                <a:cs typeface="Calibri"/>
                <a:sym typeface="Calibri"/>
              </a:rPr>
              <a:t> o profundizado en los enfoques de caminos causales para la evaluación.</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ha supervisado o participado en una evaluación que utilizó explícitamente un enfoque de caminos causales para ir más allá de la medición de estrategias y resultados, es decir, una observación exhaustiva.</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se siente seguro y experto en esta idea de hacer visibles los caminos causales en entornos complejos.</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Con esta última pregunta, señalamos que ninguno de nosotros se siente realmente así y que todos estamos en algún punto del recorrido.</a:t>
            </a:r>
          </a:p>
          <a:p>
            <a:pPr marL="0" marR="0" lvl="0" indent="0" algn="l" rtl="0">
              <a:lnSpc>
                <a:spcPct val="100000"/>
              </a:lnSpc>
              <a:spcBef>
                <a:spcPts val="0"/>
              </a:spcBef>
              <a:spcAft>
                <a:spcPts val="0"/>
              </a:spcAft>
              <a:buClr>
                <a:srgbClr val="000000"/>
              </a:buClr>
              <a:buSzPts val="1400"/>
              <a:buFont typeface="Arial"/>
              <a:buNone/>
            </a:pPr>
            <a:endParaRPr lang="es-ES"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s-ES"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a:extLst>
            <a:ext uri="{FF2B5EF4-FFF2-40B4-BE49-F238E27FC236}">
              <a16:creationId xmlns:a16="http://schemas.microsoft.com/office/drawing/2014/main" id="{FB6D893C-B368-6289-A21C-2EA791BA3BDE}"/>
            </a:ext>
          </a:extLst>
        </p:cNvPr>
        <p:cNvGrpSpPr/>
        <p:nvPr/>
      </p:nvGrpSpPr>
      <p:grpSpPr>
        <a:xfrm>
          <a:off x="0" y="0"/>
          <a:ext cx="0" cy="0"/>
          <a:chOff x="0" y="0"/>
          <a:chExt cx="0" cy="0"/>
        </a:xfrm>
      </p:grpSpPr>
      <p:sp>
        <p:nvSpPr>
          <p:cNvPr id="524" name="Google Shape;524;g2866ddcf1cf_0_118:notes">
            <a:extLst>
              <a:ext uri="{FF2B5EF4-FFF2-40B4-BE49-F238E27FC236}">
                <a16:creationId xmlns:a16="http://schemas.microsoft.com/office/drawing/2014/main" id="{C8B3573C-A73D-FDB6-21C8-B2C706CFD20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25" name="Google Shape;525;g2866ddcf1cf_0_118:notes">
            <a:extLst>
              <a:ext uri="{FF2B5EF4-FFF2-40B4-BE49-F238E27FC236}">
                <a16:creationId xmlns:a16="http://schemas.microsoft.com/office/drawing/2014/main" id="{D22DA172-B4D1-4D19-9EA5-6917EA82ABD5}"/>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100"/>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5419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1: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Por favor, mantenga esta sección muy breve. Se repetirá en cualquier capacitación sobre iniciativas de caminos causales y, por lo tanto, podría resultar familiar para muchos participantes.</a:t>
            </a:r>
          </a:p>
        </p:txBody>
      </p:sp>
      <p:sp>
        <p:nvSpPr>
          <p:cNvPr id="873" name="Google Shape;873;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4090079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4: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i="1" noProof="0" dirty="0"/>
              <a:t>Causal </a:t>
            </a:r>
            <a:r>
              <a:rPr lang="es-AR" i="1" noProof="0" dirty="0" err="1"/>
              <a:t>Pathways</a:t>
            </a:r>
            <a:r>
              <a:rPr lang="es-AR" i="1" noProof="0" dirty="0"/>
              <a:t> </a:t>
            </a:r>
            <a:r>
              <a:rPr lang="es-AR" i="1" noProof="0" dirty="0" err="1"/>
              <a:t>Initiative</a:t>
            </a:r>
            <a:r>
              <a:rPr lang="es-AR" noProof="0" dirty="0"/>
              <a:t> ofrece estos recursos. A través de nuestras publicaciones en LinkedIn y boletines trimestrales, también compartimos información sobre otras capacitaciones y recursos relacionados.</a:t>
            </a:r>
          </a:p>
        </p:txBody>
      </p:sp>
      <p:sp>
        <p:nvSpPr>
          <p:cNvPr id="881" name="Google Shape;881;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696736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7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62" name="Google Shape;562;p79: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AR" noProof="0" dirty="0"/>
              <a:t>Tenemos una página en </a:t>
            </a:r>
            <a:r>
              <a:rPr lang="es-AR" noProof="0" dirty="0" err="1"/>
              <a:t>BetterEvaluation</a:t>
            </a:r>
            <a:r>
              <a:rPr lang="es-AR" noProof="0" dirty="0"/>
              <a:t> con muchos recursos.</a:t>
            </a:r>
            <a:r>
              <a:rPr lang="en-US" dirty="0"/>
              <a:t> </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Envíe a los participantes la encuesta de final de sesión (también incluida en el correo electrónico de seguimiento).</a:t>
            </a:r>
          </a:p>
        </p:txBody>
      </p:sp>
      <p:sp>
        <p:nvSpPr>
          <p:cNvPr id="905" name="Google Shape;905;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915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B332EA99-D021-3C2B-C0F9-99F9DE656527}"/>
            </a:ext>
          </a:extLst>
        </p:cNvPr>
        <p:cNvGrpSpPr/>
        <p:nvPr/>
      </p:nvGrpSpPr>
      <p:grpSpPr>
        <a:xfrm>
          <a:off x="0" y="0"/>
          <a:ext cx="0" cy="0"/>
          <a:chOff x="0" y="0"/>
          <a:chExt cx="0" cy="0"/>
        </a:xfrm>
      </p:grpSpPr>
      <p:sp>
        <p:nvSpPr>
          <p:cNvPr id="108" name="Google Shape;108;p1:notes">
            <a:extLst>
              <a:ext uri="{FF2B5EF4-FFF2-40B4-BE49-F238E27FC236}">
                <a16:creationId xmlns:a16="http://schemas.microsoft.com/office/drawing/2014/main" id="{F429572E-C7B7-0A52-F639-CC5803A2EDF1}"/>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sz="1400" kern="1200" dirty="0">
                <a:solidFill>
                  <a:schemeClr val="tx1"/>
                </a:solidFill>
                <a:effectLst/>
                <a:latin typeface="+mn-lt"/>
                <a:ea typeface="+mn-ea"/>
                <a:cs typeface="+mn-cs"/>
              </a:rPr>
              <a:t>Nuestra agenda es sencilla pero poderosa. Hoy vamos a explorar cómo podemos abrir la “caja negra” de los proyectos para entender el porqué del cambio.</a:t>
            </a:r>
            <a:endParaRPr lang="es-ES" dirty="0"/>
          </a:p>
          <a:p>
            <a:pPr marL="0" lvl="0" indent="0" algn="l" rtl="0">
              <a:lnSpc>
                <a:spcPct val="100000"/>
              </a:lnSpc>
              <a:spcBef>
                <a:spcPts val="0"/>
              </a:spcBef>
              <a:spcAft>
                <a:spcPts val="0"/>
              </a:spcAft>
              <a:buSzPts val="1400"/>
              <a:buNone/>
            </a:pPr>
            <a:r>
              <a:rPr lang="es-ES" dirty="0"/>
              <a:t>Nos gustaría compartir tres puntos para empezar: Mejoramos constantemente las capacitaciones que ofrecemos. Agradeceremos sus comentarios sobre esta capacitación al final. Tendremos tiempo para preguntas y respuestas al final. Por favor, publiquen sus preguntas en el chat o guárdelas hasta nuestra sesión de preguntas y respuestas. Haremos todo lo posible por responder a todas las que podamos. Si no logramos responder, podemos intentar responderlas en nuestro correo electrónico de seguimiento después de la sesión. Los materiales de hoy estarán disponibles después de la sesión. ¡Esto significa que no es necesario que tomen notas de lo que vean en las diapositivas!</a:t>
            </a:r>
            <a:endParaRPr dirty="0"/>
          </a:p>
        </p:txBody>
      </p:sp>
      <p:sp>
        <p:nvSpPr>
          <p:cNvPr id="109" name="Google Shape;109;p1:notes">
            <a:extLst>
              <a:ext uri="{FF2B5EF4-FFF2-40B4-BE49-F238E27FC236}">
                <a16:creationId xmlns:a16="http://schemas.microsoft.com/office/drawing/2014/main" id="{EE46D80D-94BE-C666-8EA8-BE789CA266D1}"/>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52696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0462404-3237-ECAA-BA45-C8D909B186BE}"/>
            </a:ext>
          </a:extLst>
        </p:cNvPr>
        <p:cNvGrpSpPr/>
        <p:nvPr/>
      </p:nvGrpSpPr>
      <p:grpSpPr>
        <a:xfrm>
          <a:off x="0" y="0"/>
          <a:ext cx="0" cy="0"/>
          <a:chOff x="0" y="0"/>
          <a:chExt cx="0" cy="0"/>
        </a:xfrm>
      </p:grpSpPr>
      <p:sp>
        <p:nvSpPr>
          <p:cNvPr id="121" name="Google Shape;121;p23:notes">
            <a:extLst>
              <a:ext uri="{FF2B5EF4-FFF2-40B4-BE49-F238E27FC236}">
                <a16:creationId xmlns:a16="http://schemas.microsoft.com/office/drawing/2014/main" id="{C41ED69F-4FBD-E3E0-BC63-B3CF87D26CB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10 </a:t>
            </a:r>
            <a:r>
              <a:rPr lang="es-AR" dirty="0"/>
              <a:t>minutos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22" name="Google Shape;122;p23:notes">
            <a:extLst>
              <a:ext uri="{FF2B5EF4-FFF2-40B4-BE49-F238E27FC236}">
                <a16:creationId xmlns:a16="http://schemas.microsoft.com/office/drawing/2014/main" id="{411A9042-149A-79F9-A7D9-921A61F226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833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AR"/>
          </a:p>
        </p:txBody>
      </p:sp>
      <p:sp>
        <p:nvSpPr>
          <p:cNvPr id="3" name="Notes Placeholder 2"/>
          <p:cNvSpPr>
            <a:spLocks noGrp="1"/>
          </p:cNvSpPr>
          <p:nvPr>
            <p:ph type="body" idx="1"/>
          </p:nvPr>
        </p:nvSpPr>
        <p:spPr/>
        <p:txBody>
          <a:bodyPr/>
          <a:lstStyle/>
          <a:p>
            <a:r>
              <a:rPr lang="en-US" dirty="0"/>
              <a:t> </a:t>
            </a:r>
            <a:r>
              <a:rPr lang="es-ES" sz="1200" kern="1200" dirty="0">
                <a:solidFill>
                  <a:schemeClr val="tx1"/>
                </a:solidFill>
                <a:effectLst/>
                <a:latin typeface="+mn-lt"/>
                <a:ea typeface="+mn-ea"/>
                <a:cs typeface="+mn-cs"/>
              </a:rPr>
              <a:t>Salgamos de lo abstracto y expliquemos realmente qué queremos decir con caminos causales. Usaré un ejemplo, extraído de experiencias reales, pero simplificado significativamente para nuestra discusión de hoy. Antes de empezar, permítanme reconocer que este es un contexto y una estrategia mucho más lineales y menos complejos que la mayoría de los cambios de sistemas. Utilizo este ejemplo para aclarar el concepto de caminos causales, pero tengan en cuenta que el trabajo causal puede ocurrir en procesos de cambio no lineales, impredecibles y desordenados.</a:t>
            </a:r>
          </a:p>
          <a:p>
            <a:r>
              <a:rPr lang="es-ES" sz="1200" kern="1200" dirty="0">
                <a:solidFill>
                  <a:schemeClr val="tx1"/>
                </a:solidFill>
                <a:effectLst/>
                <a:latin typeface="+mn-lt"/>
                <a:ea typeface="+mn-ea"/>
                <a:cs typeface="+mn-cs"/>
              </a:rPr>
              <a:t>Bien, con esa salvedad, imaginen por un momento.</a:t>
            </a:r>
            <a:endParaRPr lang="es-ES" dirty="0"/>
          </a:p>
          <a:p>
            <a:r>
              <a:rPr lang="es-ES" dirty="0"/>
              <a:t>“Ahora un ejemplo concreto que usamos en la región:</a:t>
            </a:r>
          </a:p>
          <a:p>
            <a:pPr rtl="0">
              <a:spcBef>
                <a:spcPts val="1200"/>
              </a:spcBef>
              <a:spcAft>
                <a:spcPts val="1200"/>
              </a:spcAft>
            </a:pPr>
            <a:r>
              <a:rPr lang="es-ES" dirty="0"/>
              <a:t> Una </a:t>
            </a:r>
            <a:r>
              <a:rPr lang="es-ES" sz="1800" b="0" i="0" u="none" strike="noStrike" dirty="0">
                <a:solidFill>
                  <a:srgbClr val="000000"/>
                </a:solidFill>
                <a:effectLst/>
                <a:latin typeface="Calibri" panose="020F0502020204030204" pitchFamily="34" charset="0"/>
              </a:rPr>
              <a:t>coalición de la sociedad civil en República Dominicana busca mejorar políticas públicas en educación, fiscalidad y agricultura. Su teoría de cambio es multisectorial: incluye el fortalecimiento de capacidades de sus miembros, el acceso a información presupuestaria, el uso de reportes comunitarios y la creación de espacios de diálogo con el Estado.</a:t>
            </a:r>
            <a:endParaRPr lang="es-ES" b="0" dirty="0">
              <a:effectLst/>
            </a:endParaRPr>
          </a:p>
          <a:p>
            <a:pPr rtl="0">
              <a:spcBef>
                <a:spcPts val="1200"/>
              </a:spcBef>
              <a:spcAft>
                <a:spcPts val="1200"/>
              </a:spcAft>
            </a:pPr>
            <a:r>
              <a:rPr lang="es-ES" sz="1800" b="0" i="0" u="none" strike="noStrike" dirty="0">
                <a:solidFill>
                  <a:srgbClr val="000000"/>
                </a:solidFill>
                <a:effectLst/>
                <a:latin typeface="Calibri" panose="020F0502020204030204" pitchFamily="34" charset="0"/>
              </a:rPr>
              <a:t>Una evaluación tradicional mediría el progreso de la implementación y los resultados clave. Encontraría evidencias positivas: mayor articulación dentro de la coalición, incremento de capacidades organizacionales y mayor disponibilidad de información pública accesible (</a:t>
            </a:r>
            <a:r>
              <a:rPr lang="es-ES" sz="1800" b="0" i="0" u="none" strike="noStrike" dirty="0" err="1">
                <a:solidFill>
                  <a:srgbClr val="000000"/>
                </a:solidFill>
                <a:effectLst/>
                <a:latin typeface="Calibri" panose="020F0502020204030204" pitchFamily="34" charset="0"/>
              </a:rPr>
              <a:t>Blomeyer</a:t>
            </a:r>
            <a:r>
              <a:rPr lang="es-ES" sz="1800" b="0" i="0" u="none" strike="noStrike" dirty="0">
                <a:solidFill>
                  <a:srgbClr val="000000"/>
                </a:solidFill>
                <a:effectLst/>
                <a:latin typeface="Calibri" panose="020F0502020204030204" pitchFamily="34" charset="0"/>
              </a:rPr>
              <a:t> y Sanz, 2017)</a:t>
            </a:r>
            <a:r>
              <a:rPr lang="es-ES" sz="1800" dirty="0"/>
              <a:t>: “se capacitaron 500 ciudadanos; se produjeron 10 reportes; se crearon 3 mesas de diálogo”. </a:t>
            </a:r>
          </a:p>
          <a:p>
            <a:pPr marL="457200" marR="0" lvl="0" indent="-228600" algn="l" defTabSz="914400" rtl="0" eaLnBrk="1" fontAlgn="auto" latinLnBrk="0" hangingPunct="1">
              <a:lnSpc>
                <a:spcPct val="100000"/>
              </a:lnSpc>
              <a:spcBef>
                <a:spcPts val="1200"/>
              </a:spcBef>
              <a:spcAft>
                <a:spcPts val="1200"/>
              </a:spcAft>
              <a:buClr>
                <a:srgbClr val="000000"/>
              </a:buClr>
              <a:buSzPts val="1400"/>
              <a:buFont typeface="Arial"/>
              <a:buNone/>
              <a:tabLst/>
              <a:defRPr/>
            </a:pPr>
            <a:r>
              <a:rPr lang="es-ES" sz="1800" b="0" i="0" u="none" strike="noStrike" dirty="0">
                <a:solidFill>
                  <a:srgbClr val="000000"/>
                </a:solidFill>
                <a:effectLst/>
                <a:latin typeface="Calibri" panose="020F0502020204030204" pitchFamily="34" charset="0"/>
              </a:rPr>
              <a:t>Cualquier buen evaluador también analiza el contexto. Y puede encontrar evidencia que respalde algunos supuestos originales. Con esa evidencia, la recomendación sería seguir invirtiendo en la misma estrategia. Sin embargo, la evaluación podría registrar un hecho inesperado: a mitad de camino, las movilizaciones sociales se desinflaron y el contexto político cambió radicalmente. </a:t>
            </a:r>
            <a:r>
              <a:rPr lang="es-ES" sz="1400" dirty="0"/>
              <a:t> </a:t>
            </a:r>
            <a:endParaRPr lang="es-ES" sz="1800" b="0" dirty="0">
              <a:effectLst/>
            </a:endParaRPr>
          </a:p>
          <a:p>
            <a:pPr rtl="0">
              <a:spcBef>
                <a:spcPts val="1200"/>
              </a:spcBef>
              <a:spcAft>
                <a:spcPts val="1200"/>
              </a:spcAft>
            </a:pPr>
            <a:r>
              <a:rPr lang="es-ES" sz="1800" b="0" i="0" u="none" strike="noStrike" dirty="0">
                <a:solidFill>
                  <a:srgbClr val="000000"/>
                </a:solidFill>
                <a:effectLst/>
                <a:latin typeface="Calibri" panose="020F0502020204030204" pitchFamily="34" charset="0"/>
              </a:rPr>
              <a:t>Y no necesariamente respondería preguntas críticas: ¿Por qué funcionó en algunos sectores mejor que en otros? ¿Qué factores contextuales fueron decisivos? La falta de estas respuestas puede llevar a decisiones equivocadas.</a:t>
            </a:r>
            <a:endParaRPr lang="es-ES" b="0" dirty="0">
              <a:effectLst/>
            </a:endParaRPr>
          </a:p>
        </p:txBody>
      </p:sp>
      <p:sp>
        <p:nvSpPr>
          <p:cNvPr id="4" name="Slide Number Placeholder 3"/>
          <p:cNvSpPr>
            <a:spLocks noGrp="1"/>
          </p:cNvSpPr>
          <p:nvPr>
            <p:ph type="sldNum" sz="quarter" idx="5"/>
          </p:nvPr>
        </p:nvSpPr>
        <p:spPr/>
        <p:txBody>
          <a:bodyPr/>
          <a:lstStyle/>
          <a:p>
            <a:fld id="{6375B5BF-54C2-4A95-9350-5100635C6FEC}" type="slidenum">
              <a:rPr lang="en-GB" smtClean="0"/>
              <a:t>7</a:t>
            </a:fld>
            <a:endParaRPr lang="en-GB"/>
          </a:p>
        </p:txBody>
      </p:sp>
    </p:spTree>
    <p:extLst>
      <p:ext uri="{BB962C8B-B14F-4D97-AF65-F5344CB8AC3E}">
        <p14:creationId xmlns:p14="http://schemas.microsoft.com/office/powerpoint/2010/main" val="346313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AF21-36DD-86DB-125A-647ECAD56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C63DE-A30C-36BA-3D67-AB8C93160C37}"/>
              </a:ext>
            </a:extLst>
          </p:cNvPr>
          <p:cNvSpPr>
            <a:spLocks noGrp="1" noRot="1" noChangeAspect="1"/>
          </p:cNvSpPr>
          <p:nvPr>
            <p:ph type="sldImg"/>
          </p:nvPr>
        </p:nvSpPr>
        <p:spPr/>
        <p:txBody>
          <a:bodyPr/>
          <a:lstStyle/>
          <a:p>
            <a:endParaRPr lang="es-AR"/>
          </a:p>
        </p:txBody>
      </p:sp>
      <p:sp>
        <p:nvSpPr>
          <p:cNvPr id="3" name="Notes Placeholder 2">
            <a:extLst>
              <a:ext uri="{FF2B5EF4-FFF2-40B4-BE49-F238E27FC236}">
                <a16:creationId xmlns:a16="http://schemas.microsoft.com/office/drawing/2014/main" id="{7E665F95-0F5B-FA42-F7B3-CBC2C02E579D}"/>
              </a:ext>
            </a:extLst>
          </p:cNvPr>
          <p:cNvSpPr>
            <a:spLocks noGrp="1"/>
          </p:cNvSpPr>
          <p:nvPr>
            <p:ph type="body" idx="1"/>
          </p:nvPr>
        </p:nvSpPr>
        <p:spPr/>
        <p:txBody>
          <a:bodyPr/>
          <a:lstStyle/>
          <a:p>
            <a:r>
              <a:rPr lang="es-AR" noProof="0" dirty="0"/>
              <a:t> </a:t>
            </a:r>
            <a:r>
              <a:rPr lang="es-AR" sz="1050" noProof="0" dirty="0">
                <a:solidFill>
                  <a:srgbClr val="202124"/>
                </a:solidFill>
                <a:latin typeface="Roboto"/>
                <a:ea typeface="Roboto"/>
                <a:cs typeface="Roboto"/>
                <a:sym typeface="Roboto"/>
              </a:rPr>
              <a:t>Pero, ¿qué pasaría si</a:t>
            </a:r>
            <a:r>
              <a:rPr lang="es-AR" sz="1050" dirty="0">
                <a:solidFill>
                  <a:srgbClr val="202124"/>
                </a:solidFill>
                <a:latin typeface="Roboto"/>
                <a:ea typeface="Roboto"/>
                <a:cs typeface="Roboto"/>
                <a:sym typeface="Roboto"/>
              </a:rPr>
              <a:t> </a:t>
            </a:r>
            <a:r>
              <a:rPr lang="es-AR" sz="1050" noProof="0" dirty="0">
                <a:solidFill>
                  <a:srgbClr val="202124"/>
                </a:solidFill>
                <a:latin typeface="Roboto"/>
                <a:ea typeface="Roboto"/>
                <a:cs typeface="Roboto"/>
                <a:sym typeface="Roboto"/>
              </a:rPr>
              <a:t> investigáramos cómo se está produciendo el cambio con una mentalidad causal, cuestionando no solo </a:t>
            </a:r>
            <a:r>
              <a:rPr lang="es-AR" sz="1050" b="1" noProof="0" dirty="0">
                <a:solidFill>
                  <a:srgbClr val="202124"/>
                </a:solidFill>
                <a:latin typeface="Roboto"/>
                <a:ea typeface="Roboto"/>
                <a:cs typeface="Roboto"/>
                <a:sym typeface="Roboto"/>
              </a:rPr>
              <a:t>qué</a:t>
            </a:r>
            <a:r>
              <a:rPr lang="es-AR" sz="1050" noProof="0" dirty="0">
                <a:solidFill>
                  <a:srgbClr val="202124"/>
                </a:solidFill>
                <a:latin typeface="Roboto"/>
                <a:ea typeface="Roboto"/>
                <a:cs typeface="Roboto"/>
                <a:sym typeface="Roboto"/>
              </a:rPr>
              <a:t> </a:t>
            </a:r>
            <a:r>
              <a:rPr lang="es-AR" sz="1050" b="1" noProof="0" dirty="0">
                <a:solidFill>
                  <a:srgbClr val="202124"/>
                </a:solidFill>
                <a:latin typeface="Roboto"/>
                <a:ea typeface="Roboto"/>
                <a:cs typeface="Roboto"/>
                <a:sym typeface="Roboto"/>
              </a:rPr>
              <a:t>cambios</a:t>
            </a:r>
            <a:r>
              <a:rPr lang="es-AR" sz="1050" noProof="0" dirty="0">
                <a:solidFill>
                  <a:srgbClr val="202124"/>
                </a:solidFill>
                <a:latin typeface="Roboto"/>
                <a:ea typeface="Roboto"/>
                <a:cs typeface="Roboto"/>
                <a:sym typeface="Roboto"/>
              </a:rPr>
              <a:t> se están produciendo, sino encontrando evidencia sólida y rigurosa, y múltiples fuentes, para descubrir </a:t>
            </a:r>
            <a:r>
              <a:rPr lang="es-AR" sz="1050" b="1" noProof="0" dirty="0">
                <a:solidFill>
                  <a:srgbClr val="202124"/>
                </a:solidFill>
                <a:latin typeface="Roboto"/>
                <a:ea typeface="Roboto"/>
                <a:cs typeface="Roboto"/>
                <a:sym typeface="Roboto"/>
              </a:rPr>
              <a:t>cómo</a:t>
            </a:r>
            <a:r>
              <a:rPr lang="es-AR" sz="1050" noProof="0" dirty="0">
                <a:solidFill>
                  <a:srgbClr val="202124"/>
                </a:solidFill>
                <a:latin typeface="Roboto"/>
                <a:ea typeface="Roboto"/>
                <a:cs typeface="Roboto"/>
                <a:sym typeface="Roboto"/>
              </a:rPr>
              <a:t>, </a:t>
            </a:r>
            <a:r>
              <a:rPr lang="es-AR" sz="1050" b="1" noProof="0" dirty="0">
                <a:solidFill>
                  <a:srgbClr val="202124"/>
                </a:solidFill>
                <a:latin typeface="Roboto"/>
                <a:ea typeface="Roboto"/>
                <a:cs typeface="Roboto"/>
                <a:sym typeface="Roboto"/>
              </a:rPr>
              <a:t>por qué</a:t>
            </a:r>
            <a:r>
              <a:rPr lang="es-AR" sz="1050" noProof="0" dirty="0">
                <a:solidFill>
                  <a:srgbClr val="202124"/>
                </a:solidFill>
                <a:latin typeface="Roboto"/>
                <a:ea typeface="Roboto"/>
                <a:cs typeface="Roboto"/>
                <a:sym typeface="Roboto"/>
              </a:rPr>
              <a:t> y </a:t>
            </a:r>
            <a:r>
              <a:rPr lang="es-AR" sz="1050" b="1" noProof="0" dirty="0">
                <a:solidFill>
                  <a:srgbClr val="202124"/>
                </a:solidFill>
                <a:latin typeface="Roboto"/>
                <a:ea typeface="Roboto"/>
                <a:cs typeface="Roboto"/>
                <a:sym typeface="Roboto"/>
              </a:rPr>
              <a:t>qué los impulsa y los inhibe</a:t>
            </a:r>
            <a:r>
              <a:rPr lang="es-AR" sz="1050" noProof="0" dirty="0">
                <a:solidFill>
                  <a:srgbClr val="202124"/>
                </a:solidFill>
                <a:latin typeface="Roboto"/>
                <a:ea typeface="Roboto"/>
                <a:cs typeface="Roboto"/>
                <a:sym typeface="Roboto"/>
              </a:rPr>
              <a:t>?</a:t>
            </a:r>
          </a:p>
          <a:p>
            <a:pPr rtl="0">
              <a:spcBef>
                <a:spcPts val="1200"/>
              </a:spcBef>
              <a:spcAft>
                <a:spcPts val="1200"/>
              </a:spcAft>
            </a:pPr>
            <a:r>
              <a:rPr lang="es-AR" sz="1050" noProof="0" dirty="0">
                <a:solidFill>
                  <a:srgbClr val="202124"/>
                </a:solidFill>
                <a:latin typeface="Roboto"/>
                <a:ea typeface="Roboto"/>
                <a:cs typeface="Roboto"/>
                <a:sym typeface="Roboto"/>
              </a:rPr>
              <a:t>En este escenario, la evaluación realiza parte del mismo trabajo. Por ejemplo, mide las estrategias y observa su progreso. También mide los resultados. Sin embargo, es posible que estos deban analizarse de maneras diferentes a las previstas. </a:t>
            </a:r>
            <a:r>
              <a:rPr lang="es-AR" sz="1000" i="0" noProof="0" dirty="0"/>
              <a:t>P</a:t>
            </a:r>
            <a:r>
              <a:rPr lang="es-AR" sz="1000" noProof="0" dirty="0"/>
              <a:t>or ejemplo: ¿fue la facilitación de diálogos </a:t>
            </a:r>
            <a:r>
              <a:rPr lang="es-AR" sz="1000" noProof="0" dirty="0" err="1"/>
              <a:t>multi-actor</a:t>
            </a:r>
            <a:r>
              <a:rPr lang="es-AR" sz="1000" noProof="0" dirty="0"/>
              <a:t> (no solo los talleres) el mecanismo que permitió a comunidades influir en inclusión en la escuela? ¿O fue otra cosa (p. ej., una adaptación de la estrategia de trabajo)? En el trabajo en RD, al aplicar rastreo de procesos, descubrimos que una parte esencial de la trayectoria no estaba en los talleres, sino en la adaptabilidad de la estrategia de la coalición que se dio en educación y no en otros sectores, lo que explica por qué en algunos lugares hubo cambio y en otros no. </a:t>
            </a:r>
            <a:r>
              <a:rPr lang="es-AR" sz="1400" b="0" i="0" u="none" strike="noStrike" noProof="0" dirty="0">
                <a:solidFill>
                  <a:srgbClr val="000000"/>
                </a:solidFill>
                <a:effectLst/>
                <a:latin typeface="Calibri" panose="020F0502020204030204" pitchFamily="34" charset="0"/>
              </a:rPr>
              <a:t> </a:t>
            </a:r>
            <a:endParaRPr lang="es-AR" sz="1100" b="0" noProof="0" dirty="0">
              <a:effectLst/>
            </a:endParaRPr>
          </a:p>
          <a:p>
            <a:pPr rtl="0" fontAlgn="base">
              <a:buFont typeface="Arial" panose="020B0604020202020204" pitchFamily="34" charset="0"/>
              <a:buChar char="•"/>
            </a:pPr>
            <a:r>
              <a:rPr lang="es-AR" sz="1400" b="0" i="0" u="none" strike="noStrike" noProof="0" dirty="0">
                <a:solidFill>
                  <a:srgbClr val="000000"/>
                </a:solidFill>
                <a:effectLst/>
                <a:latin typeface="Calibri" panose="020F0502020204030204" pitchFamily="34" charset="0"/>
              </a:rPr>
              <a:t>En educación, los avances se debieron a una táctica adaptativa y colaborativa con funcionarios trabajando la inclusión escolar, pero no con otros actores del sector, donde no se aprovecharon espacios de diálogo.</a:t>
            </a:r>
          </a:p>
          <a:p>
            <a:pPr rtl="0" fontAlgn="base">
              <a:buFont typeface="Arial" panose="020B0604020202020204" pitchFamily="34" charset="0"/>
              <a:buChar char="•"/>
            </a:pPr>
            <a:r>
              <a:rPr lang="es-AR" sz="1400" b="0" i="0" u="none" strike="noStrike" noProof="0" dirty="0">
                <a:solidFill>
                  <a:srgbClr val="000000"/>
                </a:solidFill>
                <a:effectLst/>
                <a:latin typeface="Calibri" panose="020F0502020204030204" pitchFamily="34" charset="0"/>
              </a:rPr>
              <a:t>En agricultura, la combinación de confrontación y cerrazón estatal llevó al desgaste sin avances.</a:t>
            </a:r>
          </a:p>
          <a:p>
            <a:pPr rtl="0" fontAlgn="base">
              <a:spcAft>
                <a:spcPts val="1200"/>
              </a:spcAft>
              <a:buFont typeface="Arial" panose="020B0604020202020204" pitchFamily="34" charset="0"/>
              <a:buChar char="•"/>
            </a:pPr>
            <a:r>
              <a:rPr lang="es-AR" sz="1400" b="0" i="0" u="none" strike="noStrike" noProof="0" dirty="0">
                <a:solidFill>
                  <a:srgbClr val="000000"/>
                </a:solidFill>
                <a:effectLst/>
                <a:latin typeface="Calibri" panose="020F0502020204030204" pitchFamily="34" charset="0"/>
              </a:rPr>
              <a:t>En fiscalidad, la estrategia se paralizó cuando la movilización social se desinfló y los intentos de reactivarla no prosperaron.</a:t>
            </a:r>
            <a:endParaRPr lang="es-AR" sz="1000" noProof="0" dirty="0"/>
          </a:p>
          <a:p>
            <a:pPr rtl="0">
              <a:spcBef>
                <a:spcPts val="1200"/>
              </a:spcBef>
              <a:spcAft>
                <a:spcPts val="1200"/>
              </a:spcAft>
            </a:pPr>
            <a:r>
              <a:rPr lang="es-AR" sz="1000" noProof="0" dirty="0"/>
              <a:t>Ese tipo de hipótesis (estrategia/adaptabilidad → efecto) es causal, y cambia las recomendaciones.</a:t>
            </a:r>
            <a:r>
              <a:rPr lang="es-AR" sz="1050" b="0" i="0" u="none" strike="noStrike" kern="1200" cap="none" noProof="0" dirty="0">
                <a:solidFill>
                  <a:schemeClr val="tx1"/>
                </a:solidFill>
                <a:effectLst/>
                <a:latin typeface="Arial"/>
                <a:ea typeface="Arial"/>
                <a:cs typeface="Arial"/>
                <a:sym typeface="Arial"/>
              </a:rPr>
              <a:t> </a:t>
            </a:r>
            <a:r>
              <a:rPr lang="es-AR" sz="1400" b="0" i="0" u="none" strike="noStrike" noProof="0" dirty="0">
                <a:solidFill>
                  <a:srgbClr val="000000"/>
                </a:solidFill>
                <a:effectLst/>
                <a:latin typeface="Calibri" panose="020F0502020204030204" pitchFamily="34" charset="0"/>
              </a:rPr>
              <a:t>Con esta información, se plantean otros escenarios para la toma de decisiones: ¿conviene priorizar un sector sobre otro? ¿Mantener los planes multisectoriales o adaptarlos según la heterogeneidad de los caminos causales? ¿Buscar nuevos socios en el próximo ciclo? La recomendación ya no es “sigamos igual”, sino </a:t>
            </a:r>
            <a:r>
              <a:rPr lang="es-AR" sz="1400" b="0" i="1" u="none" strike="noStrike" noProof="0" dirty="0">
                <a:solidFill>
                  <a:srgbClr val="000000"/>
                </a:solidFill>
                <a:effectLst/>
                <a:latin typeface="Calibri" panose="020F0502020204030204" pitchFamily="34" charset="0"/>
              </a:rPr>
              <a:t>adaptemos la estrategia en función de lo que funciona, cómo y por qué en este contexto espacio-temporal</a:t>
            </a:r>
            <a:r>
              <a:rPr lang="es-AR" sz="1400" b="0" i="0" u="none" strike="noStrike" noProof="0" dirty="0">
                <a:solidFill>
                  <a:srgbClr val="000000"/>
                </a:solidFill>
                <a:effectLst/>
                <a:latin typeface="Calibri" panose="020F0502020204030204" pitchFamily="34" charset="0"/>
              </a:rPr>
              <a:t>.</a:t>
            </a:r>
            <a:endParaRPr lang="es-AR" sz="1050" b="0" i="0" u="none" strike="noStrike" kern="1200" cap="none" noProof="0" dirty="0">
              <a:solidFill>
                <a:schemeClr val="tx1"/>
              </a:solidFill>
              <a:effectLst/>
              <a:latin typeface="Arial"/>
              <a:ea typeface="Arial"/>
              <a:cs typeface="Arial"/>
              <a:sym typeface="Arial"/>
            </a:endParaRPr>
          </a:p>
          <a:p>
            <a:pPr rtl="0"/>
            <a:r>
              <a:rPr lang="es-AR" sz="1050" b="0" i="0" u="none" strike="noStrike" kern="1200" cap="none" noProof="0" dirty="0">
                <a:solidFill>
                  <a:schemeClr val="tx1"/>
                </a:solidFill>
                <a:effectLst/>
                <a:latin typeface="Arial"/>
                <a:ea typeface="Arial"/>
                <a:cs typeface="Arial"/>
                <a:sym typeface="Arial"/>
              </a:rPr>
              <a:t> La evaluación tradicional es como una caja negra. Sabemos qué entra y qué sale, pero el proceso es invisible. Los caminos causales nos permiten abrir esa caja. Su objetivo es identificar el 'tejido conectivo' entre factores y resultados. Se trata de entender el porqué del cambio.</a:t>
            </a:r>
            <a:endParaRPr lang="en-GB" dirty="0"/>
          </a:p>
        </p:txBody>
      </p:sp>
      <p:sp>
        <p:nvSpPr>
          <p:cNvPr id="4" name="Slide Number Placeholder 3">
            <a:extLst>
              <a:ext uri="{FF2B5EF4-FFF2-40B4-BE49-F238E27FC236}">
                <a16:creationId xmlns:a16="http://schemas.microsoft.com/office/drawing/2014/main" id="{6C4AE839-A8C3-3977-B336-EB159EA4D256}"/>
              </a:ext>
            </a:extLst>
          </p:cNvPr>
          <p:cNvSpPr>
            <a:spLocks noGrp="1"/>
          </p:cNvSpPr>
          <p:nvPr>
            <p:ph type="sldNum" sz="quarter" idx="5"/>
          </p:nvPr>
        </p:nvSpPr>
        <p:spPr/>
        <p:txBody>
          <a:bodyPr/>
          <a:lstStyle/>
          <a:p>
            <a:fld id="{6375B5BF-54C2-4A95-9350-5100635C6FEC}" type="slidenum">
              <a:rPr lang="en-GB" smtClean="0"/>
              <a:t>8</a:t>
            </a:fld>
            <a:endParaRPr lang="en-GB"/>
          </a:p>
        </p:txBody>
      </p:sp>
    </p:spTree>
    <p:extLst>
      <p:ext uri="{BB962C8B-B14F-4D97-AF65-F5344CB8AC3E}">
        <p14:creationId xmlns:p14="http://schemas.microsoft.com/office/powerpoint/2010/main" val="331903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FDE831D-7BAD-5A26-2675-D645275A131A}"/>
            </a:ext>
          </a:extLst>
        </p:cNvPr>
        <p:cNvGrpSpPr/>
        <p:nvPr/>
      </p:nvGrpSpPr>
      <p:grpSpPr>
        <a:xfrm>
          <a:off x="0" y="0"/>
          <a:ext cx="0" cy="0"/>
          <a:chOff x="0" y="0"/>
          <a:chExt cx="0" cy="0"/>
        </a:xfrm>
      </p:grpSpPr>
      <p:sp>
        <p:nvSpPr>
          <p:cNvPr id="192" name="Google Shape;192;p35:notes">
            <a:extLst>
              <a:ext uri="{FF2B5EF4-FFF2-40B4-BE49-F238E27FC236}">
                <a16:creationId xmlns:a16="http://schemas.microsoft.com/office/drawing/2014/main" id="{2E2714EC-D2EE-E3CB-9207-BAE90F3823B6}"/>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93" name="Google Shape;193;p35:notes">
            <a:extLst>
              <a:ext uri="{FF2B5EF4-FFF2-40B4-BE49-F238E27FC236}">
                <a16:creationId xmlns:a16="http://schemas.microsoft.com/office/drawing/2014/main" id="{5F2E8A8E-C9F2-F9FC-7745-9B50544DA070}"/>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indent="0"/>
            <a:r>
              <a:rPr lang="es-AR" noProof="0" dirty="0"/>
              <a:t>Las evaluaciones descriptivas son como sostener un espejo: reflejan lo visible en la superficie. Se puede ver quiénes participaron, qué actividades ocurrieron e incluso qué cambió. Pero los espejos no muestran lo que sucede bajo la superficie; no revelan por qué sucedió algo ni qué dinámicas internas posibilitaron el cambio. Por esta razón, a menudo nos vemos obligados a hacer suposiciones para explicar lo que vemos, para explicar lo que está oculto. El análisis causal, en cambio, es como una tomografía o una resonancia. Puede requerir un poco más de tiempo y preparación, pero revela la estructura interna: los huesos, las fracturas, las causas subyacentes. Cuando donantes, organizaciones sin fines de lucro y comunidades participan en la investigación causal, no se les pide simplemente que posen para otra foto. Ayudan a desarrollar un diagnóstico que puede guiar acciones más contundentes y la sanación. Y eso a menudo vale la pena, porque no se puede arreglar lo que no se ve.</a:t>
            </a:r>
          </a:p>
          <a:p>
            <a:pPr marL="0" marR="0" lvl="0" indent="0" algn="l" rtl="0">
              <a:lnSpc>
                <a:spcPct val="100000"/>
              </a:lnSpc>
              <a:spcBef>
                <a:spcPts val="0"/>
              </a:spcBef>
              <a:spcAft>
                <a:spcPts val="0"/>
              </a:spcAft>
              <a:buClr>
                <a:srgbClr val="000000"/>
              </a:buClr>
              <a:buSzPts val="1400"/>
              <a:buFont typeface="Arial"/>
              <a:buNone/>
            </a:pPr>
            <a:endParaRPr lang="es-AR" noProof="0" dirty="0"/>
          </a:p>
          <a:p>
            <a:r>
              <a:rPr lang="es-AR" noProof="0" dirty="0"/>
              <a:t>Otra manera de pensarlo.</a:t>
            </a:r>
            <a:br>
              <a:rPr lang="es-AR" noProof="0" dirty="0"/>
            </a:br>
            <a:r>
              <a:rPr lang="es-AR" b="1" noProof="0" dirty="0"/>
              <a:t>Evaluación descriptiva de procesos</a:t>
            </a:r>
            <a:r>
              <a:rPr lang="es-AR" noProof="0" dirty="0"/>
              <a:t>: es como describir el recorrido del autobús: “Salió de la terminal, pasó por tal avenida, se detuvo en estas paradas, tardó 40 minutos”.</a:t>
            </a:r>
            <a:br>
              <a:rPr lang="es-AR" noProof="0" dirty="0"/>
            </a:br>
            <a:r>
              <a:rPr lang="es-AR" noProof="0" dirty="0"/>
              <a:t>Sabemos </a:t>
            </a:r>
            <a:r>
              <a:rPr lang="es-AR" b="1" noProof="0" dirty="0"/>
              <a:t>qué pasó</a:t>
            </a:r>
            <a:r>
              <a:rPr lang="es-AR" noProof="0" dirty="0"/>
              <a:t> y en qué orden, pero no necesariamente </a:t>
            </a:r>
            <a:r>
              <a:rPr lang="es-AR" b="1" noProof="0" dirty="0"/>
              <a:t>por qué</a:t>
            </a:r>
            <a:r>
              <a:rPr lang="es-AR" noProof="0" dirty="0"/>
              <a:t> llegó a tiempo o no.</a:t>
            </a:r>
            <a:br>
              <a:rPr lang="es-AR" noProof="0" dirty="0"/>
            </a:br>
            <a:r>
              <a:rPr lang="es-AR" b="1" noProof="0" dirty="0"/>
              <a:t>Evaluación causal</a:t>
            </a:r>
            <a:r>
              <a:rPr lang="es-AR" noProof="0" dirty="0"/>
              <a:t>: es como preguntar </a:t>
            </a:r>
            <a:r>
              <a:rPr lang="es-AR" b="1" noProof="0" dirty="0"/>
              <a:t>qué hizo que llegara o no llegara a destino en horario</a:t>
            </a:r>
            <a:r>
              <a:rPr lang="es-AR" noProof="0" dirty="0"/>
              <a:t>. ¿Fue porque había menos tráfico? ¿Porque el chofer eligió una ruta alternativa? ¿Porque hubo más pasajeros que retrasaron las paradas? </a:t>
            </a:r>
            <a:br>
              <a:rPr lang="es-AR" noProof="0" dirty="0"/>
            </a:br>
            <a:r>
              <a:rPr lang="es-AR" noProof="0" dirty="0"/>
              <a:t>No solo describimos el viaje, sino que tratamos de </a:t>
            </a:r>
            <a:r>
              <a:rPr lang="es-AR" b="1" noProof="0" dirty="0"/>
              <a:t>explicar los mecanismos</a:t>
            </a:r>
            <a:r>
              <a:rPr lang="es-AR" noProof="0" dirty="0"/>
              <a:t> que influyeron en el resultado.</a:t>
            </a:r>
          </a:p>
          <a:p>
            <a:pPr marL="0" marR="0" lvl="0" indent="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1692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38"/>
        <p:cNvGrpSpPr/>
        <p:nvPr/>
      </p:nvGrpSpPr>
      <p:grpSpPr>
        <a:xfrm>
          <a:off x="0" y="0"/>
          <a:ext cx="0" cy="0"/>
          <a:chOff x="0" y="0"/>
          <a:chExt cx="0" cy="0"/>
        </a:xfrm>
      </p:grpSpPr>
      <p:sp>
        <p:nvSpPr>
          <p:cNvPr id="39" name="Google Shape;39;p1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2">
    <p:spTree>
      <p:nvGrpSpPr>
        <p:cNvPr id="1" name="Shape 40"/>
        <p:cNvGrpSpPr/>
        <p:nvPr/>
      </p:nvGrpSpPr>
      <p:grpSpPr>
        <a:xfrm>
          <a:off x="0" y="0"/>
          <a:ext cx="0" cy="0"/>
          <a:chOff x="0" y="0"/>
          <a:chExt cx="0" cy="0"/>
        </a:xfrm>
      </p:grpSpPr>
      <p:sp>
        <p:nvSpPr>
          <p:cNvPr id="41" name="Google Shape;41;p20"/>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g2862c257978_0_581"/>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862c257978_0_581"/>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g2862c257978_0_581"/>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g2862c257978_0_581"/>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g2862c257978_0_581"/>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2862c257978_0_58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g2862c257978_0_58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g2862c257978_0_58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g30a9881d7dd_0_26"/>
          <p:cNvSpPr txBox="1">
            <a:spLocks noGrp="1"/>
          </p:cNvSpPr>
          <p:nvPr>
            <p:ph type="title"/>
          </p:nvPr>
        </p:nvSpPr>
        <p:spPr>
          <a:xfrm>
            <a:off x="457200" y="603580"/>
            <a:ext cx="6252600" cy="1017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4"/>
              </a:buClr>
              <a:buSzPts val="3600"/>
              <a:buFont typeface="Calibri"/>
              <a:buNone/>
              <a:defRPr sz="36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0a9881d7dd_0_26"/>
          <p:cNvSpPr txBox="1">
            <a:spLocks noGrp="1"/>
          </p:cNvSpPr>
          <p:nvPr>
            <p:ph type="body" idx="1"/>
          </p:nvPr>
        </p:nvSpPr>
        <p:spPr>
          <a:xfrm>
            <a:off x="457200" y="1649499"/>
            <a:ext cx="6252600" cy="4750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accent4"/>
              </a:buClr>
              <a:buSzPts val="2800"/>
              <a:buChar char="•"/>
              <a:defRPr sz="2800">
                <a:solidFill>
                  <a:schemeClr val="accent4"/>
                </a:solidFill>
              </a:defRPr>
            </a:lvl1pPr>
            <a:lvl2pPr marL="914400" lvl="1" indent="-406400" algn="l">
              <a:lnSpc>
                <a:spcPct val="100000"/>
              </a:lnSpc>
              <a:spcBef>
                <a:spcPts val="560"/>
              </a:spcBef>
              <a:spcAft>
                <a:spcPts val="0"/>
              </a:spcAft>
              <a:buClr>
                <a:schemeClr val="accent4"/>
              </a:buClr>
              <a:buSzPts val="2800"/>
              <a:buChar char="–"/>
              <a:defRPr>
                <a:solidFill>
                  <a:schemeClr val="accent4"/>
                </a:solidFill>
              </a:defRPr>
            </a:lvl2pPr>
            <a:lvl3pPr marL="1371600" lvl="2" indent="-381000" algn="l">
              <a:lnSpc>
                <a:spcPct val="100000"/>
              </a:lnSpc>
              <a:spcBef>
                <a:spcPts val="480"/>
              </a:spcBef>
              <a:spcAft>
                <a:spcPts val="0"/>
              </a:spcAft>
              <a:buClr>
                <a:schemeClr val="accent4"/>
              </a:buClr>
              <a:buSzPts val="2400"/>
              <a:buChar char="•"/>
              <a:defRPr>
                <a:solidFill>
                  <a:schemeClr val="accent4"/>
                </a:solidFill>
              </a:defRPr>
            </a:lvl3pPr>
            <a:lvl4pPr marL="1828800" lvl="3" indent="-355600" algn="l">
              <a:lnSpc>
                <a:spcPct val="100000"/>
              </a:lnSpc>
              <a:spcBef>
                <a:spcPts val="400"/>
              </a:spcBef>
              <a:spcAft>
                <a:spcPts val="0"/>
              </a:spcAft>
              <a:buClr>
                <a:schemeClr val="accent4"/>
              </a:buClr>
              <a:buSzPts val="2000"/>
              <a:buChar char="–"/>
              <a:defRPr>
                <a:solidFill>
                  <a:schemeClr val="accent4"/>
                </a:solidFill>
              </a:defRPr>
            </a:lvl4pPr>
            <a:lvl5pPr marL="2286000" lvl="4" indent="-355600" algn="l">
              <a:lnSpc>
                <a:spcPct val="100000"/>
              </a:lnSpc>
              <a:spcBef>
                <a:spcPts val="400"/>
              </a:spcBef>
              <a:spcAft>
                <a:spcPts val="0"/>
              </a:spcAft>
              <a:buClr>
                <a:schemeClr val="accent4"/>
              </a:buClr>
              <a:buSzPts val="2000"/>
              <a:buChar char="»"/>
              <a:defRPr>
                <a:solidFill>
                  <a:schemeClr val="accent4"/>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g30a9881d7dd_0_26"/>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g30a9881d7dd_0_26"/>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g30a9881d7dd_0_26"/>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2_Title Slid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30a9881d7dd_0_20"/>
          <p:cNvSpPr txBox="1">
            <a:spLocks noGrp="1"/>
          </p:cNvSpPr>
          <p:nvPr>
            <p:ph type="ctrTitle"/>
          </p:nvPr>
        </p:nvSpPr>
        <p:spPr>
          <a:xfrm>
            <a:off x="5064324" y="578507"/>
            <a:ext cx="3754200" cy="1832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30a9881d7dd_0_20"/>
          <p:cNvSpPr txBox="1">
            <a:spLocks noGrp="1"/>
          </p:cNvSpPr>
          <p:nvPr>
            <p:ph type="subTitle" idx="1"/>
          </p:nvPr>
        </p:nvSpPr>
        <p:spPr>
          <a:xfrm>
            <a:off x="5064324" y="2614574"/>
            <a:ext cx="3754200" cy="10737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560"/>
              </a:spcBef>
              <a:spcAft>
                <a:spcPts val="0"/>
              </a:spcAft>
              <a:buClr>
                <a:srgbClr val="CCCCCC"/>
              </a:buClr>
              <a:buSzPts val="2800"/>
              <a:buNone/>
              <a:defRPr sz="2800" b="0" i="0">
                <a:solidFill>
                  <a:srgbClr val="CCCCCC"/>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g30a9881d7dd_0_20"/>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30a9881d7dd_0_20"/>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30a9881d7dd_0_20"/>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
        <p:cNvGrpSpPr/>
        <p:nvPr/>
      </p:nvGrpSpPr>
      <p:grpSpPr>
        <a:xfrm>
          <a:off x="0" y="0"/>
          <a:ext cx="0" cy="0"/>
          <a:chOff x="0" y="0"/>
          <a:chExt cx="0" cy="0"/>
        </a:xfrm>
      </p:grpSpPr>
      <p:sp>
        <p:nvSpPr>
          <p:cNvPr id="25" name="Google Shape;25;p8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8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80"/>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a:solidFill>
                  <a:srgbClr val="8A8A8A"/>
                </a:solidFill>
              </a:defRPr>
            </a:lvl1pPr>
            <a:lvl2pPr marL="0" marR="0" lvl="1" indent="0" algn="r">
              <a:lnSpc>
                <a:spcPct val="100000"/>
              </a:lnSpc>
              <a:spcBef>
                <a:spcPts val="0"/>
              </a:spcBef>
              <a:spcAft>
                <a:spcPts val="0"/>
              </a:spcAft>
              <a:buClr>
                <a:srgbClr val="000000"/>
              </a:buClr>
              <a:buSzPts val="1200"/>
              <a:buFont typeface="Arial"/>
              <a:buNone/>
              <a:defRPr>
                <a:solidFill>
                  <a:srgbClr val="8A8A8A"/>
                </a:solidFill>
              </a:defRPr>
            </a:lvl2pPr>
            <a:lvl3pPr marL="0" marR="0" lvl="2" indent="0" algn="r">
              <a:lnSpc>
                <a:spcPct val="100000"/>
              </a:lnSpc>
              <a:spcBef>
                <a:spcPts val="0"/>
              </a:spcBef>
              <a:spcAft>
                <a:spcPts val="0"/>
              </a:spcAft>
              <a:buClr>
                <a:srgbClr val="000000"/>
              </a:buClr>
              <a:buSzPts val="1200"/>
              <a:buFont typeface="Arial"/>
              <a:buNone/>
              <a:defRPr>
                <a:solidFill>
                  <a:srgbClr val="8A8A8A"/>
                </a:solidFill>
              </a:defRPr>
            </a:lvl3pPr>
            <a:lvl4pPr marL="0" marR="0" lvl="3" indent="0" algn="r">
              <a:lnSpc>
                <a:spcPct val="100000"/>
              </a:lnSpc>
              <a:spcBef>
                <a:spcPts val="0"/>
              </a:spcBef>
              <a:spcAft>
                <a:spcPts val="0"/>
              </a:spcAft>
              <a:buClr>
                <a:srgbClr val="000000"/>
              </a:buClr>
              <a:buSzPts val="1200"/>
              <a:buFont typeface="Arial"/>
              <a:buNone/>
              <a:defRPr>
                <a:solidFill>
                  <a:srgbClr val="8A8A8A"/>
                </a:solidFill>
              </a:defRPr>
            </a:lvl4pPr>
            <a:lvl5pPr marL="0" marR="0" lvl="4" indent="0" algn="r">
              <a:lnSpc>
                <a:spcPct val="100000"/>
              </a:lnSpc>
              <a:spcBef>
                <a:spcPts val="0"/>
              </a:spcBef>
              <a:spcAft>
                <a:spcPts val="0"/>
              </a:spcAft>
              <a:buClr>
                <a:srgbClr val="000000"/>
              </a:buClr>
              <a:buSzPts val="1200"/>
              <a:buFont typeface="Arial"/>
              <a:buNone/>
              <a:defRPr>
                <a:solidFill>
                  <a:srgbClr val="8A8A8A"/>
                </a:solidFill>
              </a:defRPr>
            </a:lvl5pPr>
            <a:lvl6pPr marL="0" marR="0" lvl="5" indent="0" algn="r">
              <a:lnSpc>
                <a:spcPct val="100000"/>
              </a:lnSpc>
              <a:spcBef>
                <a:spcPts val="0"/>
              </a:spcBef>
              <a:spcAft>
                <a:spcPts val="0"/>
              </a:spcAft>
              <a:buClr>
                <a:srgbClr val="000000"/>
              </a:buClr>
              <a:buSzPts val="1200"/>
              <a:buFont typeface="Arial"/>
              <a:buNone/>
              <a:defRPr>
                <a:solidFill>
                  <a:srgbClr val="8A8A8A"/>
                </a:solidFill>
              </a:defRPr>
            </a:lvl6pPr>
            <a:lvl7pPr marL="0" marR="0" lvl="6" indent="0" algn="r">
              <a:lnSpc>
                <a:spcPct val="100000"/>
              </a:lnSpc>
              <a:spcBef>
                <a:spcPts val="0"/>
              </a:spcBef>
              <a:spcAft>
                <a:spcPts val="0"/>
              </a:spcAft>
              <a:buClr>
                <a:srgbClr val="000000"/>
              </a:buClr>
              <a:buSzPts val="1200"/>
              <a:buFont typeface="Arial"/>
              <a:buNone/>
              <a:defRPr>
                <a:solidFill>
                  <a:srgbClr val="8A8A8A"/>
                </a:solidFill>
              </a:defRPr>
            </a:lvl7pPr>
            <a:lvl8pPr marL="0" marR="0" lvl="7" indent="0" algn="r">
              <a:lnSpc>
                <a:spcPct val="100000"/>
              </a:lnSpc>
              <a:spcBef>
                <a:spcPts val="0"/>
              </a:spcBef>
              <a:spcAft>
                <a:spcPts val="0"/>
              </a:spcAft>
              <a:buClr>
                <a:srgbClr val="000000"/>
              </a:buClr>
              <a:buSzPts val="1200"/>
              <a:buFont typeface="Arial"/>
              <a:buNone/>
              <a:defRPr>
                <a:solidFill>
                  <a:srgbClr val="8A8A8A"/>
                </a:solidFill>
              </a:defRPr>
            </a:lvl8pPr>
            <a:lvl9pPr marL="0" marR="0" lvl="8" indent="0" algn="r">
              <a:lnSpc>
                <a:spcPct val="100000"/>
              </a:lnSpc>
              <a:spcBef>
                <a:spcPts val="0"/>
              </a:spcBef>
              <a:spcAft>
                <a:spcPts val="0"/>
              </a:spcAft>
              <a:buClr>
                <a:srgbClr val="000000"/>
              </a:buClr>
              <a:buSzPts val="1200"/>
              <a:buFont typeface="Arial"/>
              <a:buNone/>
              <a:defRPr>
                <a:solidFill>
                  <a:srgbClr val="8A8A8A"/>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28"/>
        <p:cNvGrpSpPr/>
        <p:nvPr/>
      </p:nvGrpSpPr>
      <p:grpSpPr>
        <a:xfrm>
          <a:off x="0" y="0"/>
          <a:ext cx="0" cy="0"/>
          <a:chOff x="0" y="0"/>
          <a:chExt cx="0" cy="0"/>
        </a:xfrm>
      </p:grpSpPr>
      <p:sp>
        <p:nvSpPr>
          <p:cNvPr id="29" name="Google Shape;29;p1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
        <p:cNvGrpSpPr/>
        <p:nvPr/>
      </p:nvGrpSpPr>
      <p:grpSpPr>
        <a:xfrm>
          <a:off x="0" y="0"/>
          <a:ext cx="0" cy="0"/>
          <a:chOff x="0" y="0"/>
          <a:chExt cx="0" cy="0"/>
        </a:xfrm>
      </p:grpSpPr>
      <p:sp>
        <p:nvSpPr>
          <p:cNvPr id="31" name="Google Shape;31;p1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1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2">
    <p:spTree>
      <p:nvGrpSpPr>
        <p:cNvPr id="1" name="Shape 34"/>
        <p:cNvGrpSpPr/>
        <p:nvPr/>
      </p:nvGrpSpPr>
      <p:grpSpPr>
        <a:xfrm>
          <a:off x="0" y="0"/>
          <a:ext cx="0" cy="0"/>
          <a:chOff x="0" y="0"/>
          <a:chExt cx="0" cy="0"/>
        </a:xfrm>
      </p:grpSpPr>
      <p:sp>
        <p:nvSpPr>
          <p:cNvPr id="35" name="Google Shape;35;p17"/>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1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40000"/>
          </a:schemeClr>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7"/>
            <a:ext cx="8229600" cy="132556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2pPr>
            <a:lvl3pPr marR="0" lvl="2"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3pPr>
            <a:lvl4pPr marR="0" lvl="3"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4pPr>
            <a:lvl5pPr marR="0" lvl="4"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5pPr>
            <a:lvl6pPr marR="0" lvl="5"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6pPr>
            <a:lvl7pPr marR="0" lvl="6"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7pPr>
            <a:lvl8pPr marR="0" lvl="7"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8pPr>
            <a:lvl9pPr marR="0" lvl="8"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9pPr>
          </a:lstStyle>
          <a:p>
            <a:endParaRPr/>
          </a:p>
        </p:txBody>
      </p:sp>
      <p:sp>
        <p:nvSpPr>
          <p:cNvPr id="7" name="Google Shape;7;p11"/>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2pPr>
            <a:lvl3pPr marL="1371600" marR="0" lvl="2"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3pPr>
            <a:lvl4pPr marL="1828800" marR="0" lvl="3"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4pPr>
            <a:lvl5pPr marL="2286000" marR="0" lvl="4"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5pPr>
            <a:lvl6pPr marL="2743200" marR="0" lvl="5"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6pPr>
            <a:lvl7pPr marL="3200400" marR="0" lvl="6"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7pPr>
            <a:lvl8pPr marL="3657600" marR="0" lvl="7"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8pPr>
            <a:lvl9pPr marL="4114800" marR="0" lvl="8"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9pPr>
          </a:lstStyle>
          <a:p>
            <a:endParaRPr/>
          </a:p>
        </p:txBody>
      </p:sp>
      <p:sp>
        <p:nvSpPr>
          <p:cNvPr id="8" name="Google Shape;8;p1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9707/1944-5660.157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deathhell/53407072151/"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ausalpathways.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kymanet.wordpress.com/category/journal/" TargetMode="Externa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s://svgsilh.com/image/144957.html"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a:extLst>
            <a:ext uri="{FF2B5EF4-FFF2-40B4-BE49-F238E27FC236}">
              <a16:creationId xmlns:a16="http://schemas.microsoft.com/office/drawing/2014/main" id="{A2113AD2-64C5-0BFE-F5EE-028259F0A846}"/>
            </a:ext>
          </a:extLst>
        </p:cNvPr>
        <p:cNvGrpSpPr/>
        <p:nvPr/>
      </p:nvGrpSpPr>
      <p:grpSpPr>
        <a:xfrm>
          <a:off x="0" y="0"/>
          <a:ext cx="0" cy="0"/>
          <a:chOff x="0" y="0"/>
          <a:chExt cx="0" cy="0"/>
        </a:xfrm>
      </p:grpSpPr>
      <p:sp>
        <p:nvSpPr>
          <p:cNvPr id="61" name="Google Shape;61;p2">
            <a:extLst>
              <a:ext uri="{FF2B5EF4-FFF2-40B4-BE49-F238E27FC236}">
                <a16:creationId xmlns:a16="http://schemas.microsoft.com/office/drawing/2014/main" id="{8425209C-B9D4-3F75-3E1A-D7CC89B033F7}"/>
              </a:ext>
            </a:extLst>
          </p:cNvPr>
          <p:cNvSpPr/>
          <p:nvPr/>
        </p:nvSpPr>
        <p:spPr>
          <a:xfrm>
            <a:off x="12138" y="1276068"/>
            <a:ext cx="9144001" cy="5585313"/>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62" name="Google Shape;62;p2">
            <a:extLst>
              <a:ext uri="{FF2B5EF4-FFF2-40B4-BE49-F238E27FC236}">
                <a16:creationId xmlns:a16="http://schemas.microsoft.com/office/drawing/2014/main" id="{4FD22C1F-2A1B-4BBA-AEE2-88808B61DF47}"/>
              </a:ext>
            </a:extLst>
          </p:cNvPr>
          <p:cNvSpPr txBox="1"/>
          <p:nvPr/>
        </p:nvSpPr>
        <p:spPr>
          <a:xfrm>
            <a:off x="379016" y="2119211"/>
            <a:ext cx="8322300" cy="1169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None/>
            </a:pPr>
            <a:r>
              <a:rPr lang="es-AR" sz="3600" b="1" i="0" u="none" strike="noStrike" cap="none" noProof="0" dirty="0">
                <a:solidFill>
                  <a:srgbClr val="FFFFFF"/>
                </a:solidFill>
                <a:latin typeface="Arial"/>
                <a:ea typeface="Arial"/>
                <a:cs typeface="Arial"/>
                <a:sym typeface="Arial"/>
              </a:rPr>
              <a:t>Evaluación de caminos causales:</a:t>
            </a:r>
            <a:endParaRPr lang="es-AR" noProof="0" dirty="0"/>
          </a:p>
          <a:p>
            <a:pPr marL="0" marR="0" lvl="0" indent="0" algn="l" rtl="0">
              <a:lnSpc>
                <a:spcPct val="100000"/>
              </a:lnSpc>
              <a:spcBef>
                <a:spcPts val="0"/>
              </a:spcBef>
              <a:spcAft>
                <a:spcPts val="0"/>
              </a:spcAft>
              <a:buNone/>
            </a:pPr>
            <a:r>
              <a:rPr lang="es-AR" sz="3400" b="1" noProof="0" dirty="0">
                <a:solidFill>
                  <a:srgbClr val="FFFFFF"/>
                </a:solidFill>
              </a:rPr>
              <a:t>Crear comprensión y prepararse</a:t>
            </a:r>
            <a:endParaRPr lang="es-AR" sz="4100" b="1" i="0" u="none" strike="noStrike" cap="none" noProof="0" dirty="0">
              <a:solidFill>
                <a:srgbClr val="FFFFFF"/>
              </a:solidFill>
              <a:latin typeface="Arial"/>
              <a:ea typeface="Arial"/>
              <a:cs typeface="Arial"/>
              <a:sym typeface="Arial"/>
            </a:endParaRPr>
          </a:p>
        </p:txBody>
      </p:sp>
      <p:cxnSp>
        <p:nvCxnSpPr>
          <p:cNvPr id="63" name="Google Shape;63;p2">
            <a:extLst>
              <a:ext uri="{FF2B5EF4-FFF2-40B4-BE49-F238E27FC236}">
                <a16:creationId xmlns:a16="http://schemas.microsoft.com/office/drawing/2014/main" id="{B558FFB4-68F7-C7F3-D13A-F499808F48A0}"/>
              </a:ext>
            </a:extLst>
          </p:cNvPr>
          <p:cNvCxnSpPr/>
          <p:nvPr/>
        </p:nvCxnSpPr>
        <p:spPr>
          <a:xfrm rot="10800000">
            <a:off x="422988" y="3423996"/>
            <a:ext cx="6985800" cy="0"/>
          </a:xfrm>
          <a:prstGeom prst="straightConnector1">
            <a:avLst/>
          </a:prstGeom>
          <a:noFill/>
          <a:ln w="25400" cap="flat" cmpd="sng">
            <a:solidFill>
              <a:srgbClr val="F2F2F2"/>
            </a:solidFill>
            <a:prstDash val="solid"/>
            <a:round/>
            <a:headEnd type="none" w="sm" len="sm"/>
            <a:tailEnd type="none" w="sm" len="sm"/>
          </a:ln>
        </p:spPr>
      </p:cxnSp>
      <p:cxnSp>
        <p:nvCxnSpPr>
          <p:cNvPr id="64" name="Google Shape;64;p2">
            <a:extLst>
              <a:ext uri="{FF2B5EF4-FFF2-40B4-BE49-F238E27FC236}">
                <a16:creationId xmlns:a16="http://schemas.microsoft.com/office/drawing/2014/main" id="{F06CDFCD-F716-92BA-9DB1-DD4E5383972A}"/>
              </a:ext>
            </a:extLst>
          </p:cNvPr>
          <p:cNvCxnSpPr/>
          <p:nvPr/>
        </p:nvCxnSpPr>
        <p:spPr>
          <a:xfrm>
            <a:off x="0" y="1246533"/>
            <a:ext cx="9144000" cy="1"/>
          </a:xfrm>
          <a:prstGeom prst="straightConnector1">
            <a:avLst/>
          </a:prstGeom>
          <a:noFill/>
          <a:ln w="38100" cap="flat" cmpd="sng">
            <a:solidFill>
              <a:srgbClr val="73B54B"/>
            </a:solidFill>
            <a:prstDash val="solid"/>
            <a:round/>
            <a:headEnd type="none" w="sm" len="sm"/>
            <a:tailEnd type="none" w="sm" len="sm"/>
          </a:ln>
        </p:spPr>
      </p:cxnSp>
      <p:pic>
        <p:nvPicPr>
          <p:cNvPr id="65" name="Google Shape;65;p2">
            <a:extLst>
              <a:ext uri="{FF2B5EF4-FFF2-40B4-BE49-F238E27FC236}">
                <a16:creationId xmlns:a16="http://schemas.microsoft.com/office/drawing/2014/main" id="{8859BC33-84A9-809D-D44C-632B0D78F7E1}"/>
              </a:ext>
            </a:extLst>
          </p:cNvPr>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sp>
        <p:nvSpPr>
          <p:cNvPr id="66" name="Google Shape;66;p2">
            <a:extLst>
              <a:ext uri="{FF2B5EF4-FFF2-40B4-BE49-F238E27FC236}">
                <a16:creationId xmlns:a16="http://schemas.microsoft.com/office/drawing/2014/main" id="{56F731A4-37C0-4EF5-E9D3-C04246A64697}"/>
              </a:ext>
            </a:extLst>
          </p:cNvPr>
          <p:cNvSpPr txBox="1"/>
          <p:nvPr/>
        </p:nvSpPr>
        <p:spPr>
          <a:xfrm>
            <a:off x="379016" y="3575287"/>
            <a:ext cx="8322300" cy="60007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s-AR" sz="3300" b="0" i="0" u="none" strike="noStrike" cap="none" noProof="0" dirty="0">
                <a:solidFill>
                  <a:srgbClr val="FFFFFF"/>
                </a:solidFill>
                <a:latin typeface="Calibri"/>
                <a:ea typeface="Calibri"/>
                <a:cs typeface="Calibri"/>
                <a:sym typeface="Calibri"/>
              </a:rPr>
              <a:t>Capacitación de la Iniciativa Causal </a:t>
            </a:r>
            <a:r>
              <a:rPr lang="es-AR" sz="3300" b="0" i="0" u="none" strike="noStrike" cap="none" noProof="0" dirty="0" err="1">
                <a:solidFill>
                  <a:srgbClr val="FFFFFF"/>
                </a:solidFill>
                <a:latin typeface="Calibri"/>
                <a:ea typeface="Calibri"/>
                <a:cs typeface="Calibri"/>
                <a:sym typeface="Calibri"/>
              </a:rPr>
              <a:t>Pathways</a:t>
            </a:r>
            <a:endParaRPr lang="es-AR" sz="4300" b="0" i="0" u="none" strike="noStrike" cap="none" noProof="0" dirty="0">
              <a:solidFill>
                <a:srgbClr val="FFFFFF"/>
              </a:solidFill>
              <a:latin typeface="Calibri"/>
              <a:ea typeface="Calibri"/>
              <a:cs typeface="Calibri"/>
              <a:sym typeface="Calibri"/>
            </a:endParaRPr>
          </a:p>
        </p:txBody>
      </p:sp>
      <p:sp>
        <p:nvSpPr>
          <p:cNvPr id="67" name="Google Shape;67;p2">
            <a:extLst>
              <a:ext uri="{FF2B5EF4-FFF2-40B4-BE49-F238E27FC236}">
                <a16:creationId xmlns:a16="http://schemas.microsoft.com/office/drawing/2014/main" id="{149B45C7-CC93-3176-922F-367C4CAE7756}"/>
              </a:ext>
            </a:extLst>
          </p:cNvPr>
          <p:cNvSpPr txBox="1"/>
          <p:nvPr/>
        </p:nvSpPr>
        <p:spPr>
          <a:xfrm>
            <a:off x="365337" y="4861709"/>
            <a:ext cx="8322300" cy="14772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ES" sz="1800" dirty="0">
                <a:solidFill>
                  <a:srgbClr val="FFFFFF"/>
                </a:solidFill>
                <a:latin typeface="Calibri"/>
                <a:ea typeface="Calibri"/>
                <a:cs typeface="Calibri"/>
                <a:sym typeface="Calibri"/>
              </a:rPr>
              <a:t>El desarrollo del contenido es un esfuerzo colaborativo de miembros de la red y personal de la iniciativa, incluidos</a:t>
            </a:r>
            <a:r>
              <a:rPr lang="en-US" sz="1800" dirty="0">
                <a:solidFill>
                  <a:srgbClr val="FFFFFF"/>
                </a:solidFill>
                <a:latin typeface="Calibri"/>
                <a:ea typeface="Calibri"/>
                <a:cs typeface="Calibri"/>
                <a:sym typeface="Calibri"/>
              </a:rPr>
              <a:t>: Carlisle Levine, </a:t>
            </a:r>
            <a:r>
              <a:rPr lang="en-US" sz="1800" dirty="0" err="1">
                <a:solidFill>
                  <a:srgbClr val="FFFFFF"/>
                </a:solidFill>
                <a:latin typeface="Calibri"/>
                <a:ea typeface="Calibri"/>
                <a:cs typeface="Calibri"/>
                <a:sym typeface="Calibri"/>
              </a:rPr>
              <a:t>Jewlya</a:t>
            </a:r>
            <a:r>
              <a:rPr lang="en-US" sz="1800" dirty="0">
                <a:solidFill>
                  <a:srgbClr val="FFFFFF"/>
                </a:solidFill>
                <a:latin typeface="Calibri"/>
                <a:ea typeface="Calibri"/>
                <a:cs typeface="Calibri"/>
                <a:sym typeface="Calibri"/>
              </a:rPr>
              <a:t> Lynn, </a:t>
            </a:r>
            <a:r>
              <a:rPr lang="en-US" sz="1800">
                <a:solidFill>
                  <a:srgbClr val="FFFFFF"/>
                </a:solidFill>
                <a:latin typeface="Calibri"/>
                <a:ea typeface="Calibri"/>
                <a:cs typeface="Calibri"/>
                <a:sym typeface="Calibri"/>
              </a:rPr>
              <a:t>Marina Apgar y </a:t>
            </a:r>
            <a:r>
              <a:rPr lang="en-US" sz="1800" dirty="0">
                <a:solidFill>
                  <a:srgbClr val="FFFFFF"/>
                </a:solidFill>
                <a:latin typeface="Calibri"/>
                <a:ea typeface="Calibri"/>
                <a:cs typeface="Calibri"/>
                <a:sym typeface="Calibri"/>
              </a:rPr>
              <a:t>Carolina De La Rosa Mateo; con </a:t>
            </a:r>
            <a:r>
              <a:rPr lang="en-US" sz="1800" dirty="0" err="1">
                <a:solidFill>
                  <a:srgbClr val="FFFFFF"/>
                </a:solidFill>
                <a:latin typeface="Calibri"/>
                <a:ea typeface="Calibri"/>
                <a:cs typeface="Calibri"/>
                <a:sym typeface="Calibri"/>
              </a:rPr>
              <a:t>el</a:t>
            </a:r>
            <a:r>
              <a:rPr lang="en-US" sz="1800" dirty="0">
                <a:solidFill>
                  <a:srgbClr val="FFFFFF"/>
                </a:solidFill>
                <a:latin typeface="Calibri"/>
                <a:ea typeface="Calibri"/>
                <a:cs typeface="Calibri"/>
                <a:sym typeface="Calibri"/>
              </a:rPr>
              <a:t> </a:t>
            </a:r>
            <a:r>
              <a:rPr lang="en-US" sz="1800" dirty="0" err="1">
                <a:solidFill>
                  <a:srgbClr val="FFFFFF"/>
                </a:solidFill>
                <a:latin typeface="Calibri"/>
                <a:ea typeface="Calibri"/>
                <a:cs typeface="Calibri"/>
                <a:sym typeface="Calibri"/>
              </a:rPr>
              <a:t>apoyo</a:t>
            </a:r>
            <a:r>
              <a:rPr lang="en-US" sz="1800" dirty="0">
                <a:solidFill>
                  <a:srgbClr val="FFFFFF"/>
                </a:solidFill>
                <a:latin typeface="Calibri"/>
                <a:ea typeface="Calibri"/>
                <a:cs typeface="Calibri"/>
                <a:sym typeface="Calibri"/>
              </a:rPr>
              <a:t> y la </a:t>
            </a:r>
            <a:r>
              <a:rPr lang="en-US" sz="1800" dirty="0" err="1">
                <a:solidFill>
                  <a:srgbClr val="FFFFFF"/>
                </a:solidFill>
                <a:latin typeface="Calibri"/>
                <a:ea typeface="Calibri"/>
                <a:cs typeface="Calibri"/>
                <a:sym typeface="Calibri"/>
              </a:rPr>
              <a:t>colaboración</a:t>
            </a:r>
            <a:r>
              <a:rPr lang="en-US" sz="1800" dirty="0">
                <a:solidFill>
                  <a:srgbClr val="FFFFFF"/>
                </a:solidFill>
                <a:latin typeface="Calibri"/>
                <a:ea typeface="Calibri"/>
                <a:cs typeface="Calibri"/>
                <a:sym typeface="Calibri"/>
              </a:rPr>
              <a:t> de: Florencia Guerzovich, Tom Aston, Julia Coffman, Heather Britt, Yulianto </a:t>
            </a:r>
            <a:r>
              <a:rPr lang="en-US" sz="1800" dirty="0" err="1">
                <a:solidFill>
                  <a:srgbClr val="FFFFFF"/>
                </a:solidFill>
                <a:latin typeface="Calibri"/>
                <a:ea typeface="Calibri"/>
                <a:cs typeface="Calibri"/>
                <a:sym typeface="Calibri"/>
              </a:rPr>
              <a:t>Dewata</a:t>
            </a:r>
            <a:r>
              <a:rPr lang="en-US" sz="1800" dirty="0">
                <a:solidFill>
                  <a:srgbClr val="FFFFFF"/>
                </a:solidFill>
                <a:latin typeface="Calibri"/>
                <a:ea typeface="Calibri"/>
                <a:cs typeface="Calibri"/>
                <a:sym typeface="Calibri"/>
              </a:rPr>
              <a:t>, Abdoul Karim Coulibaly, Steve Powell, Drew </a:t>
            </a:r>
            <a:r>
              <a:rPr lang="en-US" sz="1800" dirty="0" err="1">
                <a:solidFill>
                  <a:srgbClr val="FFFFFF"/>
                </a:solidFill>
                <a:latin typeface="Calibri"/>
                <a:ea typeface="Calibri"/>
                <a:cs typeface="Calibri"/>
                <a:sym typeface="Calibri"/>
              </a:rPr>
              <a:t>Koleros</a:t>
            </a:r>
            <a:r>
              <a:rPr lang="en-US" sz="1800" dirty="0">
                <a:solidFill>
                  <a:srgbClr val="FFFFFF"/>
                </a:solidFill>
                <a:latin typeface="Calibri"/>
                <a:ea typeface="Calibri"/>
                <a:cs typeface="Calibri"/>
                <a:sym typeface="Calibri"/>
              </a:rPr>
              <a:t>,</a:t>
            </a:r>
            <a:r>
              <a:rPr lang="en-US" sz="1800" dirty="0">
                <a:solidFill>
                  <a:srgbClr val="FFFFFF"/>
                </a:solidFill>
                <a:latin typeface="Calibri"/>
              </a:rPr>
              <a:t> Kimberlin Butler, </a:t>
            </a:r>
            <a:r>
              <a:rPr lang="en-US" sz="1800" i="0" u="none" strike="noStrike" cap="none" dirty="0">
                <a:solidFill>
                  <a:srgbClr val="FFFFFF"/>
                </a:solidFill>
                <a:latin typeface="Calibri"/>
              </a:rPr>
              <a:t>Steve Powell, Alison Gold</a:t>
            </a:r>
            <a:r>
              <a:rPr lang="en-US" sz="1800" dirty="0">
                <a:solidFill>
                  <a:srgbClr val="FFFFFF"/>
                </a:solidFill>
                <a:latin typeface="Calibri"/>
                <a:ea typeface="Calibri"/>
                <a:cs typeface="Calibri"/>
                <a:sym typeface="Calibri"/>
              </a:rPr>
              <a:t> and Fiona Remnant.</a:t>
            </a:r>
            <a:endParaRPr lang="en-US" sz="1800" dirty="0">
              <a:latin typeface="Calibri"/>
            </a:endParaRPr>
          </a:p>
        </p:txBody>
      </p:sp>
      <p:sp>
        <p:nvSpPr>
          <p:cNvPr id="68" name="Google Shape;68;p2">
            <a:extLst>
              <a:ext uri="{FF2B5EF4-FFF2-40B4-BE49-F238E27FC236}">
                <a16:creationId xmlns:a16="http://schemas.microsoft.com/office/drawing/2014/main" id="{903D702A-8B56-30F4-60BC-00C1D5260875}"/>
              </a:ext>
            </a:extLst>
          </p:cNvPr>
          <p:cNvSpPr txBox="1"/>
          <p:nvPr/>
        </p:nvSpPr>
        <p:spPr>
          <a:xfrm>
            <a:off x="379026" y="4365550"/>
            <a:ext cx="832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800" noProof="0" dirty="0">
                <a:solidFill>
                  <a:srgbClr val="FFFFFF"/>
                </a:solidFill>
                <a:latin typeface="Calibri"/>
                <a:ea typeface="Calibri"/>
                <a:cs typeface="Calibri"/>
                <a:sym typeface="Calibri"/>
              </a:rPr>
              <a:t>Nuestros/as capacitadores/as: </a:t>
            </a:r>
            <a:r>
              <a:rPr lang="es-AR" sz="1800" b="0" i="0" u="none" strike="noStrike" cap="none" noProof="0" dirty="0">
                <a:solidFill>
                  <a:srgbClr val="FFFFFF"/>
                </a:solidFill>
                <a:latin typeface="Calibri"/>
                <a:ea typeface="Calibri"/>
                <a:cs typeface="Calibri"/>
                <a:sym typeface="Calibri"/>
              </a:rPr>
              <a:t> </a:t>
            </a:r>
            <a:endParaRPr lang="es-AR" noProof="0" dirty="0"/>
          </a:p>
        </p:txBody>
      </p:sp>
    </p:spTree>
    <p:extLst>
      <p:ext uri="{BB962C8B-B14F-4D97-AF65-F5344CB8AC3E}">
        <p14:creationId xmlns:p14="http://schemas.microsoft.com/office/powerpoint/2010/main" val="409785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5007bc826e_1_10"/>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212" name="Google Shape;212;g35007bc826e_1_10"/>
          <p:cNvSpPr txBox="1"/>
          <p:nvPr/>
        </p:nvSpPr>
        <p:spPr>
          <a:xfrm>
            <a:off x="325549" y="2249205"/>
            <a:ext cx="8668800" cy="14622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El caso: Introducción</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213" name="Google Shape;213;g35007bc826e_1_10"/>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214" name="Google Shape;214;g35007bc826e_1_10"/>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223259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5007bc826e_1_17"/>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20" name="Google Shape;220;g35007bc826e_1_17"/>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21" name="Google Shape;221;g35007bc826e_1_17"/>
          <p:cNvSpPr txBox="1"/>
          <p:nvPr/>
        </p:nvSpPr>
        <p:spPr>
          <a:xfrm>
            <a:off x="591599" y="456952"/>
            <a:ext cx="78603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s-AR" sz="3200" b="1" i="0" u="none" strike="noStrike" cap="none" noProof="0" dirty="0">
                <a:solidFill>
                  <a:srgbClr val="FFFFFF"/>
                </a:solidFill>
                <a:latin typeface="Arial"/>
                <a:ea typeface="Arial"/>
                <a:cs typeface="Arial"/>
                <a:sym typeface="Arial"/>
              </a:rPr>
              <a:t>Presentar el caso</a:t>
            </a:r>
            <a:endParaRPr lang="es-AR" sz="3200" b="0" i="0" u="none" strike="noStrike" cap="none" noProof="0" dirty="0">
              <a:solidFill>
                <a:srgbClr val="FFFFFF"/>
              </a:solidFill>
              <a:latin typeface="Arial"/>
              <a:ea typeface="Arial"/>
              <a:cs typeface="Arial"/>
              <a:sym typeface="Arial"/>
            </a:endParaRPr>
          </a:p>
        </p:txBody>
      </p:sp>
      <p:cxnSp>
        <p:nvCxnSpPr>
          <p:cNvPr id="222" name="Google Shape;222;g35007bc826e_1_1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23" name="Google Shape;223;g35007bc826e_1_17"/>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24" name="Google Shape;224;g35007bc826e_1_17"/>
          <p:cNvSpPr txBox="1"/>
          <p:nvPr/>
        </p:nvSpPr>
        <p:spPr>
          <a:xfrm>
            <a:off x="306786" y="1858449"/>
            <a:ext cx="4385100" cy="6387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600"/>
              </a:spcBef>
              <a:spcAft>
                <a:spcPts val="0"/>
              </a:spcAft>
              <a:buClr>
                <a:srgbClr val="000000"/>
              </a:buClr>
              <a:buSzPts val="2000"/>
              <a:buFont typeface="Arial"/>
              <a:buNone/>
            </a:pPr>
            <a:endParaRPr lang="es-AR" sz="1400" b="0" i="0" u="none" strike="noStrike" cap="none" noProof="0" dirty="0">
              <a:solidFill>
                <a:srgbClr val="000000"/>
              </a:solidFill>
              <a:latin typeface="Arial"/>
              <a:ea typeface="Arial"/>
              <a:cs typeface="Arial"/>
              <a:sym typeface="Arial"/>
            </a:endParaRPr>
          </a:p>
          <a:p>
            <a:pPr marL="285750" marR="0" lvl="0" indent="-219075" algn="l" rtl="0">
              <a:lnSpc>
                <a:spcPct val="100000"/>
              </a:lnSpc>
              <a:spcBef>
                <a:spcPts val="600"/>
              </a:spcBef>
              <a:spcAft>
                <a:spcPts val="0"/>
              </a:spcAft>
              <a:buClr>
                <a:srgbClr val="000000"/>
              </a:buClr>
              <a:buSzPts val="1050"/>
              <a:buFont typeface="Arial"/>
              <a:buNone/>
            </a:pPr>
            <a:endParaRPr lang="es-AR" sz="105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300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5007bc826e_1_26"/>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30" name="Google Shape;230;g35007bc826e_1_26"/>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31" name="Google Shape;231;g35007bc826e_1_26"/>
          <p:cNvSpPr txBox="1"/>
          <p:nvPr/>
        </p:nvSpPr>
        <p:spPr>
          <a:xfrm>
            <a:off x="591600" y="309127"/>
            <a:ext cx="76380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noProof="0" dirty="0">
                <a:solidFill>
                  <a:srgbClr val="FFFFFF"/>
                </a:solidFill>
                <a:latin typeface="Arial"/>
                <a:ea typeface="Arial"/>
                <a:cs typeface="Arial"/>
                <a:sym typeface="Arial"/>
              </a:rPr>
              <a:t>Hipótesis central del caso (o preguntas clave de la evaluación)</a:t>
            </a:r>
            <a:endParaRPr lang="es-AR" sz="2800" b="0" i="0" u="none" strike="noStrike" cap="none" noProof="0" dirty="0">
              <a:solidFill>
                <a:srgbClr val="FFFFFF"/>
              </a:solidFill>
              <a:latin typeface="Arial"/>
              <a:ea typeface="Arial"/>
              <a:cs typeface="Arial"/>
              <a:sym typeface="Arial"/>
            </a:endParaRPr>
          </a:p>
        </p:txBody>
      </p:sp>
      <p:cxnSp>
        <p:nvCxnSpPr>
          <p:cNvPr id="232" name="Google Shape;232;g35007bc826e_1_26"/>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33" name="Google Shape;233;g35007bc826e_1_26"/>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34" name="Google Shape;234;g35007bc826e_1_26"/>
          <p:cNvSpPr txBox="1"/>
          <p:nvPr/>
        </p:nvSpPr>
        <p:spPr>
          <a:xfrm>
            <a:off x="591600" y="1801327"/>
            <a:ext cx="8046300" cy="861734"/>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chemeClr val="tx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65211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007bc826e_1_35"/>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40" name="Google Shape;240;g35007bc826e_1_35"/>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41" name="Google Shape;241;g35007bc826e_1_35"/>
          <p:cNvSpPr txBox="1"/>
          <p:nvPr/>
        </p:nvSpPr>
        <p:spPr>
          <a:xfrm>
            <a:off x="591599" y="309127"/>
            <a:ext cx="81627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Evaluación de Caminos Causales: Métodos utilizados</a:t>
            </a:r>
            <a:endParaRPr lang="es-AR" sz="1400" b="0" i="0" u="none" strike="noStrike" cap="none" noProof="0" dirty="0">
              <a:solidFill>
                <a:srgbClr val="000000"/>
              </a:solidFill>
              <a:latin typeface="Arial"/>
              <a:ea typeface="Arial"/>
              <a:cs typeface="Arial"/>
              <a:sym typeface="Arial"/>
            </a:endParaRPr>
          </a:p>
        </p:txBody>
      </p:sp>
      <p:cxnSp>
        <p:nvCxnSpPr>
          <p:cNvPr id="242" name="Google Shape;242;g35007bc826e_1_35"/>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43" name="Google Shape;243;g35007bc826e_1_35"/>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44" name="Google Shape;244;g35007bc826e_1_35"/>
          <p:cNvSpPr txBox="1"/>
          <p:nvPr/>
        </p:nvSpPr>
        <p:spPr>
          <a:xfrm>
            <a:off x="591599" y="1860331"/>
            <a:ext cx="8046300" cy="70800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5517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5007bc826e_1_44"/>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0" name="Google Shape;250;g35007bc826e_1_44"/>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51" name="Google Shape;251;g35007bc826e_1_44"/>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Un Camino Causal en acción: [ejemplo]</a:t>
            </a:r>
            <a:endParaRPr lang="es-AR" sz="1400" b="0" i="0" u="none" strike="noStrike" cap="none" noProof="0" dirty="0">
              <a:solidFill>
                <a:srgbClr val="000000"/>
              </a:solidFill>
              <a:latin typeface="Arial"/>
              <a:ea typeface="Arial"/>
              <a:cs typeface="Arial"/>
              <a:sym typeface="Arial"/>
            </a:endParaRPr>
          </a:p>
        </p:txBody>
      </p:sp>
      <p:cxnSp>
        <p:nvCxnSpPr>
          <p:cNvPr id="252" name="Google Shape;252;g35007bc826e_1_4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53" name="Google Shape;253;g35007bc826e_1_44"/>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Tree>
    <p:extLst>
      <p:ext uri="{BB962C8B-B14F-4D97-AF65-F5344CB8AC3E}">
        <p14:creationId xmlns:p14="http://schemas.microsoft.com/office/powerpoint/2010/main" val="394943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5007bc826e_1_52"/>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9" name="Google Shape;259;g35007bc826e_1_52"/>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60" name="Google Shape;260;g35007bc826e_1_52"/>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Del aprendizaje a la acción</a:t>
            </a:r>
          </a:p>
        </p:txBody>
      </p:sp>
      <p:cxnSp>
        <p:nvCxnSpPr>
          <p:cNvPr id="261" name="Google Shape;261;g35007bc826e_1_52"/>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62" name="Google Shape;262;g35007bc826e_1_52"/>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63" name="Google Shape;263;g35007bc826e_1_52"/>
          <p:cNvSpPr txBox="1"/>
          <p:nvPr/>
        </p:nvSpPr>
        <p:spPr>
          <a:xfrm>
            <a:off x="516315" y="1801327"/>
            <a:ext cx="7686000" cy="461700"/>
          </a:xfrm>
          <a:prstGeom prst="rect">
            <a:avLst/>
          </a:prstGeom>
          <a:noFill/>
          <a:ln>
            <a:noFill/>
          </a:ln>
        </p:spPr>
        <p:txBody>
          <a:bodyPr spcFirstLastPara="1" wrap="square" lIns="91425" tIns="45700" rIns="91425" bIns="45700" anchor="t" anchorCtr="0">
            <a:spAutoFit/>
          </a:bodyPr>
          <a:lstStyle/>
          <a:p>
            <a:pPr marL="342900" marR="0" lvl="0" indent="-190500" algn="l" rtl="0">
              <a:lnSpc>
                <a:spcPct val="100000"/>
              </a:lnSpc>
              <a:spcBef>
                <a:spcPts val="0"/>
              </a:spcBef>
              <a:spcAft>
                <a:spcPts val="0"/>
              </a:spcAft>
              <a:buClr>
                <a:srgbClr val="000000"/>
              </a:buClr>
              <a:buSzPts val="2400"/>
              <a:buFont typeface="Arial"/>
              <a:buNone/>
            </a:pP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269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571F9C84-B42B-C380-2120-C82FB21280D0}"/>
            </a:ext>
          </a:extLst>
        </p:cNvPr>
        <p:cNvGrpSpPr/>
        <p:nvPr/>
      </p:nvGrpSpPr>
      <p:grpSpPr>
        <a:xfrm>
          <a:off x="0" y="0"/>
          <a:ext cx="0" cy="0"/>
          <a:chOff x="0" y="0"/>
          <a:chExt cx="0" cy="0"/>
        </a:xfrm>
      </p:grpSpPr>
      <p:sp>
        <p:nvSpPr>
          <p:cNvPr id="263" name="Google Shape;263;p28">
            <a:extLst>
              <a:ext uri="{FF2B5EF4-FFF2-40B4-BE49-F238E27FC236}">
                <a16:creationId xmlns:a16="http://schemas.microsoft.com/office/drawing/2014/main" id="{8B444D8E-C6DB-F5FF-56DD-66DB92AC3DC8}"/>
              </a:ext>
            </a:extLst>
          </p:cNvPr>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264" name="Google Shape;264;p28">
            <a:extLst>
              <a:ext uri="{FF2B5EF4-FFF2-40B4-BE49-F238E27FC236}">
                <a16:creationId xmlns:a16="http://schemas.microsoft.com/office/drawing/2014/main" id="{2AD843F2-9EC8-A12D-D120-19B3109A3F28}"/>
              </a:ext>
            </a:extLst>
          </p:cNvPr>
          <p:cNvSpPr txBox="1"/>
          <p:nvPr/>
        </p:nvSpPr>
        <p:spPr>
          <a:xfrm>
            <a:off x="162775" y="1130216"/>
            <a:ext cx="8818450" cy="2662176"/>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¿Qué factores suelen impedir una exploración más profunda de </a:t>
            </a:r>
            <a:br>
              <a:rPr lang="es-AR" sz="3900" b="1" i="0" u="none" strike="noStrike" cap="none" noProof="0" dirty="0">
                <a:solidFill>
                  <a:srgbClr val="FFFFFF"/>
                </a:solidFill>
                <a:latin typeface="Calibri"/>
                <a:ea typeface="Calibri"/>
                <a:cs typeface="Calibri"/>
                <a:sym typeface="Calibri"/>
              </a:rPr>
            </a:br>
            <a:r>
              <a:rPr lang="es-AR" sz="3900" b="1" i="0" u="none" strike="noStrike" cap="none" noProof="0" dirty="0">
                <a:solidFill>
                  <a:srgbClr val="FFFFFF"/>
                </a:solidFill>
                <a:latin typeface="Calibri"/>
                <a:ea typeface="Calibri"/>
                <a:cs typeface="Calibri"/>
                <a:sym typeface="Calibri"/>
              </a:rPr>
              <a:t>los caminos causales? </a:t>
            </a:r>
          </a:p>
          <a:p>
            <a:pPr marL="0" marR="0" lvl="0" indent="0" algn="l" rtl="0">
              <a:lnSpc>
                <a:spcPct val="100000"/>
              </a:lnSpc>
              <a:spcBef>
                <a:spcPts val="0"/>
              </a:spcBef>
              <a:spcAft>
                <a:spcPts val="0"/>
              </a:spcAft>
              <a:buClr>
                <a:srgbClr val="FFFFFF"/>
              </a:buClr>
              <a:buSzPts val="3200"/>
              <a:buFont typeface="Arial"/>
              <a:buNone/>
            </a:pPr>
            <a:endParaRPr sz="5000" b="1" i="0" u="none" strike="noStrike" cap="none" dirty="0">
              <a:solidFill>
                <a:srgbClr val="FFFFFF"/>
              </a:solidFill>
              <a:latin typeface="Arial"/>
              <a:ea typeface="Arial"/>
              <a:cs typeface="Arial"/>
              <a:sym typeface="Arial"/>
            </a:endParaRPr>
          </a:p>
        </p:txBody>
      </p:sp>
      <p:cxnSp>
        <p:nvCxnSpPr>
          <p:cNvPr id="265" name="Google Shape;265;p28">
            <a:extLst>
              <a:ext uri="{FF2B5EF4-FFF2-40B4-BE49-F238E27FC236}">
                <a16:creationId xmlns:a16="http://schemas.microsoft.com/office/drawing/2014/main" id="{DBD84402-5A7E-6B15-C046-019BD69AC54C}"/>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266" name="Google Shape;266;p28">
            <a:extLst>
              <a:ext uri="{FF2B5EF4-FFF2-40B4-BE49-F238E27FC236}">
                <a16:creationId xmlns:a16="http://schemas.microsoft.com/office/drawing/2014/main" id="{6AC4E82D-FA3D-60DA-D67E-FFF639A86C6A}"/>
              </a:ext>
            </a:extLst>
          </p:cNvPr>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396505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50B11ED8-A3B1-FD95-3402-2A229B0FC76E}"/>
            </a:ext>
          </a:extLst>
        </p:cNvPr>
        <p:cNvGrpSpPr/>
        <p:nvPr/>
      </p:nvGrpSpPr>
      <p:grpSpPr>
        <a:xfrm>
          <a:off x="0" y="0"/>
          <a:ext cx="0" cy="0"/>
          <a:chOff x="0" y="0"/>
          <a:chExt cx="0" cy="0"/>
        </a:xfrm>
      </p:grpSpPr>
      <p:sp>
        <p:nvSpPr>
          <p:cNvPr id="271" name="Google Shape;271;p39">
            <a:extLst>
              <a:ext uri="{FF2B5EF4-FFF2-40B4-BE49-F238E27FC236}">
                <a16:creationId xmlns:a16="http://schemas.microsoft.com/office/drawing/2014/main" id="{E1B5EC59-7FAC-BA5B-2721-EB6E24ADDEC4}"/>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272" name="Google Shape;272;p39">
            <a:extLst>
              <a:ext uri="{FF2B5EF4-FFF2-40B4-BE49-F238E27FC236}">
                <a16:creationId xmlns:a16="http://schemas.microsoft.com/office/drawing/2014/main" id="{33AB478C-1859-7C9B-58BC-A755E83BE9D0}"/>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273" name="Google Shape;273;p39">
            <a:extLst>
              <a:ext uri="{FF2B5EF4-FFF2-40B4-BE49-F238E27FC236}">
                <a16:creationId xmlns:a16="http://schemas.microsoft.com/office/drawing/2014/main" id="{BD444D25-47A1-9A4A-DA20-F49E9BEDA54F}"/>
              </a:ext>
            </a:extLst>
          </p:cNvPr>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800" b="0" i="0" u="none" strike="noStrike" cap="none" dirty="0">
                <a:solidFill>
                  <a:srgbClr val="FFFFFF"/>
                </a:solidFill>
                <a:latin typeface="Arial"/>
                <a:ea typeface="Arial"/>
                <a:cs typeface="Arial"/>
                <a:sym typeface="Arial"/>
              </a:rPr>
              <a:t>Los </a:t>
            </a:r>
            <a:r>
              <a:rPr lang="en-US" sz="2800" b="0" i="0" u="none" strike="noStrike" cap="none" dirty="0" err="1">
                <a:solidFill>
                  <a:srgbClr val="FFFFFF"/>
                </a:solidFill>
                <a:latin typeface="Arial"/>
                <a:ea typeface="Arial"/>
                <a:cs typeface="Arial"/>
                <a:sym typeface="Arial"/>
              </a:rPr>
              <a:t>mitos</a:t>
            </a:r>
            <a:r>
              <a:rPr lang="en-US" sz="2800" b="0" i="0" u="none" strike="noStrike" cap="none" dirty="0">
                <a:solidFill>
                  <a:srgbClr val="FFFFFF"/>
                </a:solidFill>
                <a:latin typeface="Arial"/>
                <a:ea typeface="Arial"/>
                <a:cs typeface="Arial"/>
                <a:sym typeface="Arial"/>
              </a:rPr>
              <a:t> </a:t>
            </a:r>
            <a:r>
              <a:rPr lang="en-US" sz="2800" b="0" i="0" u="none" strike="noStrike" cap="none" dirty="0" err="1">
                <a:solidFill>
                  <a:srgbClr val="FFFFFF"/>
                </a:solidFill>
                <a:latin typeface="Arial"/>
                <a:ea typeface="Arial"/>
                <a:cs typeface="Arial"/>
                <a:sym typeface="Arial"/>
              </a:rPr>
              <a:t>sobre</a:t>
            </a:r>
            <a:r>
              <a:rPr lang="en-US" sz="2800" b="0" i="0" u="none" strike="noStrike" cap="none" dirty="0">
                <a:solidFill>
                  <a:srgbClr val="FFFFFF"/>
                </a:solidFill>
                <a:latin typeface="Arial"/>
                <a:ea typeface="Arial"/>
                <a:cs typeface="Arial"/>
                <a:sym typeface="Arial"/>
              </a:rPr>
              <a:t> </a:t>
            </a:r>
            <a:r>
              <a:rPr lang="en-US" sz="2800" b="0" i="0" u="none" strike="noStrike" cap="none" dirty="0" err="1">
                <a:solidFill>
                  <a:srgbClr val="FFFFFF"/>
                </a:solidFill>
                <a:latin typeface="Arial"/>
                <a:ea typeface="Arial"/>
                <a:cs typeface="Arial"/>
                <a:sym typeface="Arial"/>
              </a:rPr>
              <a:t>el</a:t>
            </a:r>
            <a:r>
              <a:rPr lang="en-US" sz="2800" b="0" i="0" u="none" strike="noStrike" cap="none" dirty="0">
                <a:solidFill>
                  <a:srgbClr val="FFFFFF"/>
                </a:solidFill>
                <a:latin typeface="Arial"/>
                <a:ea typeface="Arial"/>
                <a:cs typeface="Arial"/>
                <a:sym typeface="Arial"/>
              </a:rPr>
              <a:t> </a:t>
            </a:r>
            <a:r>
              <a:rPr lang="en-US" sz="2800" b="0" i="0" u="none" strike="noStrike" cap="none" dirty="0" err="1">
                <a:solidFill>
                  <a:srgbClr val="FFFFFF"/>
                </a:solidFill>
                <a:latin typeface="Arial"/>
                <a:ea typeface="Arial"/>
                <a:cs typeface="Arial"/>
                <a:sym typeface="Arial"/>
              </a:rPr>
              <a:t>análisis</a:t>
            </a:r>
            <a:r>
              <a:rPr lang="en-US" sz="2800" b="0" i="0" u="none" strike="noStrike" cap="none" dirty="0">
                <a:solidFill>
                  <a:srgbClr val="FFFFFF"/>
                </a:solidFill>
                <a:latin typeface="Arial"/>
                <a:ea typeface="Arial"/>
                <a:cs typeface="Arial"/>
                <a:sym typeface="Arial"/>
              </a:rPr>
              <a:t> de </a:t>
            </a:r>
            <a:r>
              <a:rPr lang="en-US" sz="2800" b="0" i="0" u="none" strike="noStrike" cap="none" dirty="0" err="1">
                <a:solidFill>
                  <a:srgbClr val="FFFFFF"/>
                </a:solidFill>
                <a:latin typeface="Arial"/>
                <a:ea typeface="Arial"/>
                <a:cs typeface="Arial"/>
                <a:sym typeface="Arial"/>
              </a:rPr>
              <a:t>caminos</a:t>
            </a:r>
            <a:r>
              <a:rPr lang="en-US" sz="2800" b="0" i="0" u="none" strike="noStrike" cap="none" dirty="0">
                <a:solidFill>
                  <a:srgbClr val="FFFFFF"/>
                </a:solidFill>
                <a:latin typeface="Arial"/>
                <a:ea typeface="Arial"/>
                <a:cs typeface="Arial"/>
                <a:sym typeface="Arial"/>
              </a:rPr>
              <a:t> </a:t>
            </a:r>
            <a:r>
              <a:rPr lang="en-US" sz="2800" b="0" i="0" u="none" strike="noStrike" cap="none" dirty="0" err="1">
                <a:solidFill>
                  <a:srgbClr val="FFFFFF"/>
                </a:solidFill>
                <a:latin typeface="Arial"/>
                <a:ea typeface="Arial"/>
                <a:cs typeface="Arial"/>
                <a:sym typeface="Arial"/>
              </a:rPr>
              <a:t>causales</a:t>
            </a:r>
            <a:endParaRPr sz="2800" b="0" i="0" u="none" strike="noStrike" cap="none" dirty="0">
              <a:solidFill>
                <a:srgbClr val="FFFFFF"/>
              </a:solidFill>
              <a:latin typeface="Arial"/>
              <a:ea typeface="Arial"/>
              <a:cs typeface="Arial"/>
              <a:sym typeface="Arial"/>
            </a:endParaRPr>
          </a:p>
        </p:txBody>
      </p:sp>
      <p:cxnSp>
        <p:nvCxnSpPr>
          <p:cNvPr id="274" name="Google Shape;274;p39">
            <a:extLst>
              <a:ext uri="{FF2B5EF4-FFF2-40B4-BE49-F238E27FC236}">
                <a16:creationId xmlns:a16="http://schemas.microsoft.com/office/drawing/2014/main" id="{AED031E4-52B1-E2CD-8E6B-742CD64A141E}"/>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275" name="Google Shape;275;p39">
            <a:extLst>
              <a:ext uri="{FF2B5EF4-FFF2-40B4-BE49-F238E27FC236}">
                <a16:creationId xmlns:a16="http://schemas.microsoft.com/office/drawing/2014/main" id="{D76ABC67-DEA5-7DE9-C396-5D8673B8321A}"/>
              </a:ext>
            </a:extLst>
          </p:cNvPr>
          <p:cNvSpPr txBox="1"/>
          <p:nvPr/>
        </p:nvSpPr>
        <p:spPr>
          <a:xfrm>
            <a:off x="971999" y="1985874"/>
            <a:ext cx="7492063" cy="3844027"/>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1000"/>
              </a:spcBef>
              <a:spcAft>
                <a:spcPts val="0"/>
              </a:spcAft>
              <a:buClr>
                <a:srgbClr val="45841A"/>
              </a:buClr>
              <a:buSzPts val="2400"/>
              <a:buFont typeface="Arial"/>
              <a:buChar char="➢"/>
            </a:pPr>
            <a:r>
              <a:rPr lang="es-AR" sz="2400" b="1" i="0" u="none" strike="noStrike" cap="none" noProof="0" dirty="0">
                <a:solidFill>
                  <a:srgbClr val="45841A"/>
                </a:solidFill>
                <a:latin typeface="Arial"/>
                <a:ea typeface="Arial"/>
                <a:cs typeface="Arial"/>
                <a:sym typeface="Arial"/>
              </a:rPr>
              <a:t>Mitos sobre los métodos</a:t>
            </a:r>
          </a:p>
          <a:p>
            <a:pPr marL="457200" marR="0" lvl="0" indent="-381000" algn="l" rtl="0">
              <a:lnSpc>
                <a:spcPct val="100000"/>
              </a:lnSpc>
              <a:spcBef>
                <a:spcPts val="2000"/>
              </a:spcBef>
              <a:spcAft>
                <a:spcPts val="0"/>
              </a:spcAft>
              <a:buClr>
                <a:srgbClr val="45841A"/>
              </a:buClr>
              <a:buSzPts val="2400"/>
              <a:buFont typeface="Arial"/>
              <a:buChar char="➢"/>
            </a:pPr>
            <a:r>
              <a:rPr lang="es-AR" sz="2400" b="1" i="0" u="none" strike="noStrike" cap="none" noProof="0" dirty="0">
                <a:solidFill>
                  <a:srgbClr val="45841A"/>
                </a:solidFill>
                <a:latin typeface="Arial"/>
                <a:ea typeface="Arial"/>
                <a:cs typeface="Arial"/>
                <a:sym typeface="Arial"/>
              </a:rPr>
              <a:t>Mitos sobre quién puede participar y quién se beneficia de la evaluación causal</a:t>
            </a:r>
          </a:p>
          <a:p>
            <a:pPr marL="457200" marR="0" lvl="0" indent="-381000" algn="l" rtl="0">
              <a:lnSpc>
                <a:spcPct val="100000"/>
              </a:lnSpc>
              <a:spcBef>
                <a:spcPts val="2000"/>
              </a:spcBef>
              <a:spcAft>
                <a:spcPts val="0"/>
              </a:spcAft>
              <a:buClr>
                <a:srgbClr val="45841A"/>
              </a:buClr>
              <a:buSzPts val="2400"/>
              <a:buFont typeface="Arial"/>
              <a:buChar char="➢"/>
            </a:pPr>
            <a:r>
              <a:rPr lang="es-AR" sz="2400" b="1" i="0" u="none" strike="noStrike" cap="none" noProof="0" dirty="0">
                <a:solidFill>
                  <a:srgbClr val="45841A"/>
                </a:solidFill>
                <a:latin typeface="Arial"/>
                <a:ea typeface="Arial"/>
                <a:cs typeface="Arial"/>
                <a:sym typeface="Arial"/>
              </a:rPr>
              <a:t>Mitos sobre si los diseños causales son realmente útiles</a:t>
            </a:r>
          </a:p>
          <a:p>
            <a:pPr marL="457200" marR="0" lvl="0" indent="-381000" algn="l" rtl="0">
              <a:lnSpc>
                <a:spcPct val="100000"/>
              </a:lnSpc>
              <a:spcBef>
                <a:spcPts val="2000"/>
              </a:spcBef>
              <a:spcAft>
                <a:spcPts val="2000"/>
              </a:spcAft>
              <a:buClr>
                <a:srgbClr val="45841A"/>
              </a:buClr>
              <a:buSzPts val="2400"/>
              <a:buFont typeface="Arial"/>
              <a:buChar char="➢"/>
            </a:pPr>
            <a:r>
              <a:rPr lang="es-AR" sz="2400" b="1" i="0" u="none" strike="noStrike" cap="none" noProof="0" dirty="0">
                <a:solidFill>
                  <a:srgbClr val="45841A"/>
                </a:solidFill>
                <a:latin typeface="Arial"/>
                <a:ea typeface="Arial"/>
                <a:cs typeface="Arial"/>
                <a:sym typeface="Arial"/>
              </a:rPr>
              <a:t>Mitos sobre si ya estamos haciendo este trabajo, aunque no lo llamemos causal</a:t>
            </a:r>
          </a:p>
        </p:txBody>
      </p:sp>
      <p:sp>
        <p:nvSpPr>
          <p:cNvPr id="276" name="Google Shape;276;p39">
            <a:extLst>
              <a:ext uri="{FF2B5EF4-FFF2-40B4-BE49-F238E27FC236}">
                <a16:creationId xmlns:a16="http://schemas.microsoft.com/office/drawing/2014/main" id="{BE7A93EF-2A98-F73A-E0BC-1CD64AD7F6E7}"/>
              </a:ext>
            </a:extLst>
          </p:cNvPr>
          <p:cNvSpPr txBox="1"/>
          <p:nvPr/>
        </p:nvSpPr>
        <p:spPr>
          <a:xfrm>
            <a:off x="275772" y="6182971"/>
            <a:ext cx="80705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Lynn, J., Stachowiak, S., &amp; Coffman, J. (2021). Lost Causal: Debunking Myths About Causal Analysis in Philanthropy. </a:t>
            </a:r>
            <a:r>
              <a:rPr lang="en-US" sz="1400" b="0" i="1" u="none" strike="noStrike" cap="none" dirty="0">
                <a:solidFill>
                  <a:srgbClr val="000000"/>
                </a:solidFill>
                <a:latin typeface="Arial"/>
                <a:ea typeface="Arial"/>
                <a:cs typeface="Arial"/>
                <a:sym typeface="Arial"/>
              </a:rPr>
              <a:t>The Foundation Review, 13</a:t>
            </a:r>
            <a:r>
              <a:rPr lang="en-US" sz="1400" b="0" i="0" u="none" strike="noStrike" cap="none" dirty="0">
                <a:solidFill>
                  <a:srgbClr val="000000"/>
                </a:solidFill>
                <a:latin typeface="Arial"/>
                <a:ea typeface="Arial"/>
                <a:cs typeface="Arial"/>
                <a:sym typeface="Arial"/>
              </a:rPr>
              <a:t>(3). </a:t>
            </a:r>
            <a:r>
              <a:rPr lang="en-US" sz="1400" b="0" i="0" u="sng" strike="noStrike" cap="none" dirty="0">
                <a:solidFill>
                  <a:srgbClr val="104E7B"/>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https://doi.org/10.9707/1944-5660.1576</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131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a:extLst>
            <a:ext uri="{FF2B5EF4-FFF2-40B4-BE49-F238E27FC236}">
              <a16:creationId xmlns:a16="http://schemas.microsoft.com/office/drawing/2014/main" id="{E09F481C-B4F6-DC9B-931F-8F41E911C331}"/>
            </a:ext>
          </a:extLst>
        </p:cNvPr>
        <p:cNvGrpSpPr/>
        <p:nvPr/>
      </p:nvGrpSpPr>
      <p:grpSpPr>
        <a:xfrm>
          <a:off x="0" y="0"/>
          <a:ext cx="0" cy="0"/>
          <a:chOff x="0" y="0"/>
          <a:chExt cx="0" cy="0"/>
        </a:xfrm>
      </p:grpSpPr>
      <p:sp>
        <p:nvSpPr>
          <p:cNvPr id="348" name="Google Shape;348;p38">
            <a:extLst>
              <a:ext uri="{FF2B5EF4-FFF2-40B4-BE49-F238E27FC236}">
                <a16:creationId xmlns:a16="http://schemas.microsoft.com/office/drawing/2014/main" id="{EA61BA45-31C2-25D5-A9DA-4BC11206E533}"/>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349" name="Google Shape;349;p38">
            <a:extLst>
              <a:ext uri="{FF2B5EF4-FFF2-40B4-BE49-F238E27FC236}">
                <a16:creationId xmlns:a16="http://schemas.microsoft.com/office/drawing/2014/main" id="{0F1B7D40-A792-E1A0-D5EB-8C928FB67BE4}"/>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50" name="Google Shape;350;p38">
            <a:extLst>
              <a:ext uri="{FF2B5EF4-FFF2-40B4-BE49-F238E27FC236}">
                <a16:creationId xmlns:a16="http://schemas.microsoft.com/office/drawing/2014/main" id="{2ED7D37D-0C6B-36A0-B73F-051B23D01486}"/>
              </a:ext>
            </a:extLst>
          </p:cNvPr>
          <p:cNvSpPr txBox="1"/>
          <p:nvPr/>
        </p:nvSpPr>
        <p:spPr>
          <a:xfrm>
            <a:off x="748200" y="413402"/>
            <a:ext cx="77100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None/>
            </a:pPr>
            <a:r>
              <a:rPr lang="es-AR" sz="2800" b="0" i="0" u="none" strike="noStrike" cap="none" noProof="0" dirty="0">
                <a:solidFill>
                  <a:srgbClr val="FFFFFF"/>
                </a:solidFill>
                <a:latin typeface="Arial"/>
                <a:ea typeface="Arial"/>
                <a:cs typeface="Arial"/>
                <a:sym typeface="Arial"/>
              </a:rPr>
              <a:t>Mito: Mis evaluaciones ya son causales; no necesito cambiar nada</a:t>
            </a:r>
          </a:p>
        </p:txBody>
      </p:sp>
      <p:cxnSp>
        <p:nvCxnSpPr>
          <p:cNvPr id="351" name="Google Shape;351;p38">
            <a:extLst>
              <a:ext uri="{FF2B5EF4-FFF2-40B4-BE49-F238E27FC236}">
                <a16:creationId xmlns:a16="http://schemas.microsoft.com/office/drawing/2014/main" id="{E63FC865-0626-EDD7-C6F5-4353DC92D735}"/>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352" name="Google Shape;352;p38">
            <a:extLst>
              <a:ext uri="{FF2B5EF4-FFF2-40B4-BE49-F238E27FC236}">
                <a16:creationId xmlns:a16="http://schemas.microsoft.com/office/drawing/2014/main" id="{03AAC582-6A0C-5501-FA7E-5C9DFBA4D925}"/>
              </a:ext>
            </a:extLst>
          </p:cNvPr>
          <p:cNvSpPr/>
          <p:nvPr/>
        </p:nvSpPr>
        <p:spPr>
          <a:xfrm>
            <a:off x="176885" y="1612673"/>
            <a:ext cx="5158154" cy="3093886"/>
          </a:xfrm>
          <a:prstGeom prst="wedgeEllipseCallout">
            <a:avLst>
              <a:gd name="adj1" fmla="val -38560"/>
              <a:gd name="adj2" fmla="val 76141"/>
            </a:avLst>
          </a:prstGeom>
          <a:solidFill>
            <a:schemeClr val="accent1"/>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chemeClr val="lt1"/>
                </a:solidFill>
                <a:latin typeface="Helvetica Neue"/>
                <a:ea typeface="Helvetica Neue"/>
                <a:cs typeface="Helvetica Neue"/>
                <a:sym typeface="Helvetica Neue"/>
              </a:rPr>
              <a:t>¿</a:t>
            </a:r>
            <a:r>
              <a:rPr lang="es-AR" sz="3200" b="0" i="0" u="none" strike="noStrike" cap="none" noProof="0" dirty="0">
                <a:solidFill>
                  <a:schemeClr val="lt1"/>
                </a:solidFill>
                <a:latin typeface="Helvetica Neue"/>
                <a:ea typeface="Helvetica Neue"/>
                <a:cs typeface="Helvetica Neue"/>
                <a:sym typeface="Helvetica Neue"/>
              </a:rPr>
              <a:t>Acaso no son todas las evaluaciones un estudio de causas y efectos?</a:t>
            </a:r>
            <a:endParaRPr dirty="0"/>
          </a:p>
        </p:txBody>
      </p:sp>
      <p:sp>
        <p:nvSpPr>
          <p:cNvPr id="353" name="Google Shape;353;p38">
            <a:extLst>
              <a:ext uri="{FF2B5EF4-FFF2-40B4-BE49-F238E27FC236}">
                <a16:creationId xmlns:a16="http://schemas.microsoft.com/office/drawing/2014/main" id="{A20B2F0B-EDE3-306D-297A-17E0DBCAE01C}"/>
              </a:ext>
            </a:extLst>
          </p:cNvPr>
          <p:cNvSpPr/>
          <p:nvPr/>
        </p:nvSpPr>
        <p:spPr>
          <a:xfrm>
            <a:off x="4946100" y="3453418"/>
            <a:ext cx="4021015" cy="2390501"/>
          </a:xfrm>
          <a:prstGeom prst="wedgeEllipseCallout">
            <a:avLst>
              <a:gd name="adj1" fmla="val 44167"/>
              <a:gd name="adj2" fmla="val 71594"/>
            </a:avLst>
          </a:prstGeom>
          <a:solidFill>
            <a:schemeClr val="accent1"/>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chemeClr val="lt1"/>
                </a:solidFill>
                <a:latin typeface="Helvetica Neue"/>
                <a:ea typeface="Helvetica Neue"/>
                <a:cs typeface="Helvetica Neue"/>
                <a:sym typeface="Helvetica Neue"/>
              </a:rPr>
              <a:t>Mis métodos y mis hallazgos ya son causales.</a:t>
            </a:r>
            <a:endParaRPr lang="es-AR" noProof="0" dirty="0"/>
          </a:p>
        </p:txBody>
      </p:sp>
    </p:spTree>
    <p:extLst>
      <p:ext uri="{BB962C8B-B14F-4D97-AF65-F5344CB8AC3E}">
        <p14:creationId xmlns:p14="http://schemas.microsoft.com/office/powerpoint/2010/main" val="109952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340" name="Google Shape;340;p37"/>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41" name="Google Shape;341;p37"/>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Mito: Los diseños causales no sirven para la estrategia</a:t>
            </a:r>
          </a:p>
        </p:txBody>
      </p:sp>
      <p:cxnSp>
        <p:nvCxnSpPr>
          <p:cNvPr id="342" name="Google Shape;342;p3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 name="Picture 2">
            <a:extLst>
              <a:ext uri="{FF2B5EF4-FFF2-40B4-BE49-F238E27FC236}">
                <a16:creationId xmlns:a16="http://schemas.microsoft.com/office/drawing/2014/main" id="{29440EEF-FDF0-42D0-93ED-E46C5CFB0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129" y="1624881"/>
            <a:ext cx="4858871" cy="51610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BF9D824-6C60-F207-3F76-87EBEFDBD395}"/>
              </a:ext>
            </a:extLst>
          </p:cNvPr>
          <p:cNvSpPr/>
          <p:nvPr/>
        </p:nvSpPr>
        <p:spPr>
          <a:xfrm>
            <a:off x="4294093" y="1685985"/>
            <a:ext cx="1936376" cy="421673"/>
          </a:xfrm>
          <a:prstGeom prst="flowChartAlternateProcess">
            <a:avLst/>
          </a:prstGeom>
          <a:solidFill>
            <a:srgbClr val="469D2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Todo es </a:t>
            </a:r>
            <a:r>
              <a:rPr lang="en-US" dirty="0" err="1"/>
              <a:t>predecible</a:t>
            </a:r>
            <a:endParaRPr lang="en-GB" dirty="0"/>
          </a:p>
        </p:txBody>
      </p:sp>
      <p:sp>
        <p:nvSpPr>
          <p:cNvPr id="4" name="Rectangle 3">
            <a:extLst>
              <a:ext uri="{FF2B5EF4-FFF2-40B4-BE49-F238E27FC236}">
                <a16:creationId xmlns:a16="http://schemas.microsoft.com/office/drawing/2014/main" id="{0F78ED67-6405-6CCF-5E3D-FBE5EE6760DF}"/>
              </a:ext>
            </a:extLst>
          </p:cNvPr>
          <p:cNvSpPr/>
          <p:nvPr/>
        </p:nvSpPr>
        <p:spPr>
          <a:xfrm>
            <a:off x="4285129" y="6131118"/>
            <a:ext cx="2698377" cy="331690"/>
          </a:xfrm>
          <a:prstGeom prst="flowChartAlternateProcess">
            <a:avLst/>
          </a:prstGeom>
          <a:solidFill>
            <a:srgbClr val="469D2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Todo es </a:t>
            </a:r>
            <a:r>
              <a:rPr lang="en-US" dirty="0" err="1"/>
              <a:t>incierto</a:t>
            </a:r>
            <a:endParaRPr lang="en-GB" dirty="0"/>
          </a:p>
        </p:txBody>
      </p:sp>
      <p:sp>
        <p:nvSpPr>
          <p:cNvPr id="6" name="Rectangle 5">
            <a:extLst>
              <a:ext uri="{FF2B5EF4-FFF2-40B4-BE49-F238E27FC236}">
                <a16:creationId xmlns:a16="http://schemas.microsoft.com/office/drawing/2014/main" id="{2AF4753B-B20E-9CC4-3AED-F9D1140ED55C}"/>
              </a:ext>
            </a:extLst>
          </p:cNvPr>
          <p:cNvSpPr/>
          <p:nvPr/>
        </p:nvSpPr>
        <p:spPr>
          <a:xfrm>
            <a:off x="4294093" y="4552066"/>
            <a:ext cx="4769224" cy="26450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err="1">
                <a:solidFill>
                  <a:schemeClr val="tx1"/>
                </a:solidFill>
              </a:rPr>
              <a:t>Actividad</a:t>
            </a:r>
            <a:r>
              <a:rPr lang="en-US" sz="1050" dirty="0">
                <a:solidFill>
                  <a:schemeClr val="tx1"/>
                </a:solidFill>
              </a:rPr>
              <a:t>           </a:t>
            </a:r>
            <a:r>
              <a:rPr lang="en-US" sz="1050" dirty="0" err="1">
                <a:solidFill>
                  <a:schemeClr val="tx1"/>
                </a:solidFill>
              </a:rPr>
              <a:t>Supuestos</a:t>
            </a:r>
            <a:r>
              <a:rPr lang="en-US" sz="1050" dirty="0">
                <a:solidFill>
                  <a:schemeClr val="tx1"/>
                </a:solidFill>
              </a:rPr>
              <a:t> </a:t>
            </a:r>
            <a:r>
              <a:rPr lang="en-US" sz="1050" dirty="0" err="1">
                <a:solidFill>
                  <a:schemeClr val="tx1"/>
                </a:solidFill>
              </a:rPr>
              <a:t>sobre</a:t>
            </a:r>
            <a:r>
              <a:rPr lang="en-US" sz="1050" dirty="0">
                <a:solidFill>
                  <a:schemeClr val="tx1"/>
                </a:solidFill>
              </a:rPr>
              <a:t> </a:t>
            </a:r>
            <a:r>
              <a:rPr lang="en-US" sz="1050" dirty="0" err="1">
                <a:solidFill>
                  <a:schemeClr val="tx1"/>
                </a:solidFill>
              </a:rPr>
              <a:t>el</a:t>
            </a:r>
            <a:r>
              <a:rPr lang="en-US" sz="1050" dirty="0">
                <a:solidFill>
                  <a:schemeClr val="tx1"/>
                </a:solidFill>
              </a:rPr>
              <a:t> </a:t>
            </a:r>
            <a:r>
              <a:rPr lang="en-US" sz="1050" dirty="0" err="1">
                <a:solidFill>
                  <a:schemeClr val="tx1"/>
                </a:solidFill>
              </a:rPr>
              <a:t>proceso</a:t>
            </a:r>
            <a:r>
              <a:rPr lang="en-US" sz="1050" dirty="0">
                <a:solidFill>
                  <a:schemeClr val="tx1"/>
                </a:solidFill>
              </a:rPr>
              <a:t>    </a:t>
            </a:r>
            <a:r>
              <a:rPr lang="en-US" sz="1050" dirty="0" err="1">
                <a:solidFill>
                  <a:schemeClr val="tx1"/>
                </a:solidFill>
              </a:rPr>
              <a:t>Resultados</a:t>
            </a:r>
            <a:r>
              <a:rPr lang="en-US" sz="1050" dirty="0">
                <a:solidFill>
                  <a:schemeClr val="tx1"/>
                </a:solidFill>
              </a:rPr>
              <a:t> </a:t>
            </a:r>
            <a:r>
              <a:rPr lang="en-US" sz="1050" dirty="0" err="1">
                <a:solidFill>
                  <a:schemeClr val="tx1"/>
                </a:solidFill>
              </a:rPr>
              <a:t>Esperados</a:t>
            </a:r>
            <a:endParaRPr lang="en-GB" sz="1050" dirty="0">
              <a:solidFill>
                <a:schemeClr val="tx1"/>
              </a:solidFill>
            </a:endParaRPr>
          </a:p>
        </p:txBody>
      </p:sp>
      <p:sp>
        <p:nvSpPr>
          <p:cNvPr id="8" name="TextBox 14">
            <a:extLst>
              <a:ext uri="{FF2B5EF4-FFF2-40B4-BE49-F238E27FC236}">
                <a16:creationId xmlns:a16="http://schemas.microsoft.com/office/drawing/2014/main" id="{6A98CD2A-7F56-4F6C-A9BC-ACC9A39D7C74}"/>
              </a:ext>
            </a:extLst>
          </p:cNvPr>
          <p:cNvSpPr txBox="1"/>
          <p:nvPr/>
        </p:nvSpPr>
        <p:spPr>
          <a:xfrm>
            <a:off x="516315" y="2859644"/>
            <a:ext cx="3177989" cy="2384755"/>
          </a:xfrm>
          <a:prstGeom prst="rect">
            <a:avLst/>
          </a:prstGeom>
        </p:spPr>
        <p:txBody>
          <a:bodyPr wrap="square" lIns="0" tIns="0" rIns="0" bIns="0" rtlCol="0" anchor="t">
            <a:spAutoFit/>
          </a:bodyPr>
          <a:lstStyle/>
          <a:p>
            <a:pPr lvl="0">
              <a:lnSpc>
                <a:spcPts val="3800"/>
              </a:lnSpc>
              <a:spcBef>
                <a:spcPct val="0"/>
              </a:spcBef>
            </a:pPr>
            <a:r>
              <a:rPr lang="es-ES" sz="2400" b="1" dirty="0">
                <a:solidFill>
                  <a:srgbClr val="000000"/>
                </a:solidFill>
                <a:latin typeface="BR Omny Bold"/>
                <a:ea typeface="BR Omny Bold"/>
                <a:cs typeface="BR Omny Bold"/>
                <a:sym typeface="BR Omny Bold"/>
              </a:rPr>
              <a:t>Los diseños causales no son adecuados para situaciones e intervenciones complejas.</a:t>
            </a:r>
            <a:endParaRPr lang="en-US" sz="2400" b="1" dirty="0">
              <a:solidFill>
                <a:srgbClr val="000000"/>
              </a:solidFill>
              <a:latin typeface="BR Omny Bold"/>
              <a:ea typeface="BR Omny Bold"/>
              <a:cs typeface="BR Omny Bold"/>
              <a:sym typeface="BR Omny Bold"/>
            </a:endParaRPr>
          </a:p>
        </p:txBody>
      </p:sp>
      <p:sp>
        <p:nvSpPr>
          <p:cNvPr id="13" name="Rectangle 12">
            <a:extLst>
              <a:ext uri="{FF2B5EF4-FFF2-40B4-BE49-F238E27FC236}">
                <a16:creationId xmlns:a16="http://schemas.microsoft.com/office/drawing/2014/main" id="{29AB329F-4519-8D67-0AF0-5FDE47E85F82}"/>
              </a:ext>
            </a:extLst>
          </p:cNvPr>
          <p:cNvSpPr/>
          <p:nvPr/>
        </p:nvSpPr>
        <p:spPr>
          <a:xfrm>
            <a:off x="4294093" y="2859644"/>
            <a:ext cx="4769224" cy="291403"/>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err="1">
                <a:solidFill>
                  <a:schemeClr val="tx1"/>
                </a:solidFill>
              </a:rPr>
              <a:t>Actividad</a:t>
            </a:r>
            <a:r>
              <a:rPr lang="en-US" sz="1050" dirty="0">
                <a:solidFill>
                  <a:schemeClr val="tx1"/>
                </a:solidFill>
              </a:rPr>
              <a:t>           </a:t>
            </a:r>
            <a:r>
              <a:rPr lang="en-US" sz="1050" dirty="0" err="1">
                <a:solidFill>
                  <a:schemeClr val="tx1"/>
                </a:solidFill>
              </a:rPr>
              <a:t>Supuestos</a:t>
            </a:r>
            <a:r>
              <a:rPr lang="en-US" sz="1050" dirty="0">
                <a:solidFill>
                  <a:schemeClr val="tx1"/>
                </a:solidFill>
              </a:rPr>
              <a:t> </a:t>
            </a:r>
            <a:r>
              <a:rPr lang="en-US" sz="1050" dirty="0" err="1">
                <a:solidFill>
                  <a:schemeClr val="tx1"/>
                </a:solidFill>
              </a:rPr>
              <a:t>sobre</a:t>
            </a:r>
            <a:r>
              <a:rPr lang="en-US" sz="1050" dirty="0">
                <a:solidFill>
                  <a:schemeClr val="tx1"/>
                </a:solidFill>
              </a:rPr>
              <a:t> </a:t>
            </a:r>
            <a:r>
              <a:rPr lang="en-US" sz="1050" dirty="0" err="1">
                <a:solidFill>
                  <a:schemeClr val="tx1"/>
                </a:solidFill>
              </a:rPr>
              <a:t>el</a:t>
            </a:r>
            <a:r>
              <a:rPr lang="en-US" sz="1050" dirty="0">
                <a:solidFill>
                  <a:schemeClr val="tx1"/>
                </a:solidFill>
              </a:rPr>
              <a:t> </a:t>
            </a:r>
            <a:r>
              <a:rPr lang="en-US" sz="1050" dirty="0" err="1">
                <a:solidFill>
                  <a:schemeClr val="tx1"/>
                </a:solidFill>
              </a:rPr>
              <a:t>proceso</a:t>
            </a:r>
            <a:r>
              <a:rPr lang="en-US" sz="1050" dirty="0">
                <a:solidFill>
                  <a:schemeClr val="tx1"/>
                </a:solidFill>
              </a:rPr>
              <a:t>    </a:t>
            </a:r>
            <a:r>
              <a:rPr lang="en-US" sz="1050" dirty="0" err="1">
                <a:solidFill>
                  <a:schemeClr val="tx1"/>
                </a:solidFill>
              </a:rPr>
              <a:t>Resultados</a:t>
            </a:r>
            <a:r>
              <a:rPr lang="en-US" sz="1050" dirty="0">
                <a:solidFill>
                  <a:schemeClr val="tx1"/>
                </a:solidFill>
              </a:rPr>
              <a:t> </a:t>
            </a:r>
            <a:r>
              <a:rPr lang="en-US" sz="1050" dirty="0" err="1">
                <a:solidFill>
                  <a:schemeClr val="tx1"/>
                </a:solidFill>
              </a:rPr>
              <a:t>Esperados</a:t>
            </a:r>
            <a:endParaRPr lang="en-GB" sz="1050" dirty="0">
              <a:solidFill>
                <a:schemeClr val="tx1"/>
              </a:solidFill>
            </a:endParaRPr>
          </a:p>
        </p:txBody>
      </p:sp>
      <p:sp>
        <p:nvSpPr>
          <p:cNvPr id="14" name="Rectangle 13">
            <a:extLst>
              <a:ext uri="{FF2B5EF4-FFF2-40B4-BE49-F238E27FC236}">
                <a16:creationId xmlns:a16="http://schemas.microsoft.com/office/drawing/2014/main" id="{920F9DC5-7FDD-FCCB-EDD7-D31149F4885F}"/>
              </a:ext>
            </a:extLst>
          </p:cNvPr>
          <p:cNvSpPr/>
          <p:nvPr/>
        </p:nvSpPr>
        <p:spPr>
          <a:xfrm>
            <a:off x="4294093" y="5808964"/>
            <a:ext cx="4769224" cy="26450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err="1">
                <a:solidFill>
                  <a:schemeClr val="tx1"/>
                </a:solidFill>
              </a:rPr>
              <a:t>Actividad</a:t>
            </a:r>
            <a:r>
              <a:rPr lang="en-US" sz="1050" dirty="0">
                <a:solidFill>
                  <a:schemeClr val="tx1"/>
                </a:solidFill>
              </a:rPr>
              <a:t>           </a:t>
            </a:r>
            <a:r>
              <a:rPr lang="en-US" sz="1050" dirty="0" err="1">
                <a:solidFill>
                  <a:schemeClr val="tx1"/>
                </a:solidFill>
              </a:rPr>
              <a:t>Supuestos</a:t>
            </a:r>
            <a:r>
              <a:rPr lang="en-US" sz="1050" dirty="0">
                <a:solidFill>
                  <a:schemeClr val="tx1"/>
                </a:solidFill>
              </a:rPr>
              <a:t> </a:t>
            </a:r>
            <a:r>
              <a:rPr lang="en-US" sz="1050" dirty="0" err="1">
                <a:solidFill>
                  <a:schemeClr val="tx1"/>
                </a:solidFill>
              </a:rPr>
              <a:t>sobre</a:t>
            </a:r>
            <a:r>
              <a:rPr lang="en-US" sz="1050" dirty="0">
                <a:solidFill>
                  <a:schemeClr val="tx1"/>
                </a:solidFill>
              </a:rPr>
              <a:t> </a:t>
            </a:r>
            <a:r>
              <a:rPr lang="en-US" sz="1050" dirty="0" err="1">
                <a:solidFill>
                  <a:schemeClr val="tx1"/>
                </a:solidFill>
              </a:rPr>
              <a:t>el</a:t>
            </a:r>
            <a:r>
              <a:rPr lang="en-US" sz="1050" dirty="0">
                <a:solidFill>
                  <a:schemeClr val="tx1"/>
                </a:solidFill>
              </a:rPr>
              <a:t> </a:t>
            </a:r>
            <a:r>
              <a:rPr lang="en-US" sz="1050" dirty="0" err="1">
                <a:solidFill>
                  <a:schemeClr val="tx1"/>
                </a:solidFill>
              </a:rPr>
              <a:t>proceso</a:t>
            </a:r>
            <a:r>
              <a:rPr lang="en-US" sz="1050" dirty="0">
                <a:solidFill>
                  <a:schemeClr val="tx1"/>
                </a:solidFill>
              </a:rPr>
              <a:t>    </a:t>
            </a:r>
            <a:r>
              <a:rPr lang="en-US" sz="1050" dirty="0" err="1">
                <a:solidFill>
                  <a:schemeClr val="tx1"/>
                </a:solidFill>
              </a:rPr>
              <a:t>Resultados</a:t>
            </a:r>
            <a:r>
              <a:rPr lang="en-US" sz="1050" dirty="0">
                <a:solidFill>
                  <a:schemeClr val="tx1"/>
                </a:solidFill>
              </a:rPr>
              <a:t> </a:t>
            </a:r>
            <a:r>
              <a:rPr lang="en-US" sz="1050" dirty="0" err="1">
                <a:solidFill>
                  <a:schemeClr val="tx1"/>
                </a:solidFill>
              </a:rPr>
              <a:t>Esperados</a:t>
            </a:r>
            <a:endParaRPr lang="en-GB" sz="1050" dirty="0">
              <a:solidFill>
                <a:schemeClr val="tx1"/>
              </a:solidFill>
            </a:endParaRPr>
          </a:p>
        </p:txBody>
      </p:sp>
      <p:sp>
        <p:nvSpPr>
          <p:cNvPr id="5" name="Rectangle 5">
            <a:extLst>
              <a:ext uri="{FF2B5EF4-FFF2-40B4-BE49-F238E27FC236}">
                <a16:creationId xmlns:a16="http://schemas.microsoft.com/office/drawing/2014/main" id="{7A12F073-72EA-CE27-BA1D-9BDFBA8A3756}"/>
              </a:ext>
            </a:extLst>
          </p:cNvPr>
          <p:cNvSpPr/>
          <p:nvPr/>
        </p:nvSpPr>
        <p:spPr>
          <a:xfrm>
            <a:off x="4294093" y="6472333"/>
            <a:ext cx="4769224" cy="2645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Fuente: </a:t>
            </a:r>
            <a:r>
              <a:rPr lang="en-US" sz="1000" dirty="0" err="1">
                <a:solidFill>
                  <a:schemeClr val="tx1"/>
                </a:solidFill>
              </a:rPr>
              <a:t>Guerzovich</a:t>
            </a:r>
            <a:r>
              <a:rPr lang="en-US" sz="1000" dirty="0">
                <a:solidFill>
                  <a:schemeClr val="tx1"/>
                </a:solidFill>
              </a:rPr>
              <a:t> y Aston (2024) </a:t>
            </a:r>
            <a:r>
              <a:rPr lang="en-US" sz="1000" dirty="0" err="1">
                <a:solidFill>
                  <a:schemeClr val="tx1"/>
                </a:solidFill>
              </a:rPr>
              <a:t>adaptado</a:t>
            </a:r>
            <a:r>
              <a:rPr lang="en-US" sz="1000" dirty="0">
                <a:solidFill>
                  <a:schemeClr val="tx1"/>
                </a:solidFill>
              </a:rPr>
              <a:t> de </a:t>
            </a:r>
            <a:r>
              <a:rPr lang="en-US" sz="1000" u="sng" dirty="0" err="1">
                <a:solidFill>
                  <a:schemeClr val="tx1"/>
                </a:solidFill>
              </a:rPr>
              <a:t>Guerzovich</a:t>
            </a:r>
            <a:r>
              <a:rPr lang="en-US" sz="1000" u="sng" dirty="0">
                <a:solidFill>
                  <a:schemeClr val="tx1"/>
                </a:solidFill>
              </a:rPr>
              <a:t> y Wadeson</a:t>
            </a:r>
            <a:r>
              <a:rPr lang="en-US" sz="1000" dirty="0">
                <a:solidFill>
                  <a:schemeClr val="tx1"/>
                </a:solidFill>
              </a:rPr>
              <a:t>, 2024</a:t>
            </a:r>
            <a:endParaRPr lang="en-GB" sz="1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0"/>
          </a:schemeClr>
        </a:solidFill>
        <a:effectLst/>
      </p:bgPr>
    </p:bg>
    <p:spTree>
      <p:nvGrpSpPr>
        <p:cNvPr id="1" name="Shape 109"/>
        <p:cNvGrpSpPr/>
        <p:nvPr/>
      </p:nvGrpSpPr>
      <p:grpSpPr>
        <a:xfrm>
          <a:off x="0" y="0"/>
          <a:ext cx="0" cy="0"/>
          <a:chOff x="0" y="0"/>
          <a:chExt cx="0" cy="0"/>
        </a:xfrm>
      </p:grpSpPr>
      <p:sp>
        <p:nvSpPr>
          <p:cNvPr id="110" name="Google Shape;110;g34cb31c3fae_0_10"/>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11" name="Google Shape;111;g34cb31c3fae_0_10"/>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12" name="Google Shape;112;g34cb31c3fae_0_10"/>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La iniciativa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cxnSp>
        <p:nvCxnSpPr>
          <p:cNvPr id="113" name="Google Shape;113;g34cb31c3fae_0_10"/>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14" name="Google Shape;114;g34cb31c3fae_0_10"/>
          <p:cNvPicPr preferRelativeResize="0"/>
          <p:nvPr/>
        </p:nvPicPr>
        <p:blipFill rotWithShape="1">
          <a:blip r:embed="rId3">
            <a:alphaModFix/>
          </a:blip>
          <a:srcRect t="22308" b="20358"/>
          <a:stretch/>
        </p:blipFill>
        <p:spPr>
          <a:xfrm>
            <a:off x="7486713" y="6154083"/>
            <a:ext cx="1672575" cy="703750"/>
          </a:xfrm>
          <a:prstGeom prst="rect">
            <a:avLst/>
          </a:prstGeom>
          <a:noFill/>
          <a:ln>
            <a:noFill/>
          </a:ln>
        </p:spPr>
      </p:pic>
      <p:sp>
        <p:nvSpPr>
          <p:cNvPr id="115" name="Google Shape;115;g34cb31c3fae_0_10"/>
          <p:cNvSpPr txBox="1"/>
          <p:nvPr/>
        </p:nvSpPr>
        <p:spPr>
          <a:xfrm>
            <a:off x="200850" y="1592776"/>
            <a:ext cx="77084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50"/>
              <a:buFont typeface="Arial"/>
              <a:buNone/>
            </a:pPr>
            <a:r>
              <a:rPr lang="es-AR" sz="1950" b="1" i="1" u="none" strike="noStrike" cap="none" noProof="0" dirty="0">
                <a:solidFill>
                  <a:srgbClr val="0A4FA6"/>
                </a:solidFill>
                <a:latin typeface="Montserrat"/>
                <a:ea typeface="Montserrat"/>
                <a:cs typeface="Montserrat"/>
                <a:sym typeface="Montserrat"/>
              </a:rPr>
              <a:t>Las evaluaciones de caminos  causales hacen visible la "caja negra" de las estrategias y de cambio sistémico, ayudándonos a ver colectivamente cómo están (o no) contribuyendo a  cambios complejos.</a:t>
            </a:r>
            <a:endParaRPr lang="es-AR" sz="2000" b="0" i="0" u="none" strike="noStrike" cap="none" noProof="0" dirty="0">
              <a:solidFill>
                <a:srgbClr val="0A4FA6"/>
              </a:solidFill>
              <a:latin typeface="Arial"/>
              <a:ea typeface="Arial"/>
              <a:cs typeface="Arial"/>
              <a:sym typeface="Arial"/>
            </a:endParaRPr>
          </a:p>
        </p:txBody>
      </p:sp>
      <p:sp>
        <p:nvSpPr>
          <p:cNvPr id="116" name="Google Shape;116;g34cb31c3fae_0_10"/>
          <p:cNvSpPr txBox="1"/>
          <p:nvPr/>
        </p:nvSpPr>
        <p:spPr>
          <a:xfrm>
            <a:off x="200850" y="2983450"/>
            <a:ext cx="6830400" cy="35855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000"/>
              </a:spcBef>
              <a:spcAft>
                <a:spcPts val="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Una red internacional </a:t>
            </a:r>
            <a:r>
              <a:rPr lang="es-AR" sz="1750" b="0" i="0" u="none" strike="noStrike" cap="none" noProof="0" dirty="0">
                <a:solidFill>
                  <a:srgbClr val="000000"/>
                </a:solidFill>
                <a:latin typeface="Arial"/>
                <a:ea typeface="Arial"/>
                <a:cs typeface="Arial"/>
                <a:sym typeface="Arial"/>
              </a:rPr>
              <a:t>de evaluadores, metodólogos, líderes filantrópicos y más.</a:t>
            </a:r>
          </a:p>
          <a:p>
            <a:pPr marL="0" marR="0" lvl="0" indent="0" algn="l" rtl="0">
              <a:lnSpc>
                <a:spcPct val="115000"/>
              </a:lnSpc>
              <a:spcBef>
                <a:spcPts val="2600"/>
              </a:spcBef>
              <a:spcAft>
                <a:spcPts val="260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Enfocada en </a:t>
            </a:r>
            <a:r>
              <a:rPr lang="es-AR" sz="1750" b="0" i="0" u="none" strike="noStrike" cap="none" noProof="0" dirty="0">
                <a:solidFill>
                  <a:srgbClr val="000000"/>
                </a:solidFill>
                <a:latin typeface="Arial"/>
                <a:ea typeface="Arial"/>
                <a:cs typeface="Arial"/>
                <a:sym typeface="Arial"/>
              </a:rPr>
              <a:t>apoyar a la filantropía, </a:t>
            </a:r>
            <a:r>
              <a:rPr lang="es-AR" sz="1750" noProof="0" dirty="0"/>
              <a:t>otros financiadores y a sus socios de evaluación, mediante la construcción de </a:t>
            </a:r>
            <a:r>
              <a:rPr lang="es-AR" sz="1750" b="1" noProof="0" dirty="0"/>
              <a:t>conciencia, voluntad y habilidades</a:t>
            </a:r>
            <a:r>
              <a:rPr lang="es-AR" sz="1750" noProof="0" dirty="0"/>
              <a:t> necesarias para fomentar el uso de </a:t>
            </a:r>
            <a:r>
              <a:rPr lang="es-AR" sz="1750" b="1" noProof="0" dirty="0"/>
              <a:t>enfoques de evaluación </a:t>
            </a:r>
            <a:r>
              <a:rPr lang="es-AR" sz="1750" noProof="0" dirty="0"/>
              <a:t>que permitan </a:t>
            </a:r>
            <a:r>
              <a:rPr lang="es-AR" sz="1750" b="1" noProof="0" dirty="0"/>
              <a:t>entender las relaciones causales sin apelar a enfoques más tradicionales</a:t>
            </a:r>
            <a:r>
              <a:rPr lang="es-AR" sz="1750" noProof="0" dirty="0"/>
              <a:t>, basados en metodologías experimentales y cuasiexperimentales.</a:t>
            </a:r>
            <a:endParaRPr lang="es-AR" sz="175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5076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a:extLst>
            <a:ext uri="{FF2B5EF4-FFF2-40B4-BE49-F238E27FC236}">
              <a16:creationId xmlns:a16="http://schemas.microsoft.com/office/drawing/2014/main" id="{7CE3EF37-E130-2AD6-17C2-61C3429354E4}"/>
            </a:ext>
          </a:extLst>
        </p:cNvPr>
        <p:cNvGrpSpPr/>
        <p:nvPr/>
      </p:nvGrpSpPr>
      <p:grpSpPr>
        <a:xfrm>
          <a:off x="0" y="0"/>
          <a:ext cx="0" cy="0"/>
          <a:chOff x="0" y="0"/>
          <a:chExt cx="0" cy="0"/>
        </a:xfrm>
      </p:grpSpPr>
      <p:grpSp>
        <p:nvGrpSpPr>
          <p:cNvPr id="15" name="Group 6">
            <a:extLst>
              <a:ext uri="{FF2B5EF4-FFF2-40B4-BE49-F238E27FC236}">
                <a16:creationId xmlns:a16="http://schemas.microsoft.com/office/drawing/2014/main" id="{5105808E-FEC6-FD83-B313-C5ADB1688039}"/>
              </a:ext>
            </a:extLst>
          </p:cNvPr>
          <p:cNvGrpSpPr/>
          <p:nvPr/>
        </p:nvGrpSpPr>
        <p:grpSpPr>
          <a:xfrm>
            <a:off x="4035198" y="4796048"/>
            <a:ext cx="5094514" cy="1871097"/>
            <a:chOff x="0" y="0"/>
            <a:chExt cx="6641265" cy="2539694"/>
          </a:xfrm>
          <a:solidFill>
            <a:schemeClr val="tx1">
              <a:lumMod val="25000"/>
              <a:lumOff val="75000"/>
            </a:schemeClr>
          </a:solidFill>
        </p:grpSpPr>
        <p:sp>
          <p:nvSpPr>
            <p:cNvPr id="16" name="Freeform 7">
              <a:extLst>
                <a:ext uri="{FF2B5EF4-FFF2-40B4-BE49-F238E27FC236}">
                  <a16:creationId xmlns:a16="http://schemas.microsoft.com/office/drawing/2014/main" id="{54199F3C-6CAE-25EF-588B-EF99209A2391}"/>
                </a:ext>
              </a:extLst>
            </p:cNvPr>
            <p:cNvSpPr/>
            <p:nvPr/>
          </p:nvSpPr>
          <p:spPr>
            <a:xfrm>
              <a:off x="0" y="0"/>
              <a:ext cx="6641265" cy="2539694"/>
            </a:xfrm>
            <a:custGeom>
              <a:avLst/>
              <a:gdLst/>
              <a:ahLst/>
              <a:cxnLst/>
              <a:rect l="l" t="t" r="r" b="b"/>
              <a:pathLst>
                <a:path w="6641265" h="2539694">
                  <a:moveTo>
                    <a:pt x="0" y="0"/>
                  </a:moveTo>
                  <a:lnTo>
                    <a:pt x="6641265" y="0"/>
                  </a:lnTo>
                  <a:lnTo>
                    <a:pt x="6641265" y="2539694"/>
                  </a:lnTo>
                  <a:lnTo>
                    <a:pt x="0" y="2539694"/>
                  </a:lnTo>
                  <a:close/>
                </a:path>
              </a:pathLst>
            </a:custGeom>
            <a:grpFill/>
          </p:spPr>
          <p:txBody>
            <a:bodyPr/>
            <a:lstStyle/>
            <a:p>
              <a:endParaRPr lang="es-AR"/>
            </a:p>
          </p:txBody>
        </p:sp>
      </p:grpSp>
      <p:sp>
        <p:nvSpPr>
          <p:cNvPr id="339" name="Google Shape;339;p37">
            <a:extLst>
              <a:ext uri="{FF2B5EF4-FFF2-40B4-BE49-F238E27FC236}">
                <a16:creationId xmlns:a16="http://schemas.microsoft.com/office/drawing/2014/main" id="{0A81EA2A-DE13-41F0-EE8F-76196A048194}"/>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340" name="Google Shape;340;p37">
            <a:extLst>
              <a:ext uri="{FF2B5EF4-FFF2-40B4-BE49-F238E27FC236}">
                <a16:creationId xmlns:a16="http://schemas.microsoft.com/office/drawing/2014/main" id="{3FB0FB21-3F19-C3C3-06DE-DEC56B356C5A}"/>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41" name="Google Shape;341;p37">
            <a:extLst>
              <a:ext uri="{FF2B5EF4-FFF2-40B4-BE49-F238E27FC236}">
                <a16:creationId xmlns:a16="http://schemas.microsoft.com/office/drawing/2014/main" id="{D2FC1A02-F73C-C4D1-826B-2C256DD2182C}"/>
              </a:ext>
            </a:extLst>
          </p:cNvPr>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lvl="0">
              <a:buClr>
                <a:srgbClr val="FFFFFF"/>
              </a:buClr>
              <a:buSzPts val="2400"/>
            </a:pPr>
            <a:r>
              <a:rPr lang="es-ES" sz="2800" dirty="0">
                <a:solidFill>
                  <a:srgbClr val="FFFFFF"/>
                </a:solidFill>
              </a:rPr>
              <a:t>Mito: Los diseños causales no sirven para la estrategia</a:t>
            </a:r>
          </a:p>
        </p:txBody>
      </p:sp>
      <p:cxnSp>
        <p:nvCxnSpPr>
          <p:cNvPr id="342" name="Google Shape;342;p37">
            <a:extLst>
              <a:ext uri="{FF2B5EF4-FFF2-40B4-BE49-F238E27FC236}">
                <a16:creationId xmlns:a16="http://schemas.microsoft.com/office/drawing/2014/main" id="{6A88D59A-C5CC-D2D3-68F8-AD251EE12202}"/>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grpSp>
        <p:nvGrpSpPr>
          <p:cNvPr id="5" name="Group 6">
            <a:extLst>
              <a:ext uri="{FF2B5EF4-FFF2-40B4-BE49-F238E27FC236}">
                <a16:creationId xmlns:a16="http://schemas.microsoft.com/office/drawing/2014/main" id="{56077A57-7550-71F6-FEC6-E383780B28A4}"/>
              </a:ext>
            </a:extLst>
          </p:cNvPr>
          <p:cNvGrpSpPr/>
          <p:nvPr/>
        </p:nvGrpSpPr>
        <p:grpSpPr>
          <a:xfrm>
            <a:off x="4035198" y="2882087"/>
            <a:ext cx="5108802" cy="1871097"/>
            <a:chOff x="0" y="0"/>
            <a:chExt cx="6641265" cy="2539694"/>
          </a:xfrm>
          <a:solidFill>
            <a:schemeClr val="tx1">
              <a:lumMod val="50000"/>
              <a:lumOff val="50000"/>
            </a:schemeClr>
          </a:solidFill>
        </p:grpSpPr>
        <p:sp>
          <p:nvSpPr>
            <p:cNvPr id="7" name="Freeform 7">
              <a:extLst>
                <a:ext uri="{FF2B5EF4-FFF2-40B4-BE49-F238E27FC236}">
                  <a16:creationId xmlns:a16="http://schemas.microsoft.com/office/drawing/2014/main" id="{60D2F1EF-2A49-DF4F-E24D-09110465966D}"/>
                </a:ext>
              </a:extLst>
            </p:cNvPr>
            <p:cNvSpPr/>
            <p:nvPr/>
          </p:nvSpPr>
          <p:spPr>
            <a:xfrm>
              <a:off x="0" y="0"/>
              <a:ext cx="6641265" cy="2539694"/>
            </a:xfrm>
            <a:custGeom>
              <a:avLst/>
              <a:gdLst/>
              <a:ahLst/>
              <a:cxnLst/>
              <a:rect l="l" t="t" r="r" b="b"/>
              <a:pathLst>
                <a:path w="6641265" h="2539694">
                  <a:moveTo>
                    <a:pt x="0" y="0"/>
                  </a:moveTo>
                  <a:lnTo>
                    <a:pt x="6641265" y="0"/>
                  </a:lnTo>
                  <a:lnTo>
                    <a:pt x="6641265" y="2539694"/>
                  </a:lnTo>
                  <a:lnTo>
                    <a:pt x="0" y="2539694"/>
                  </a:lnTo>
                  <a:close/>
                </a:path>
              </a:pathLst>
            </a:custGeom>
            <a:grpFill/>
          </p:spPr>
          <p:txBody>
            <a:bodyPr/>
            <a:lstStyle/>
            <a:p>
              <a:endParaRPr lang="es-AR"/>
            </a:p>
          </p:txBody>
        </p:sp>
      </p:grpSp>
      <p:sp>
        <p:nvSpPr>
          <p:cNvPr id="9" name="TextBox 12">
            <a:extLst>
              <a:ext uri="{FF2B5EF4-FFF2-40B4-BE49-F238E27FC236}">
                <a16:creationId xmlns:a16="http://schemas.microsoft.com/office/drawing/2014/main" id="{51566E73-F180-AD0A-2378-8EEFBD091FD0}"/>
              </a:ext>
            </a:extLst>
          </p:cNvPr>
          <p:cNvSpPr txBox="1"/>
          <p:nvPr/>
        </p:nvSpPr>
        <p:spPr>
          <a:xfrm>
            <a:off x="4260865" y="1802393"/>
            <a:ext cx="4513912" cy="911211"/>
          </a:xfrm>
          <a:prstGeom prst="rect">
            <a:avLst/>
          </a:prstGeom>
        </p:spPr>
        <p:txBody>
          <a:bodyPr wrap="square" lIns="0" tIns="0" rIns="0" bIns="0" rtlCol="0" anchor="t">
            <a:spAutoFit/>
          </a:bodyPr>
          <a:lstStyle/>
          <a:p>
            <a:pPr marL="0" lvl="0" indent="0" algn="ctr">
              <a:lnSpc>
                <a:spcPts val="3800"/>
              </a:lnSpc>
              <a:spcBef>
                <a:spcPct val="0"/>
              </a:spcBef>
            </a:pPr>
            <a:r>
              <a:rPr lang="es-AR" sz="2000" b="1" noProof="0" dirty="0">
                <a:solidFill>
                  <a:schemeClr val="tx1"/>
                </a:solidFill>
                <a:latin typeface="BR Omny Bold" panose="020B0604020202020204" charset="0"/>
              </a:rPr>
              <a:t>Diseño estratégico, a partir de comprender cómo ocurre el cambio</a:t>
            </a:r>
            <a:endParaRPr lang="es-AR" sz="2000" b="1" noProof="0" dirty="0">
              <a:solidFill>
                <a:schemeClr val="tx1"/>
              </a:solidFill>
              <a:latin typeface="BR Omny Bold" panose="020B0604020202020204" charset="0"/>
              <a:ea typeface="BR Omny Bold"/>
              <a:cs typeface="BR Omny Bold"/>
              <a:sym typeface="BR Omny Bold"/>
            </a:endParaRPr>
          </a:p>
        </p:txBody>
      </p:sp>
      <p:sp>
        <p:nvSpPr>
          <p:cNvPr id="10" name="TextBox 14">
            <a:extLst>
              <a:ext uri="{FF2B5EF4-FFF2-40B4-BE49-F238E27FC236}">
                <a16:creationId xmlns:a16="http://schemas.microsoft.com/office/drawing/2014/main" id="{F8047132-38D2-5C11-E82B-B87D85D3F6B4}"/>
              </a:ext>
            </a:extLst>
          </p:cNvPr>
          <p:cNvSpPr txBox="1"/>
          <p:nvPr/>
        </p:nvSpPr>
        <p:spPr>
          <a:xfrm>
            <a:off x="369223" y="2532452"/>
            <a:ext cx="3422724" cy="2840008"/>
          </a:xfrm>
          <a:prstGeom prst="rect">
            <a:avLst/>
          </a:prstGeom>
        </p:spPr>
        <p:txBody>
          <a:bodyPr wrap="square" lIns="0" tIns="0" rIns="0" bIns="0" rtlCol="0" anchor="t">
            <a:spAutoFit/>
          </a:bodyPr>
          <a:lstStyle/>
          <a:p>
            <a:pPr lvl="0">
              <a:lnSpc>
                <a:spcPts val="3200"/>
              </a:lnSpc>
              <a:spcBef>
                <a:spcPct val="0"/>
              </a:spcBef>
            </a:pPr>
            <a:r>
              <a:rPr lang="es-ES" sz="2400" b="1" dirty="0">
                <a:solidFill>
                  <a:srgbClr val="000000"/>
                </a:solidFill>
                <a:latin typeface="BR Omny Bold"/>
                <a:ea typeface="BR Omny Bold"/>
                <a:cs typeface="BR Omny Bold"/>
                <a:sym typeface="BR Omny Bold"/>
              </a:rPr>
              <a:t>Los diseños causales se centran en el pasado y no ayudan con la toma de decisiones estratégicas en tiempo real ni ayudan con decisiones futuras.</a:t>
            </a:r>
            <a:endParaRPr lang="en-US" sz="2400" b="1" dirty="0">
              <a:solidFill>
                <a:srgbClr val="000000"/>
              </a:solidFill>
              <a:latin typeface="BR Omny Bold"/>
              <a:ea typeface="BR Omny Bold"/>
              <a:cs typeface="BR Omny Bold"/>
              <a:sym typeface="BR Omny Bold"/>
            </a:endParaRPr>
          </a:p>
        </p:txBody>
      </p:sp>
      <p:sp>
        <p:nvSpPr>
          <p:cNvPr id="11" name="TextBox 17">
            <a:extLst>
              <a:ext uri="{FF2B5EF4-FFF2-40B4-BE49-F238E27FC236}">
                <a16:creationId xmlns:a16="http://schemas.microsoft.com/office/drawing/2014/main" id="{5AB09091-384C-61C6-86E5-7150124127C2}"/>
              </a:ext>
            </a:extLst>
          </p:cNvPr>
          <p:cNvSpPr txBox="1"/>
          <p:nvPr/>
        </p:nvSpPr>
        <p:spPr>
          <a:xfrm>
            <a:off x="4376057" y="3217885"/>
            <a:ext cx="4283528" cy="911211"/>
          </a:xfrm>
          <a:prstGeom prst="rect">
            <a:avLst/>
          </a:prstGeom>
        </p:spPr>
        <p:txBody>
          <a:bodyPr wrap="square" lIns="0" tIns="0" rIns="0" bIns="0" rtlCol="0" anchor="t">
            <a:spAutoFit/>
          </a:bodyPr>
          <a:lstStyle/>
          <a:p>
            <a:pPr marL="0" lvl="0" indent="0" algn="ctr">
              <a:lnSpc>
                <a:spcPts val="3800"/>
              </a:lnSpc>
              <a:spcBef>
                <a:spcPct val="0"/>
              </a:spcBef>
            </a:pPr>
            <a:r>
              <a:rPr lang="es-AR" sz="2000" b="1" u="none" strike="noStrike" noProof="0" dirty="0">
                <a:solidFill>
                  <a:srgbClr val="FFFFFF"/>
                </a:solidFill>
                <a:latin typeface="BR Omny Bold"/>
                <a:ea typeface="BR Omny Bold"/>
                <a:cs typeface="BR Omny Bold"/>
                <a:sym typeface="BR Omny Bold"/>
              </a:rPr>
              <a:t>Diagnosticar rutas alternativas y corregir rutas interrumpidas  </a:t>
            </a:r>
          </a:p>
        </p:txBody>
      </p:sp>
      <p:sp>
        <p:nvSpPr>
          <p:cNvPr id="12" name="TextBox 20">
            <a:extLst>
              <a:ext uri="{FF2B5EF4-FFF2-40B4-BE49-F238E27FC236}">
                <a16:creationId xmlns:a16="http://schemas.microsoft.com/office/drawing/2014/main" id="{59E88E3A-5B01-B30B-F85A-B8388255771E}"/>
              </a:ext>
            </a:extLst>
          </p:cNvPr>
          <p:cNvSpPr txBox="1"/>
          <p:nvPr/>
        </p:nvSpPr>
        <p:spPr>
          <a:xfrm>
            <a:off x="4376057" y="5218742"/>
            <a:ext cx="4441371" cy="911211"/>
          </a:xfrm>
          <a:prstGeom prst="rect">
            <a:avLst/>
          </a:prstGeom>
        </p:spPr>
        <p:txBody>
          <a:bodyPr wrap="square" lIns="0" tIns="0" rIns="0" bIns="0" rtlCol="0" anchor="t">
            <a:spAutoFit/>
          </a:bodyPr>
          <a:lstStyle/>
          <a:p>
            <a:pPr algn="ctr">
              <a:lnSpc>
                <a:spcPts val="3800"/>
              </a:lnSpc>
              <a:spcBef>
                <a:spcPct val="0"/>
              </a:spcBef>
            </a:pPr>
            <a:r>
              <a:rPr lang="es-ES" sz="2000" b="1" dirty="0">
                <a:solidFill>
                  <a:schemeClr val="tx1"/>
                </a:solidFill>
                <a:latin typeface="BR Omny Bold"/>
              </a:rPr>
              <a:t>Detectar y subsanar fallas intermedias en tiempo real</a:t>
            </a:r>
            <a:endParaRPr lang="en-US" sz="2000" b="1" dirty="0">
              <a:solidFill>
                <a:schemeClr val="tx1"/>
              </a:solidFill>
              <a:latin typeface="BR Omny Bold"/>
              <a:sym typeface="BR Omny Bold"/>
            </a:endParaRPr>
          </a:p>
        </p:txBody>
      </p:sp>
    </p:spTree>
    <p:extLst>
      <p:ext uri="{BB962C8B-B14F-4D97-AF65-F5344CB8AC3E}">
        <p14:creationId xmlns:p14="http://schemas.microsoft.com/office/powerpoint/2010/main" val="205011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C2304372-B08B-7164-6955-A8B7B0805CFE}"/>
            </a:ext>
          </a:extLst>
        </p:cNvPr>
        <p:cNvGrpSpPr/>
        <p:nvPr/>
      </p:nvGrpSpPr>
      <p:grpSpPr>
        <a:xfrm>
          <a:off x="0" y="0"/>
          <a:ext cx="0" cy="0"/>
          <a:chOff x="0" y="0"/>
          <a:chExt cx="0" cy="0"/>
        </a:xfrm>
      </p:grpSpPr>
      <p:sp>
        <p:nvSpPr>
          <p:cNvPr id="281" name="Google Shape;281;p31">
            <a:extLst>
              <a:ext uri="{FF2B5EF4-FFF2-40B4-BE49-F238E27FC236}">
                <a16:creationId xmlns:a16="http://schemas.microsoft.com/office/drawing/2014/main" id="{CE5D8C98-1E7B-533E-04A8-9EE3D16FBA32}"/>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282" name="Google Shape;282;p31">
            <a:extLst>
              <a:ext uri="{FF2B5EF4-FFF2-40B4-BE49-F238E27FC236}">
                <a16:creationId xmlns:a16="http://schemas.microsoft.com/office/drawing/2014/main" id="{D2CB79B3-0C8F-C1F5-F9F2-18C8EFC15EA4}"/>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283" name="Google Shape;283;p31">
            <a:extLst>
              <a:ext uri="{FF2B5EF4-FFF2-40B4-BE49-F238E27FC236}">
                <a16:creationId xmlns:a16="http://schemas.microsoft.com/office/drawing/2014/main" id="{A9AAB0F8-265C-5362-91B4-984442FE27CB}"/>
              </a:ext>
            </a:extLst>
          </p:cNvPr>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Mito: no existen diseños no experimentales rigurosos para estudiar la causalidad</a:t>
            </a:r>
          </a:p>
        </p:txBody>
      </p:sp>
      <p:cxnSp>
        <p:nvCxnSpPr>
          <p:cNvPr id="284" name="Google Shape;284;p31">
            <a:extLst>
              <a:ext uri="{FF2B5EF4-FFF2-40B4-BE49-F238E27FC236}">
                <a16:creationId xmlns:a16="http://schemas.microsoft.com/office/drawing/2014/main" id="{D8CA1A31-2551-41AF-583F-7A66DE816477}"/>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graphicFrame>
        <p:nvGraphicFramePr>
          <p:cNvPr id="3" name="Tabla 2">
            <a:extLst>
              <a:ext uri="{FF2B5EF4-FFF2-40B4-BE49-F238E27FC236}">
                <a16:creationId xmlns:a16="http://schemas.microsoft.com/office/drawing/2014/main" id="{6655FE4C-2750-AD3D-421F-984B5E308780}"/>
              </a:ext>
            </a:extLst>
          </p:cNvPr>
          <p:cNvGraphicFramePr>
            <a:graphicFrameLocks noGrp="1"/>
          </p:cNvGraphicFramePr>
          <p:nvPr>
            <p:extLst>
              <p:ext uri="{D42A27DB-BD31-4B8C-83A1-F6EECF244321}">
                <p14:modId xmlns:p14="http://schemas.microsoft.com/office/powerpoint/2010/main" val="1557929329"/>
              </p:ext>
            </p:extLst>
          </p:nvPr>
        </p:nvGraphicFramePr>
        <p:xfrm>
          <a:off x="158750" y="1522423"/>
          <a:ext cx="8826500" cy="5313787"/>
        </p:xfrm>
        <a:graphic>
          <a:graphicData uri="http://schemas.openxmlformats.org/drawingml/2006/table">
            <a:tbl>
              <a:tblPr>
                <a:tableStyleId>{5940675A-B579-460E-94D1-54222C63F5DA}</a:tableStyleId>
              </a:tblPr>
              <a:tblGrid>
                <a:gridCol w="2142826">
                  <a:extLst>
                    <a:ext uri="{9D8B030D-6E8A-4147-A177-3AD203B41FA5}">
                      <a16:colId xmlns:a16="http://schemas.microsoft.com/office/drawing/2014/main" val="2217808953"/>
                    </a:ext>
                  </a:extLst>
                </a:gridCol>
                <a:gridCol w="3735034">
                  <a:extLst>
                    <a:ext uri="{9D8B030D-6E8A-4147-A177-3AD203B41FA5}">
                      <a16:colId xmlns:a16="http://schemas.microsoft.com/office/drawing/2014/main" val="4081577913"/>
                    </a:ext>
                  </a:extLst>
                </a:gridCol>
                <a:gridCol w="2948640">
                  <a:extLst>
                    <a:ext uri="{9D8B030D-6E8A-4147-A177-3AD203B41FA5}">
                      <a16:colId xmlns:a16="http://schemas.microsoft.com/office/drawing/2014/main" val="246980552"/>
                    </a:ext>
                  </a:extLst>
                </a:gridCol>
              </a:tblGrid>
              <a:tr h="364692">
                <a:tc>
                  <a:txBody>
                    <a:bodyPr/>
                    <a:lstStyle/>
                    <a:p>
                      <a:pPr algn="ctr">
                        <a:buNone/>
                      </a:pPr>
                      <a:r>
                        <a:rPr lang="es-AR" sz="1200" b="1" kern="100" dirty="0">
                          <a:solidFill>
                            <a:schemeClr val="tx1"/>
                          </a:solidFill>
                          <a:effectLst/>
                        </a:rPr>
                        <a:t>Familias (Enfoques)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algn="ctr">
                        <a:buNone/>
                      </a:pPr>
                      <a:r>
                        <a:rPr lang="es-AR" sz="1200" b="1" kern="100" dirty="0">
                          <a:solidFill>
                            <a:schemeClr val="tx1"/>
                          </a:solidFill>
                          <a:effectLst/>
                        </a:rPr>
                        <a:t>Métodos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algn="ctr">
                        <a:buNone/>
                      </a:pPr>
                      <a:r>
                        <a:rPr lang="es-AR" sz="1200" b="1" kern="100" dirty="0">
                          <a:solidFill>
                            <a:schemeClr val="tx1"/>
                          </a:solidFill>
                          <a:effectLst/>
                        </a:rPr>
                        <a:t>Sustento de las afirmaciones causales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extLst>
                  <a:ext uri="{0D108BD9-81ED-4DB2-BD59-A6C34878D82A}">
                    <a16:rowId xmlns:a16="http://schemas.microsoft.com/office/drawing/2014/main" val="2831606381"/>
                  </a:ext>
                </a:extLst>
              </a:tr>
              <a:tr h="1873699">
                <a:tc>
                  <a:txBody>
                    <a:bodyPr/>
                    <a:lstStyle/>
                    <a:p>
                      <a:pPr marL="13970">
                        <a:buNone/>
                      </a:pPr>
                      <a:r>
                        <a:rPr lang="es-AR" sz="1200" b="1" kern="100" dirty="0">
                          <a:solidFill>
                            <a:schemeClr val="tx1"/>
                          </a:solidFill>
                          <a:effectLst/>
                        </a:rPr>
                        <a:t>Basados en teoría</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tc>
                  <a:txBody>
                    <a:bodyPr/>
                    <a:lstStyle/>
                    <a:p>
                      <a:pPr marL="171450" lvl="0" indent="-171450">
                        <a:lnSpc>
                          <a:spcPct val="115000"/>
                        </a:lnSpc>
                        <a:buClr>
                          <a:srgbClr val="231F20"/>
                        </a:buClr>
                        <a:buSzPts val="750"/>
                        <a:buFont typeface="Arial" panose="020B0604020202020204" pitchFamily="34" charset="0"/>
                        <a:buChar char="•"/>
                      </a:pPr>
                      <a:endParaRPr lang="es-AR" sz="12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Análisis de contribución</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Rastreo de procesos</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Evaluación realista</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Metodología de eliminación general</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Protocolo de evaluación de impacto cualitativo</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Diversas líneas y niveles de evidencia </a:t>
                      </a:r>
                      <a:endParaRPr lang="es-AR" sz="1600" b="1" kern="100" dirty="0">
                        <a:solidFill>
                          <a:schemeClr val="tx1"/>
                        </a:solidFill>
                        <a:effectLst/>
                      </a:endParaRPr>
                    </a:p>
                    <a:p>
                      <a:pPr marL="171450" lvl="0" indent="-171450">
                        <a:lnSpc>
                          <a:spcPct val="115000"/>
                        </a:lnSpc>
                        <a:spcAft>
                          <a:spcPts val="800"/>
                        </a:spcAft>
                        <a:buClr>
                          <a:srgbClr val="231F20"/>
                        </a:buClr>
                        <a:buSzPts val="750"/>
                        <a:buFont typeface="Arial" panose="020B0604020202020204" pitchFamily="34" charset="0"/>
                        <a:buChar char="•"/>
                      </a:pPr>
                      <a:r>
                        <a:rPr lang="es-AR" sz="1200" b="1" kern="100" dirty="0">
                          <a:solidFill>
                            <a:schemeClr val="tx1"/>
                          </a:solidFill>
                          <a:effectLst/>
                        </a:rPr>
                        <a:t>Historia de innovación</a:t>
                      </a:r>
                      <a:br>
                        <a:rPr lang="es-AR" sz="1200" b="1" kern="100" dirty="0">
                          <a:solidFill>
                            <a:schemeClr val="tx1"/>
                          </a:solidFill>
                          <a:effectLst/>
                        </a:rPr>
                      </a:br>
                      <a:endParaRPr lang="es-AR" sz="1600" b="1" kern="1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tc>
                  <a:txBody>
                    <a:bodyPr/>
                    <a:lstStyle/>
                    <a:p>
                      <a:pPr marL="0" lvl="2" algn="l">
                        <a:buNone/>
                      </a:pPr>
                      <a:br>
                        <a:rPr lang="es-AR" sz="1200" kern="100" dirty="0">
                          <a:solidFill>
                            <a:schemeClr val="tx1"/>
                          </a:solidFill>
                          <a:effectLst/>
                        </a:rPr>
                      </a:br>
                      <a:r>
                        <a:rPr lang="es-AR" sz="1200" kern="100" dirty="0">
                          <a:solidFill>
                            <a:schemeClr val="tx1"/>
                          </a:solidFill>
                          <a:effectLst/>
                        </a:rPr>
                        <a:t>Análisis teórico profundo de los procesos o mecanismos causales en el contexto</a:t>
                      </a:r>
                      <a:endParaRPr lang="es-AR" sz="1400"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extLst>
                  <a:ext uri="{0D108BD9-81ED-4DB2-BD59-A6C34878D82A}">
                    <a16:rowId xmlns:a16="http://schemas.microsoft.com/office/drawing/2014/main" val="2575717772"/>
                  </a:ext>
                </a:extLst>
              </a:tr>
              <a:tr h="1030928">
                <a:tc>
                  <a:txBody>
                    <a:bodyPr/>
                    <a:lstStyle/>
                    <a:p>
                      <a:pPr marL="13970">
                        <a:buNone/>
                      </a:pPr>
                      <a:r>
                        <a:rPr lang="es-AR" sz="1200" b="1" kern="100" dirty="0">
                          <a:solidFill>
                            <a:schemeClr val="tx1"/>
                          </a:solidFill>
                          <a:effectLst/>
                        </a:rPr>
                        <a:t>Participativos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El cambio más significativo</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Cosecha de resultados </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Reporte colaborativo de resultados </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Hilado colaborativo</a:t>
                      </a:r>
                      <a:endParaRPr lang="es-AR" sz="1600" b="1" kern="100" dirty="0">
                        <a:solidFill>
                          <a:schemeClr val="tx1"/>
                        </a:solidFill>
                        <a:effectLst/>
                      </a:endParaRPr>
                    </a:p>
                    <a:p>
                      <a:pPr marL="171450" lvl="0" indent="-171450">
                        <a:lnSpc>
                          <a:spcPct val="115000"/>
                        </a:lnSpc>
                        <a:spcAft>
                          <a:spcPts val="800"/>
                        </a:spcAft>
                        <a:buClr>
                          <a:srgbClr val="231F20"/>
                        </a:buClr>
                        <a:buSzPts val="750"/>
                        <a:buFont typeface="Arial" panose="020B0604020202020204" pitchFamily="34" charset="0"/>
                        <a:buChar char="•"/>
                      </a:pPr>
                      <a:r>
                        <a:rPr lang="es-AR" sz="1200" b="1" kern="100" dirty="0">
                          <a:solidFill>
                            <a:schemeClr val="tx1"/>
                          </a:solidFill>
                          <a:effectLst/>
                        </a:rPr>
                        <a:t>Evaluación rápida de resultados</a:t>
                      </a:r>
                      <a:endParaRPr lang="es-AR" sz="1600" b="1" kern="1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lvl="2" algn="l">
                        <a:buNone/>
                      </a:pPr>
                      <a:br>
                        <a:rPr lang="es-AR" sz="1200" kern="100" dirty="0">
                          <a:solidFill>
                            <a:schemeClr val="tx1"/>
                          </a:solidFill>
                          <a:effectLst/>
                        </a:rPr>
                      </a:br>
                      <a:r>
                        <a:rPr lang="es-AR" sz="1200" kern="100" dirty="0">
                          <a:solidFill>
                            <a:schemeClr val="tx1"/>
                          </a:solidFill>
                          <a:effectLst/>
                        </a:rPr>
                        <a:t>Los participantes confirman que sus acciones y los efectos que experimentan son “causados” por la intervención</a:t>
                      </a:r>
                      <a:endParaRPr lang="es-AR" sz="1400"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extLst>
                  <a:ext uri="{0D108BD9-81ED-4DB2-BD59-A6C34878D82A}">
                    <a16:rowId xmlns:a16="http://schemas.microsoft.com/office/drawing/2014/main" val="4021580660"/>
                  </a:ext>
                </a:extLst>
              </a:tr>
              <a:tr h="739778">
                <a:tc>
                  <a:txBody>
                    <a:bodyPr/>
                    <a:lstStyle/>
                    <a:p>
                      <a:pPr marL="13970">
                        <a:buNone/>
                      </a:pPr>
                      <a:r>
                        <a:rPr lang="es-AR" sz="1200" b="1" kern="100" dirty="0">
                          <a:solidFill>
                            <a:schemeClr val="tx1"/>
                          </a:solidFill>
                          <a:effectLst/>
                        </a:rPr>
                        <a:t>Basados en casos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tc>
                  <a:txBody>
                    <a:bodyPr/>
                    <a:lstStyle/>
                    <a:p>
                      <a:pPr marL="171450" lvl="0" indent="-171450">
                        <a:lnSpc>
                          <a:spcPct val="115000"/>
                        </a:lnSpc>
                        <a:buClr>
                          <a:srgbClr val="231F20"/>
                        </a:buClr>
                        <a:buSzPts val="750"/>
                        <a:buFont typeface="Arial" panose="020B0604020202020204" pitchFamily="34" charset="0"/>
                        <a:buChar char="•"/>
                      </a:pPr>
                      <a:endParaRPr lang="es-AR" sz="12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err="1">
                          <a:solidFill>
                            <a:schemeClr val="tx1"/>
                          </a:solidFill>
                          <a:effectLst/>
                        </a:rPr>
                        <a:t>Intra-casos</a:t>
                      </a:r>
                      <a:endParaRPr lang="es-AR" sz="1600" b="1" kern="100" dirty="0">
                        <a:solidFill>
                          <a:schemeClr val="tx1"/>
                        </a:solidFill>
                        <a:effectLst/>
                      </a:endParaRPr>
                    </a:p>
                    <a:p>
                      <a:pPr marL="171450" lvl="0" indent="-171450">
                        <a:lnSpc>
                          <a:spcPct val="115000"/>
                        </a:lnSpc>
                        <a:spcAft>
                          <a:spcPts val="800"/>
                        </a:spcAft>
                        <a:buClr>
                          <a:srgbClr val="231F20"/>
                        </a:buClr>
                        <a:buSzPts val="750"/>
                        <a:buFont typeface="Arial" panose="020B0604020202020204" pitchFamily="34" charset="0"/>
                        <a:buChar char="•"/>
                      </a:pPr>
                      <a:r>
                        <a:rPr lang="es-AR" sz="1200" b="1" kern="100" dirty="0" err="1">
                          <a:solidFill>
                            <a:schemeClr val="tx1"/>
                          </a:solidFill>
                          <a:effectLst/>
                        </a:rPr>
                        <a:t>Inter-casos</a:t>
                      </a:r>
                      <a:endParaRPr lang="es-AR" sz="1600" b="1" kern="1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tc>
                  <a:txBody>
                    <a:bodyPr/>
                    <a:lstStyle/>
                    <a:p>
                      <a:pPr lvl="2" algn="l">
                        <a:buNone/>
                      </a:pPr>
                      <a:br>
                        <a:rPr lang="es-AR" sz="1200" kern="100" dirty="0">
                          <a:solidFill>
                            <a:schemeClr val="tx1"/>
                          </a:solidFill>
                          <a:effectLst/>
                        </a:rPr>
                      </a:br>
                      <a:r>
                        <a:rPr lang="es-AR" sz="1200" kern="100" dirty="0">
                          <a:solidFill>
                            <a:schemeClr val="tx1"/>
                          </a:solidFill>
                          <a:effectLst/>
                        </a:rPr>
                        <a:t>Análisis de los procesos causales dentro de un caso o entre diferentes casos</a:t>
                      </a:r>
                      <a:endParaRPr lang="es-AR" sz="1400"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solidFill>
                      <a:schemeClr val="bg1"/>
                    </a:solidFill>
                  </a:tcPr>
                </a:tc>
                <a:extLst>
                  <a:ext uri="{0D108BD9-81ED-4DB2-BD59-A6C34878D82A}">
                    <a16:rowId xmlns:a16="http://schemas.microsoft.com/office/drawing/2014/main" val="172825500"/>
                  </a:ext>
                </a:extLst>
              </a:tr>
              <a:tr h="1224880">
                <a:tc>
                  <a:txBody>
                    <a:bodyPr/>
                    <a:lstStyle/>
                    <a:p>
                      <a:pPr marL="13970">
                        <a:buNone/>
                      </a:pPr>
                      <a:r>
                        <a:rPr lang="es-AR" sz="1200" b="1" kern="100" dirty="0">
                          <a:solidFill>
                            <a:schemeClr val="tx1"/>
                          </a:solidFill>
                          <a:effectLst/>
                        </a:rPr>
                        <a:t>Basados en sistemas</a:t>
                      </a:r>
                      <a:endParaRPr lang="es-AR" sz="1400" b="1"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nchor="ctr">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marL="0" indent="0">
                        <a:buFont typeface="Arial" panose="020B0604020202020204" pitchFamily="34" charset="0"/>
                        <a:buNone/>
                      </a:pPr>
                      <a:r>
                        <a:rPr lang="es-AR" sz="1200" kern="100" dirty="0">
                          <a:solidFill>
                            <a:schemeClr val="tx1"/>
                          </a:solidFill>
                          <a:effectLst/>
                        </a:rPr>
                        <a:t> </a:t>
                      </a:r>
                      <a:endParaRPr lang="es-AR" sz="1400"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Monitoreo de vínculos causales</a:t>
                      </a:r>
                      <a:endParaRPr lang="es-AR" sz="1600" b="1" kern="100" dirty="0">
                        <a:solidFill>
                          <a:schemeClr val="tx1"/>
                        </a:solidFill>
                        <a:effectLst/>
                      </a:endParaRPr>
                    </a:p>
                    <a:p>
                      <a:pPr marL="171450" lvl="0" indent="-171450">
                        <a:lnSpc>
                          <a:spcPct val="115000"/>
                        </a:lnSpc>
                        <a:buClr>
                          <a:srgbClr val="231F20"/>
                        </a:buClr>
                        <a:buSzPts val="750"/>
                        <a:buFont typeface="Arial" panose="020B0604020202020204" pitchFamily="34" charset="0"/>
                        <a:buChar char="•"/>
                      </a:pPr>
                      <a:r>
                        <a:rPr lang="es-AR" sz="1200" b="1" kern="100" dirty="0">
                          <a:solidFill>
                            <a:schemeClr val="tx1"/>
                          </a:solidFill>
                          <a:effectLst/>
                        </a:rPr>
                        <a:t>Diagramas de ciclos de retroalimentación causales</a:t>
                      </a:r>
                      <a:endParaRPr lang="es-AR" sz="1600" b="1" kern="100" dirty="0">
                        <a:solidFill>
                          <a:schemeClr val="tx1"/>
                        </a:solidFill>
                        <a:effectLst/>
                      </a:endParaRPr>
                    </a:p>
                    <a:p>
                      <a:pPr marL="171450" lvl="0" indent="-171450">
                        <a:lnSpc>
                          <a:spcPct val="115000"/>
                        </a:lnSpc>
                        <a:spcAft>
                          <a:spcPts val="800"/>
                        </a:spcAft>
                        <a:buClr>
                          <a:srgbClr val="231F20"/>
                        </a:buClr>
                        <a:buSzPts val="750"/>
                        <a:buFont typeface="Arial" panose="020B0604020202020204" pitchFamily="34" charset="0"/>
                        <a:buChar char="•"/>
                      </a:pPr>
                      <a:r>
                        <a:rPr lang="es-AR" sz="1200" b="1" kern="100" dirty="0">
                          <a:solidFill>
                            <a:schemeClr val="tx1"/>
                          </a:solidFill>
                          <a:effectLst/>
                        </a:rPr>
                        <a:t>Contrafácticos estadísticos</a:t>
                      </a:r>
                      <a:endParaRPr lang="es-AR" sz="1600" b="1" kern="1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tc>
                  <a:txBody>
                    <a:bodyPr/>
                    <a:lstStyle/>
                    <a:p>
                      <a:pPr lvl="2" algn="l">
                        <a:buNone/>
                      </a:pPr>
                      <a:r>
                        <a:rPr lang="es-AR" sz="1200" kern="100" dirty="0">
                          <a:solidFill>
                            <a:schemeClr val="tx1"/>
                          </a:solidFill>
                          <a:effectLst/>
                        </a:rPr>
                        <a:t> </a:t>
                      </a:r>
                      <a:endParaRPr lang="es-AR" sz="1400" kern="100" dirty="0">
                        <a:solidFill>
                          <a:schemeClr val="tx1"/>
                        </a:solidFill>
                        <a:effectLst/>
                      </a:endParaRPr>
                    </a:p>
                    <a:p>
                      <a:pPr lvl="2" algn="l">
                        <a:buNone/>
                      </a:pPr>
                      <a:r>
                        <a:rPr lang="es-AR" sz="1200" kern="100" dirty="0">
                          <a:solidFill>
                            <a:schemeClr val="tx1"/>
                          </a:solidFill>
                          <a:effectLst/>
                        </a:rPr>
                        <a:t>Construir un modelo conceptual de las relaciones causales operantes, y verificarlo con datos empíricos para cada variable, fórmula matemática o simulación por computadora</a:t>
                      </a:r>
                      <a:endParaRPr lang="es-AR" sz="1400" kern="100" dirty="0">
                        <a:solidFill>
                          <a:schemeClr val="tx1"/>
                        </a:solidFill>
                        <a:effectLst/>
                        <a:latin typeface="Trebuchet MS" panose="020B0603020202020204" pitchFamily="34" charset="0"/>
                        <a:ea typeface="Calibri" panose="020F0502020204030204" pitchFamily="34" charset="0"/>
                        <a:cs typeface="Rosario" pitchFamily="2" charset="0"/>
                      </a:endParaRPr>
                    </a:p>
                  </a:txBody>
                  <a:tcPr marL="51010" marR="51010" marT="0" marB="0">
                    <a:lnL w="12700" cap="flat" cmpd="sng" algn="ctr">
                      <a:solidFill>
                        <a:srgbClr val="1EA247"/>
                      </a:solidFill>
                      <a:prstDash val="solid"/>
                      <a:round/>
                      <a:headEnd type="none" w="med" len="med"/>
                      <a:tailEnd type="none" w="med" len="med"/>
                    </a:lnL>
                    <a:lnR w="12700" cap="flat" cmpd="sng" algn="ctr">
                      <a:solidFill>
                        <a:srgbClr val="1EA247"/>
                      </a:solidFill>
                      <a:prstDash val="solid"/>
                      <a:round/>
                      <a:headEnd type="none" w="med" len="med"/>
                      <a:tailEnd type="none" w="med" len="med"/>
                    </a:lnR>
                    <a:lnT w="12700" cap="flat" cmpd="sng" algn="ctr">
                      <a:solidFill>
                        <a:srgbClr val="1EA247"/>
                      </a:solidFill>
                      <a:prstDash val="solid"/>
                      <a:round/>
                      <a:headEnd type="none" w="med" len="med"/>
                      <a:tailEnd type="none" w="med" len="med"/>
                    </a:lnT>
                    <a:lnB w="12700" cap="flat" cmpd="sng" algn="ctr">
                      <a:solidFill>
                        <a:srgbClr val="1EA247"/>
                      </a:solidFill>
                      <a:prstDash val="solid"/>
                      <a:round/>
                      <a:headEnd type="none" w="med" len="med"/>
                      <a:tailEnd type="none" w="med" len="med"/>
                    </a:lnB>
                  </a:tcPr>
                </a:tc>
                <a:extLst>
                  <a:ext uri="{0D108BD9-81ED-4DB2-BD59-A6C34878D82A}">
                    <a16:rowId xmlns:a16="http://schemas.microsoft.com/office/drawing/2014/main" val="3195767666"/>
                  </a:ext>
                </a:extLst>
              </a:tr>
            </a:tbl>
          </a:graphicData>
        </a:graphic>
      </p:graphicFrame>
    </p:spTree>
    <p:extLst>
      <p:ext uri="{BB962C8B-B14F-4D97-AF65-F5344CB8AC3E}">
        <p14:creationId xmlns:p14="http://schemas.microsoft.com/office/powerpoint/2010/main" val="383082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lang="es-AR" sz="1400" b="0" i="0" u="none" strike="noStrike" cap="none" noProof="0" dirty="0">
              <a:solidFill>
                <a:srgbClr val="780811"/>
              </a:solidFill>
              <a:latin typeface="Arial"/>
              <a:ea typeface="Arial"/>
              <a:cs typeface="Arial"/>
              <a:sym typeface="Arial"/>
            </a:endParaRPr>
          </a:p>
        </p:txBody>
      </p:sp>
      <p:cxnSp>
        <p:nvCxnSpPr>
          <p:cNvPr id="185" name="Google Shape;185;p1"/>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86" name="Google Shape;186;p1"/>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Mito: No existen diseños no experimentales rigurosos para estudiar la causalidad.</a:t>
            </a:r>
          </a:p>
        </p:txBody>
      </p:sp>
      <p:cxnSp>
        <p:nvCxnSpPr>
          <p:cNvPr id="187" name="Google Shape;187;p1"/>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188" name="Google Shape;188;p1"/>
          <p:cNvSpPr txBox="1">
            <a:spLocks noGrp="1"/>
          </p:cNvSpPr>
          <p:nvPr>
            <p:ph type="ctrTitle"/>
          </p:nvPr>
        </p:nvSpPr>
        <p:spPr>
          <a:xfrm>
            <a:off x="1" y="1500479"/>
            <a:ext cx="9143999" cy="897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s-AR" sz="3000" b="1" u="sng" spc="300" noProof="0" dirty="0">
                <a:solidFill>
                  <a:srgbClr val="161616"/>
                </a:solidFill>
                <a:latin typeface="+mj-lt"/>
              </a:rPr>
              <a:t>Marcos para inferir </a:t>
            </a:r>
            <a:r>
              <a:rPr lang="es-AR" sz="3000" b="1" u="sng" spc="300" noProof="0" dirty="0">
                <a:solidFill>
                  <a:schemeClr val="lt1"/>
                </a:solidFill>
                <a:latin typeface="+mj-lt"/>
              </a:rPr>
              <a:t>Causalidad</a:t>
            </a:r>
            <a:endParaRPr lang="es-AR" b="1" spc="300" noProof="0" dirty="0">
              <a:latin typeface="+mj-lt"/>
            </a:endParaRPr>
          </a:p>
        </p:txBody>
      </p:sp>
      <p:sp>
        <p:nvSpPr>
          <p:cNvPr id="189" name="Google Shape;189;p1"/>
          <p:cNvSpPr txBox="1">
            <a:spLocks noGrp="1"/>
          </p:cNvSpPr>
          <p:nvPr>
            <p:ph type="subTitle" idx="1"/>
          </p:nvPr>
        </p:nvSpPr>
        <p:spPr>
          <a:xfrm>
            <a:off x="281852" y="2509745"/>
            <a:ext cx="5251440" cy="1073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560"/>
              </a:spcBef>
              <a:spcAft>
                <a:spcPts val="0"/>
              </a:spcAft>
              <a:buClr>
                <a:srgbClr val="CCCCCC"/>
              </a:buClr>
              <a:buSzPts val="2800"/>
              <a:buNone/>
            </a:pPr>
            <a:r>
              <a:rPr lang="es-AR" noProof="0" dirty="0">
                <a:solidFill>
                  <a:srgbClr val="161616"/>
                </a:solidFill>
                <a:latin typeface="Helvetica Neue" panose="020B0604020202020204" charset="0"/>
              </a:rPr>
              <a:t>Diseños experimentales / cuasiexperimentales: </a:t>
            </a:r>
            <a:endParaRPr lang="es-AR" noProof="0" dirty="0">
              <a:latin typeface="Helvetica Neue" panose="020B0604020202020204" charset="0"/>
            </a:endParaRPr>
          </a:p>
        </p:txBody>
      </p:sp>
      <p:sp>
        <p:nvSpPr>
          <p:cNvPr id="190" name="Google Shape;190;p1"/>
          <p:cNvSpPr txBox="1"/>
          <p:nvPr/>
        </p:nvSpPr>
        <p:spPr>
          <a:xfrm>
            <a:off x="4220308" y="2730575"/>
            <a:ext cx="4290147" cy="632040"/>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chemeClr val="lt1"/>
                </a:solidFill>
                <a:latin typeface="Helvetica Neue"/>
                <a:ea typeface="Helvetica Neue"/>
                <a:cs typeface="Helvetica Neue"/>
                <a:sym typeface="Helvetica Neue"/>
              </a:rPr>
              <a:t>Contrafácticos</a:t>
            </a:r>
            <a:endParaRPr lang="es-AR" sz="1400" b="0" i="0" u="none" strike="noStrike" cap="none" noProof="0" dirty="0">
              <a:solidFill>
                <a:srgbClr val="000000"/>
              </a:solidFill>
              <a:latin typeface="Arial"/>
              <a:ea typeface="Arial"/>
              <a:cs typeface="Arial"/>
              <a:sym typeface="Arial"/>
            </a:endParaRPr>
          </a:p>
        </p:txBody>
      </p:sp>
      <p:sp>
        <p:nvSpPr>
          <p:cNvPr id="191" name="Google Shape;191;p1"/>
          <p:cNvSpPr txBox="1"/>
          <p:nvPr/>
        </p:nvSpPr>
        <p:spPr>
          <a:xfrm>
            <a:off x="785944" y="3804274"/>
            <a:ext cx="5251440" cy="1568185"/>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rgbClr val="161616"/>
                </a:solidFill>
                <a:latin typeface="Helvetica Neue"/>
                <a:ea typeface="Helvetica Neue"/>
                <a:cs typeface="Helvetica Neue"/>
                <a:sym typeface="Helvetica Neue"/>
              </a:rPr>
              <a:t>Evaluaciones de caminos causales (buscan explorar la causalidad y la complejidad)</a:t>
            </a:r>
            <a:endParaRPr lang="es-AR" sz="1400" b="0" i="0" u="none" strike="noStrike" cap="none" noProof="0" dirty="0">
              <a:solidFill>
                <a:srgbClr val="000000"/>
              </a:solidFill>
              <a:latin typeface="Arial"/>
              <a:ea typeface="Arial"/>
              <a:cs typeface="Arial"/>
              <a:sym typeface="Arial"/>
            </a:endParaRPr>
          </a:p>
        </p:txBody>
      </p:sp>
      <p:sp>
        <p:nvSpPr>
          <p:cNvPr id="192" name="Google Shape;192;p1"/>
          <p:cNvSpPr txBox="1"/>
          <p:nvPr/>
        </p:nvSpPr>
        <p:spPr>
          <a:xfrm>
            <a:off x="4384430" y="4164425"/>
            <a:ext cx="3961902" cy="632040"/>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chemeClr val="lt1"/>
                </a:solidFill>
                <a:latin typeface="Helvetica Neue"/>
                <a:ea typeface="Helvetica Neue"/>
                <a:cs typeface="Helvetica Neue"/>
                <a:sym typeface="Helvetica Neue"/>
              </a:rPr>
              <a:t>Generativos</a:t>
            </a:r>
            <a:endParaRPr lang="es-AR" sz="1400" b="0" i="0" u="none" strike="noStrike" cap="none" noProof="0" dirty="0">
              <a:solidFill>
                <a:srgbClr val="000000"/>
              </a:solidFill>
              <a:latin typeface="Arial"/>
              <a:ea typeface="Arial"/>
              <a:cs typeface="Arial"/>
              <a:sym typeface="Arial"/>
            </a:endParaRPr>
          </a:p>
        </p:txBody>
      </p:sp>
      <p:sp>
        <p:nvSpPr>
          <p:cNvPr id="193" name="Google Shape;193;p1"/>
          <p:cNvSpPr txBox="1"/>
          <p:nvPr/>
        </p:nvSpPr>
        <p:spPr>
          <a:xfrm>
            <a:off x="3259015" y="5593288"/>
            <a:ext cx="5251440" cy="632041"/>
          </a:xfrm>
          <a:prstGeom prst="rect">
            <a:avLst/>
          </a:prstGeom>
          <a:noFill/>
          <a:ln>
            <a:noFill/>
          </a:ln>
        </p:spPr>
        <p:txBody>
          <a:bodyPr spcFirstLastPara="1" wrap="square" lIns="91425" tIns="45700" rIns="91425" bIns="45700" anchor="t" anchorCtr="0">
            <a:normAutofit fontScale="77500" lnSpcReduction="20000"/>
          </a:bodyPr>
          <a:lstStyle/>
          <a:p>
            <a:pPr marL="457200" marR="0" lvl="0" indent="-228600" algn="r" rtl="0">
              <a:lnSpc>
                <a:spcPct val="100000"/>
              </a:lnSpc>
              <a:spcBef>
                <a:spcPts val="560"/>
              </a:spcBef>
              <a:spcAft>
                <a:spcPts val="0"/>
              </a:spcAft>
              <a:buClr>
                <a:srgbClr val="CCCCCC"/>
              </a:buClr>
              <a:buSzPct val="129032"/>
              <a:buFont typeface="Helvetica Neue"/>
              <a:buNone/>
            </a:pPr>
            <a:r>
              <a:rPr lang="es-AR" sz="2800" b="0" i="0" u="none" strike="noStrike" cap="none" noProof="0" dirty="0">
                <a:solidFill>
                  <a:srgbClr val="161616"/>
                </a:solidFill>
                <a:latin typeface="Helvetica Neue"/>
                <a:ea typeface="Helvetica Neue"/>
                <a:cs typeface="Helvetica Neue"/>
                <a:sym typeface="Helvetica Neue"/>
              </a:rPr>
              <a:t>Cómo, por qué y en qué condiciones</a:t>
            </a: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9021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F80BDE9F-131A-8D9A-CF99-ACF4CFDAC141}"/>
            </a:ext>
          </a:extLst>
        </p:cNvPr>
        <p:cNvGrpSpPr/>
        <p:nvPr/>
      </p:nvGrpSpPr>
      <p:grpSpPr>
        <a:xfrm>
          <a:off x="0" y="0"/>
          <a:ext cx="0" cy="0"/>
          <a:chOff x="0" y="0"/>
          <a:chExt cx="0" cy="0"/>
        </a:xfrm>
      </p:grpSpPr>
      <p:sp>
        <p:nvSpPr>
          <p:cNvPr id="315" name="Google Shape;315;p34">
            <a:extLst>
              <a:ext uri="{FF2B5EF4-FFF2-40B4-BE49-F238E27FC236}">
                <a16:creationId xmlns:a16="http://schemas.microsoft.com/office/drawing/2014/main" id="{3535365F-3990-20DD-780A-C8B145E98174}"/>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316" name="Google Shape;316;p34">
            <a:extLst>
              <a:ext uri="{FF2B5EF4-FFF2-40B4-BE49-F238E27FC236}">
                <a16:creationId xmlns:a16="http://schemas.microsoft.com/office/drawing/2014/main" id="{19A1FE86-48A0-A7D1-6062-5BD824F45494}"/>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17" name="Google Shape;317;p34">
            <a:extLst>
              <a:ext uri="{FF2B5EF4-FFF2-40B4-BE49-F238E27FC236}">
                <a16:creationId xmlns:a16="http://schemas.microsoft.com/office/drawing/2014/main" id="{A0BD71CE-1549-D593-1C5E-FDA40320444F}"/>
              </a:ext>
            </a:extLst>
          </p:cNvPr>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Mito: Los diseños causales no son accesibles</a:t>
            </a:r>
          </a:p>
        </p:txBody>
      </p:sp>
      <p:cxnSp>
        <p:nvCxnSpPr>
          <p:cNvPr id="318" name="Google Shape;318;p34">
            <a:extLst>
              <a:ext uri="{FF2B5EF4-FFF2-40B4-BE49-F238E27FC236}">
                <a16:creationId xmlns:a16="http://schemas.microsoft.com/office/drawing/2014/main" id="{06C53821-A984-1415-6CD6-CACF9D2F17E8}"/>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319" name="Google Shape;319;p34">
            <a:extLst>
              <a:ext uri="{FF2B5EF4-FFF2-40B4-BE49-F238E27FC236}">
                <a16:creationId xmlns:a16="http://schemas.microsoft.com/office/drawing/2014/main" id="{7621770A-5582-F9AE-D673-B2F03FC90997}"/>
              </a:ext>
            </a:extLst>
          </p:cNvPr>
          <p:cNvSpPr txBox="1"/>
          <p:nvPr/>
        </p:nvSpPr>
        <p:spPr>
          <a:xfrm>
            <a:off x="891600" y="1777300"/>
            <a:ext cx="7360800" cy="3800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Arial"/>
              <a:buAutoNum type="arabicPeriod"/>
            </a:pPr>
            <a:r>
              <a:rPr lang="es-AR" sz="2400" b="0" i="0" u="none" strike="noStrike" cap="none" noProof="0" dirty="0">
                <a:solidFill>
                  <a:srgbClr val="000000"/>
                </a:solidFill>
                <a:latin typeface="Arial"/>
                <a:ea typeface="Arial"/>
                <a:cs typeface="Arial"/>
                <a:sym typeface="Arial"/>
              </a:rPr>
              <a:t>Los diseños causales son demasiado onerosos para los participantes. 	</a:t>
            </a:r>
            <a:endParaRPr lang="es-AR" sz="2000" b="0" i="0" u="none" strike="noStrike" cap="none" noProof="0" dirty="0">
              <a:solidFill>
                <a:srgbClr val="000000"/>
              </a:solidFill>
              <a:latin typeface="Arial"/>
              <a:ea typeface="Arial"/>
              <a:cs typeface="Arial"/>
              <a:sym typeface="Arial"/>
            </a:endParaRPr>
          </a:p>
          <a:p>
            <a:pPr marL="457200" marR="0" lvl="0" indent="-381000" algn="l" rtl="0">
              <a:lnSpc>
                <a:spcPct val="100000"/>
              </a:lnSpc>
              <a:spcBef>
                <a:spcPts val="2000"/>
              </a:spcBef>
              <a:spcAft>
                <a:spcPts val="0"/>
              </a:spcAft>
              <a:buClr>
                <a:srgbClr val="000000"/>
              </a:buClr>
              <a:buSzPts val="2400"/>
              <a:buFont typeface="Arial"/>
              <a:buAutoNum type="arabicPeriod"/>
            </a:pPr>
            <a:r>
              <a:rPr lang="es-AR" sz="2400" b="0" i="0" u="none" strike="noStrike" cap="none" noProof="0" dirty="0">
                <a:solidFill>
                  <a:srgbClr val="000000"/>
                </a:solidFill>
                <a:latin typeface="Arial"/>
                <a:ea typeface="Arial"/>
                <a:cs typeface="Arial"/>
                <a:sym typeface="Arial"/>
              </a:rPr>
              <a:t>Los diseños causales no pueden implementarse en formas apropiadas para trabajar con comunidades.	</a:t>
            </a:r>
            <a:endParaRPr lang="es-AR" sz="2000" b="0" i="0" u="none" strike="noStrike" cap="none" noProof="0" dirty="0">
              <a:solidFill>
                <a:srgbClr val="000000"/>
              </a:solidFill>
              <a:latin typeface="Arial"/>
              <a:ea typeface="Arial"/>
              <a:cs typeface="Arial"/>
              <a:sym typeface="Arial"/>
            </a:endParaRPr>
          </a:p>
          <a:p>
            <a:pPr marL="457200" marR="0" lvl="0" indent="-381000" algn="l" rtl="0">
              <a:lnSpc>
                <a:spcPct val="100000"/>
              </a:lnSpc>
              <a:spcBef>
                <a:spcPts val="2000"/>
              </a:spcBef>
              <a:spcAft>
                <a:spcPts val="0"/>
              </a:spcAft>
              <a:buClr>
                <a:srgbClr val="000000"/>
              </a:buClr>
              <a:buSzPts val="2400"/>
              <a:buFont typeface="Arial"/>
              <a:buAutoNum type="arabicPeriod"/>
            </a:pPr>
            <a:r>
              <a:rPr lang="es-AR" sz="2400" b="0" i="0" u="none" strike="noStrike" cap="none" noProof="0" dirty="0">
                <a:solidFill>
                  <a:srgbClr val="000000"/>
                </a:solidFill>
                <a:latin typeface="Arial"/>
                <a:ea typeface="Arial"/>
                <a:cs typeface="Arial"/>
                <a:sym typeface="Arial"/>
              </a:rPr>
              <a:t>Los diseños causales se basan en la supremacía blanca.</a:t>
            </a:r>
            <a:endParaRPr lang="es-AR" noProof="0" dirty="0"/>
          </a:p>
          <a:p>
            <a:pPr marL="457200" marR="0" lvl="0" indent="-381000" algn="l" rtl="0">
              <a:lnSpc>
                <a:spcPct val="100000"/>
              </a:lnSpc>
              <a:spcBef>
                <a:spcPts val="2000"/>
              </a:spcBef>
              <a:spcAft>
                <a:spcPts val="2000"/>
              </a:spcAft>
              <a:buClr>
                <a:srgbClr val="000000"/>
              </a:buClr>
              <a:buSzPts val="2400"/>
              <a:buFont typeface="Arial"/>
              <a:buAutoNum type="arabicPeriod"/>
            </a:pPr>
            <a:r>
              <a:rPr lang="es-AR" sz="2400" b="0" i="0" u="none" strike="noStrike" cap="none" noProof="0" dirty="0">
                <a:solidFill>
                  <a:srgbClr val="000000"/>
                </a:solidFill>
                <a:latin typeface="Arial"/>
                <a:ea typeface="Arial"/>
                <a:cs typeface="Arial"/>
                <a:sym typeface="Arial"/>
              </a:rPr>
              <a:t>Los diseños causales dan centralidad a las ideas sobre el cambio provenientes de la filantropía.</a:t>
            </a:r>
            <a:endParaRPr lang="es-AR" sz="20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1032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D467A670-AF6B-6406-ACD2-CBE01315AC1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87A0A0B4-8265-EC19-EE07-71F0ED70A456}"/>
              </a:ext>
            </a:extLst>
          </p:cNvPr>
          <p:cNvPicPr>
            <a:picLocks noChangeAspect="1"/>
          </p:cNvPicPr>
          <p:nvPr/>
        </p:nvPicPr>
        <p:blipFill>
          <a:blip r:embed="rId3"/>
          <a:stretch>
            <a:fillRect/>
          </a:stretch>
        </p:blipFill>
        <p:spPr>
          <a:xfrm>
            <a:off x="1519410" y="0"/>
            <a:ext cx="6534980" cy="6858000"/>
          </a:xfrm>
          <a:prstGeom prst="rect">
            <a:avLst/>
          </a:prstGeom>
        </p:spPr>
      </p:pic>
    </p:spTree>
    <p:extLst>
      <p:ext uri="{BB962C8B-B14F-4D97-AF65-F5344CB8AC3E}">
        <p14:creationId xmlns:p14="http://schemas.microsoft.com/office/powerpoint/2010/main" val="231578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94A21721-9BCA-93A7-966A-88ADCE2554FA}"/>
            </a:ext>
          </a:extLst>
        </p:cNvPr>
        <p:cNvGrpSpPr/>
        <p:nvPr/>
      </p:nvGrpSpPr>
      <p:grpSpPr>
        <a:xfrm>
          <a:off x="0" y="0"/>
          <a:ext cx="0" cy="0"/>
          <a:chOff x="0" y="0"/>
          <a:chExt cx="0" cy="0"/>
        </a:xfrm>
      </p:grpSpPr>
      <p:sp>
        <p:nvSpPr>
          <p:cNvPr id="358" name="Google Shape;358;g2862c257978_0_193">
            <a:extLst>
              <a:ext uri="{FF2B5EF4-FFF2-40B4-BE49-F238E27FC236}">
                <a16:creationId xmlns:a16="http://schemas.microsoft.com/office/drawing/2014/main" id="{86FF3E14-9888-EFD7-9EFD-6A652046778F}"/>
              </a:ext>
            </a:extLst>
          </p:cNvPr>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9" name="Google Shape;359;g2862c257978_0_193">
            <a:extLst>
              <a:ext uri="{FF2B5EF4-FFF2-40B4-BE49-F238E27FC236}">
                <a16:creationId xmlns:a16="http://schemas.microsoft.com/office/drawing/2014/main" id="{C2C612BC-748C-6548-D294-A32B3CDA628D}"/>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60" name="Google Shape;360;g2862c257978_0_193">
            <a:extLst>
              <a:ext uri="{FF2B5EF4-FFF2-40B4-BE49-F238E27FC236}">
                <a16:creationId xmlns:a16="http://schemas.microsoft.com/office/drawing/2014/main" id="{F1949CE0-40DB-E56F-AD23-8FB4C5725693}"/>
              </a:ext>
            </a:extLst>
          </p:cNvPr>
          <p:cNvSpPr txBox="1"/>
          <p:nvPr/>
        </p:nvSpPr>
        <p:spPr>
          <a:xfrm>
            <a:off x="1007598" y="1666010"/>
            <a:ext cx="7830600" cy="45858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noProof="0" dirty="0">
                <a:solidFill>
                  <a:srgbClr val="0A4FA6"/>
                </a:solidFill>
                <a:latin typeface="Arial"/>
                <a:ea typeface="Arial"/>
                <a:cs typeface="Arial"/>
                <a:sym typeface="Arial"/>
              </a:rPr>
              <a:t>Aprendizaje causal: </a:t>
            </a:r>
            <a:r>
              <a:rPr lang="es-AR" sz="1800" b="0" i="0" u="none" strike="noStrike" cap="none" noProof="0" dirty="0">
                <a:solidFill>
                  <a:srgbClr val="0A4FA6"/>
                </a:solidFill>
                <a:latin typeface="Arial"/>
                <a:ea typeface="Arial"/>
                <a:cs typeface="Arial"/>
                <a:sym typeface="Arial"/>
              </a:rPr>
              <a:t>Cuando diseñamos estrategias ya </a:t>
            </a:r>
            <a:r>
              <a:rPr lang="es-AR" sz="1800" b="0" i="1" u="none" strike="noStrike" cap="none" noProof="0" dirty="0">
                <a:solidFill>
                  <a:srgbClr val="0A4FA6"/>
                </a:solidFill>
                <a:latin typeface="Arial"/>
                <a:ea typeface="Arial"/>
                <a:cs typeface="Arial"/>
                <a:sym typeface="Arial"/>
              </a:rPr>
              <a:t>estamos operando con mentalidad causal</a:t>
            </a:r>
            <a:r>
              <a:rPr lang="es-AR" sz="1800" b="0" i="0" u="none" strike="noStrike" cap="none" noProof="0" dirty="0">
                <a:solidFill>
                  <a:srgbClr val="0A4FA6"/>
                </a:solidFill>
                <a:latin typeface="Arial"/>
                <a:ea typeface="Arial"/>
                <a:cs typeface="Arial"/>
                <a:sym typeface="Arial"/>
              </a:rPr>
              <a:t> (planteando hipótesis sobre el cambio). Ahora debemos mejorar nuestra capacidad de </a:t>
            </a:r>
            <a:r>
              <a:rPr lang="es-AR" sz="1800" b="0" i="1" u="none" strike="noStrike" cap="none" noProof="0" dirty="0">
                <a:solidFill>
                  <a:srgbClr val="0A4FA6"/>
                </a:solidFill>
                <a:latin typeface="Arial"/>
                <a:ea typeface="Arial"/>
                <a:cs typeface="Arial"/>
                <a:sym typeface="Arial"/>
              </a:rPr>
              <a:t>aprendizaje sobre los caminos causales </a:t>
            </a:r>
            <a:r>
              <a:rPr lang="es-AR" sz="1800" b="0" i="0" u="none" strike="noStrike" cap="none" noProof="0" dirty="0">
                <a:solidFill>
                  <a:srgbClr val="0A4FA6"/>
                </a:solidFill>
                <a:latin typeface="Arial"/>
                <a:ea typeface="Arial"/>
                <a:cs typeface="Arial"/>
                <a:sym typeface="Arial"/>
              </a:rPr>
              <a:t>para fortalecer estrategias e impactos. </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endParaRPr lang="es-AR" sz="18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r>
              <a:rPr lang="es-AR" sz="1800" b="1" i="0" u="none" strike="noStrike" cap="none" noProof="0" dirty="0">
                <a:solidFill>
                  <a:srgbClr val="0A4FA6"/>
                </a:solidFill>
                <a:latin typeface="Arial"/>
                <a:ea typeface="Arial"/>
                <a:cs typeface="Arial"/>
                <a:sym typeface="Arial"/>
              </a:rPr>
              <a:t>Métodos que funcionan: </a:t>
            </a:r>
            <a:r>
              <a:rPr lang="es-AR" sz="1800" b="0" i="0" u="none" strike="noStrike" cap="none" noProof="0" dirty="0">
                <a:solidFill>
                  <a:srgbClr val="0A4FA6"/>
                </a:solidFill>
                <a:latin typeface="Arial"/>
                <a:ea typeface="Arial"/>
                <a:cs typeface="Arial"/>
                <a:sym typeface="Arial"/>
              </a:rPr>
              <a:t>No tenemos que limitarnos a diseños experimentales o cuasiexperimentales. Hay métodos no experimentales que pueden ayudarnos a comprender la causalidad. Son técnicas diseñadas para entornos de cambio sistémico complejo, como la cosecha de resultados, el cambio más significativo, el hilado colaborativo y el rastreo de procesos, entre otros.</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endParaRPr lang="es-AR" sz="18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800"/>
              <a:buFont typeface="Arial"/>
              <a:buNone/>
            </a:pPr>
            <a:r>
              <a:rPr lang="es-AR" sz="1800" b="1" i="0" u="none" strike="noStrike" cap="none" noProof="0" dirty="0">
                <a:solidFill>
                  <a:srgbClr val="0A4FA6"/>
                </a:solidFill>
                <a:latin typeface="Arial"/>
                <a:ea typeface="Arial"/>
                <a:cs typeface="Arial"/>
                <a:sym typeface="Arial"/>
              </a:rPr>
              <a:t>El rigor y la participación van juntos</a:t>
            </a:r>
            <a:r>
              <a:rPr lang="es-AR" sz="1800" b="0" i="0" u="none" strike="noStrike" cap="none" noProof="0" dirty="0">
                <a:solidFill>
                  <a:srgbClr val="0A4FA6"/>
                </a:solidFill>
                <a:latin typeface="Arial"/>
                <a:ea typeface="Arial"/>
                <a:cs typeface="Arial"/>
                <a:sym typeface="Arial"/>
              </a:rPr>
              <a:t>: Los métodos para comprender los caminos causales tienen mayor rigor y son más exactos </a:t>
            </a:r>
            <a:r>
              <a:rPr lang="es-AR" sz="1800" b="1" i="0" u="none" strike="noStrike" cap="none" noProof="0" dirty="0">
                <a:solidFill>
                  <a:srgbClr val="0A4FA6"/>
                </a:solidFill>
                <a:latin typeface="Arial"/>
                <a:ea typeface="Arial"/>
                <a:cs typeface="Arial"/>
                <a:sym typeface="Arial"/>
              </a:rPr>
              <a:t>cuando las personas que son afectadas y tienen influencia en las estrategias forman participan activamente del proceso de aprendizaje</a:t>
            </a:r>
            <a:r>
              <a:rPr lang="es-AR" sz="1800" b="0" i="0" u="none" strike="noStrike" cap="none" noProof="0" dirty="0">
                <a:solidFill>
                  <a:srgbClr val="0A4FA6"/>
                </a:solidFill>
                <a:latin typeface="Arial"/>
                <a:ea typeface="Arial"/>
                <a:cs typeface="Arial"/>
                <a:sym typeface="Arial"/>
              </a:rPr>
              <a:t>.</a:t>
            </a:r>
            <a:endParaRPr lang="es-AR" sz="1400" b="0" i="0" u="none" strike="noStrike" cap="none" noProof="0" dirty="0">
              <a:solidFill>
                <a:srgbClr val="000000"/>
              </a:solidFill>
              <a:latin typeface="Arial"/>
              <a:ea typeface="Arial"/>
              <a:cs typeface="Arial"/>
              <a:sym typeface="Arial"/>
            </a:endParaRPr>
          </a:p>
        </p:txBody>
      </p:sp>
      <p:grpSp>
        <p:nvGrpSpPr>
          <p:cNvPr id="3" name="Grupo 2">
            <a:extLst>
              <a:ext uri="{FF2B5EF4-FFF2-40B4-BE49-F238E27FC236}">
                <a16:creationId xmlns:a16="http://schemas.microsoft.com/office/drawing/2014/main" id="{90161873-C3E1-5909-CB65-8EE9391A6524}"/>
              </a:ext>
            </a:extLst>
          </p:cNvPr>
          <p:cNvGrpSpPr/>
          <p:nvPr/>
        </p:nvGrpSpPr>
        <p:grpSpPr>
          <a:xfrm>
            <a:off x="511926" y="1764729"/>
            <a:ext cx="602576" cy="382200"/>
            <a:chOff x="458246" y="1866051"/>
            <a:chExt cx="602576" cy="382200"/>
          </a:xfrm>
        </p:grpSpPr>
        <p:sp>
          <p:nvSpPr>
            <p:cNvPr id="361" name="Google Shape;361;g2862c257978_0_193">
              <a:extLst>
                <a:ext uri="{FF2B5EF4-FFF2-40B4-BE49-F238E27FC236}">
                  <a16:creationId xmlns:a16="http://schemas.microsoft.com/office/drawing/2014/main" id="{D293EB24-B4FD-245E-FAB6-02530F2F75B7}"/>
                </a:ext>
              </a:extLst>
            </p:cNvPr>
            <p:cNvSpPr/>
            <p:nvPr/>
          </p:nvSpPr>
          <p:spPr>
            <a:xfrm>
              <a:off x="458246" y="1866051"/>
              <a:ext cx="393600" cy="382200"/>
            </a:xfrm>
            <a:prstGeom prst="ellipse">
              <a:avLst/>
            </a:prstGeom>
            <a:solidFill>
              <a:srgbClr val="73B54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2862c257978_0_193">
              <a:extLst>
                <a:ext uri="{FF2B5EF4-FFF2-40B4-BE49-F238E27FC236}">
                  <a16:creationId xmlns:a16="http://schemas.microsoft.com/office/drawing/2014/main" id="{B6625974-0C0D-0190-49EF-4B9CD24B406F}"/>
                </a:ext>
              </a:extLst>
            </p:cNvPr>
            <p:cNvSpPr txBox="1"/>
            <p:nvPr/>
          </p:nvSpPr>
          <p:spPr>
            <a:xfrm>
              <a:off x="605422" y="1958459"/>
              <a:ext cx="455400" cy="215400"/>
            </a:xfrm>
            <a:prstGeom prst="rect">
              <a:avLst/>
            </a:prstGeom>
            <a:noFill/>
            <a:ln>
              <a:noFill/>
            </a:ln>
          </p:spPr>
          <p:txBody>
            <a:bodyPr spcFirstLastPara="1" wrap="square" lIns="0" tIns="0" rIns="0" bIns="0" anchor="t" anchorCtr="0">
              <a:spAutoFit/>
            </a:bodyPr>
            <a:lstStyle/>
            <a:p>
              <a:pPr marL="0" marR="0" lvl="2"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grpSp>
      <p:grpSp>
        <p:nvGrpSpPr>
          <p:cNvPr id="2" name="Grupo 1">
            <a:extLst>
              <a:ext uri="{FF2B5EF4-FFF2-40B4-BE49-F238E27FC236}">
                <a16:creationId xmlns:a16="http://schemas.microsoft.com/office/drawing/2014/main" id="{BBFE6615-9F6B-0886-0944-A478D269F72E}"/>
              </a:ext>
            </a:extLst>
          </p:cNvPr>
          <p:cNvGrpSpPr/>
          <p:nvPr/>
        </p:nvGrpSpPr>
        <p:grpSpPr>
          <a:xfrm>
            <a:off x="511926" y="3143497"/>
            <a:ext cx="602576" cy="382200"/>
            <a:chOff x="476970" y="3060321"/>
            <a:chExt cx="602576" cy="382200"/>
          </a:xfrm>
        </p:grpSpPr>
        <p:sp>
          <p:nvSpPr>
            <p:cNvPr id="363" name="Google Shape;363;g2862c257978_0_193">
              <a:extLst>
                <a:ext uri="{FF2B5EF4-FFF2-40B4-BE49-F238E27FC236}">
                  <a16:creationId xmlns:a16="http://schemas.microsoft.com/office/drawing/2014/main" id="{CA3181DF-39E2-D62C-1B46-AF12B0376F9D}"/>
                </a:ext>
              </a:extLst>
            </p:cNvPr>
            <p:cNvSpPr/>
            <p:nvPr/>
          </p:nvSpPr>
          <p:spPr>
            <a:xfrm>
              <a:off x="476970" y="3060321"/>
              <a:ext cx="393600" cy="382200"/>
            </a:xfrm>
            <a:prstGeom prst="ellipse">
              <a:avLst/>
            </a:prstGeom>
            <a:solidFill>
              <a:srgbClr val="73B54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g2862c257978_0_193">
              <a:extLst>
                <a:ext uri="{FF2B5EF4-FFF2-40B4-BE49-F238E27FC236}">
                  <a16:creationId xmlns:a16="http://schemas.microsoft.com/office/drawing/2014/main" id="{E3D56723-4C43-8133-4439-C611DDA4BC2B}"/>
                </a:ext>
              </a:extLst>
            </p:cNvPr>
            <p:cNvSpPr txBox="1"/>
            <p:nvPr/>
          </p:nvSpPr>
          <p:spPr>
            <a:xfrm>
              <a:off x="624146" y="3146818"/>
              <a:ext cx="455400" cy="215400"/>
            </a:xfrm>
            <a:prstGeom prst="rect">
              <a:avLst/>
            </a:prstGeom>
            <a:noFill/>
            <a:ln>
              <a:noFill/>
            </a:ln>
          </p:spPr>
          <p:txBody>
            <a:bodyPr spcFirstLastPara="1" wrap="square" lIns="0" tIns="0" rIns="0" bIns="0" anchor="t" anchorCtr="0">
              <a:spAutoFit/>
            </a:bodyPr>
            <a:lstStyle/>
            <a:p>
              <a:pPr marL="0" marR="0" lvl="2"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grpSp>
      <p:grpSp>
        <p:nvGrpSpPr>
          <p:cNvPr id="4" name="Grupo 3">
            <a:extLst>
              <a:ext uri="{FF2B5EF4-FFF2-40B4-BE49-F238E27FC236}">
                <a16:creationId xmlns:a16="http://schemas.microsoft.com/office/drawing/2014/main" id="{6EF6B3C6-6D66-13BD-9A71-5FBA39FDDB0E}"/>
              </a:ext>
            </a:extLst>
          </p:cNvPr>
          <p:cNvGrpSpPr/>
          <p:nvPr/>
        </p:nvGrpSpPr>
        <p:grpSpPr>
          <a:xfrm>
            <a:off x="511926" y="5102897"/>
            <a:ext cx="602576" cy="382200"/>
            <a:chOff x="458246" y="4768236"/>
            <a:chExt cx="602576" cy="382200"/>
          </a:xfrm>
        </p:grpSpPr>
        <p:sp>
          <p:nvSpPr>
            <p:cNvPr id="365" name="Google Shape;365;g2862c257978_0_193">
              <a:extLst>
                <a:ext uri="{FF2B5EF4-FFF2-40B4-BE49-F238E27FC236}">
                  <a16:creationId xmlns:a16="http://schemas.microsoft.com/office/drawing/2014/main" id="{07F4C2E5-2F36-0261-63DA-BB716D6FA054}"/>
                </a:ext>
              </a:extLst>
            </p:cNvPr>
            <p:cNvSpPr/>
            <p:nvPr/>
          </p:nvSpPr>
          <p:spPr>
            <a:xfrm>
              <a:off x="458246" y="4768236"/>
              <a:ext cx="393600" cy="382200"/>
            </a:xfrm>
            <a:prstGeom prst="ellipse">
              <a:avLst/>
            </a:prstGeom>
            <a:solidFill>
              <a:srgbClr val="73B54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2862c257978_0_193">
              <a:extLst>
                <a:ext uri="{FF2B5EF4-FFF2-40B4-BE49-F238E27FC236}">
                  <a16:creationId xmlns:a16="http://schemas.microsoft.com/office/drawing/2014/main" id="{D7B7E94F-A52A-D4D1-E277-9E3252AADFF6}"/>
                </a:ext>
              </a:extLst>
            </p:cNvPr>
            <p:cNvSpPr txBox="1"/>
            <p:nvPr/>
          </p:nvSpPr>
          <p:spPr>
            <a:xfrm>
              <a:off x="605422" y="4867433"/>
              <a:ext cx="455400" cy="215400"/>
            </a:xfrm>
            <a:prstGeom prst="rect">
              <a:avLst/>
            </a:prstGeom>
            <a:noFill/>
            <a:ln>
              <a:noFill/>
            </a:ln>
          </p:spPr>
          <p:txBody>
            <a:bodyPr spcFirstLastPara="1" wrap="square" lIns="0" tIns="0" rIns="0" bIns="0" anchor="t" anchorCtr="0">
              <a:spAutoFit/>
            </a:bodyPr>
            <a:lstStyle/>
            <a:p>
              <a:pPr marL="0" marR="0" lvl="2"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grpSp>
      <p:pic>
        <p:nvPicPr>
          <p:cNvPr id="367" name="Google Shape;367;g2862c257978_0_193" descr="VIRTUAL Symposium 2023.png">
            <a:extLst>
              <a:ext uri="{FF2B5EF4-FFF2-40B4-BE49-F238E27FC236}">
                <a16:creationId xmlns:a16="http://schemas.microsoft.com/office/drawing/2014/main" id="{AAA9A335-67A8-08F6-6F2A-43D9FE635D0D}"/>
              </a:ext>
            </a:extLst>
          </p:cNvPr>
          <p:cNvPicPr preferRelativeResize="0"/>
          <p:nvPr/>
        </p:nvPicPr>
        <p:blipFill rotWithShape="1">
          <a:blip r:embed="rId3">
            <a:alphaModFix/>
          </a:blip>
          <a:srcRect l="669" r="669"/>
          <a:stretch/>
        </p:blipFill>
        <p:spPr>
          <a:xfrm>
            <a:off x="7066658" y="6275394"/>
            <a:ext cx="1923048" cy="450975"/>
          </a:xfrm>
          <a:prstGeom prst="rect">
            <a:avLst/>
          </a:prstGeom>
          <a:noFill/>
          <a:ln>
            <a:noFill/>
          </a:ln>
        </p:spPr>
      </p:pic>
      <p:sp>
        <p:nvSpPr>
          <p:cNvPr id="368" name="Google Shape;368;g2862c257978_0_193">
            <a:extLst>
              <a:ext uri="{FF2B5EF4-FFF2-40B4-BE49-F238E27FC236}">
                <a16:creationId xmlns:a16="http://schemas.microsoft.com/office/drawing/2014/main" id="{FB33A87A-3AD4-4FC0-600D-B5EA713F43C8}"/>
              </a:ext>
            </a:extLst>
          </p:cNvPr>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Puntos clave</a:t>
            </a:r>
            <a:endParaRPr sz="2400" b="1" i="0" u="none" strike="noStrike" cap="none" dirty="0">
              <a:solidFill>
                <a:srgbClr val="FFFFFF"/>
              </a:solidFill>
              <a:latin typeface="Arial"/>
              <a:ea typeface="Arial"/>
              <a:cs typeface="Arial"/>
              <a:sym typeface="Arial"/>
            </a:endParaRPr>
          </a:p>
        </p:txBody>
      </p:sp>
      <p:cxnSp>
        <p:nvCxnSpPr>
          <p:cNvPr id="369" name="Google Shape;369;g2862c257978_0_193">
            <a:extLst>
              <a:ext uri="{FF2B5EF4-FFF2-40B4-BE49-F238E27FC236}">
                <a16:creationId xmlns:a16="http://schemas.microsoft.com/office/drawing/2014/main" id="{09458617-448A-BB63-B7F5-F05A14BA60EA}"/>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54157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0CF0C80B-2284-37C6-75BC-3BB7726E4B35}"/>
            </a:ext>
          </a:extLst>
        </p:cNvPr>
        <p:cNvGrpSpPr/>
        <p:nvPr/>
      </p:nvGrpSpPr>
      <p:grpSpPr>
        <a:xfrm>
          <a:off x="0" y="0"/>
          <a:ext cx="0" cy="0"/>
          <a:chOff x="0" y="0"/>
          <a:chExt cx="0" cy="0"/>
        </a:xfrm>
      </p:grpSpPr>
      <p:sp>
        <p:nvSpPr>
          <p:cNvPr id="374" name="Google Shape;374;g34f7a0425c3_0_3">
            <a:extLst>
              <a:ext uri="{FF2B5EF4-FFF2-40B4-BE49-F238E27FC236}">
                <a16:creationId xmlns:a16="http://schemas.microsoft.com/office/drawing/2014/main" id="{E0DAFEA2-F2D1-4523-DFC7-812658F936BE}"/>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n-US" sz="2400" b="1" dirty="0">
                <a:solidFill>
                  <a:srgbClr val="FFFFFF"/>
                </a:solidFill>
                <a:latin typeface="Arial"/>
                <a:ea typeface="Arial"/>
                <a:cs typeface="Arial"/>
                <a:sym typeface="Arial"/>
              </a:rPr>
              <a:t>Small group activity</a:t>
            </a:r>
            <a:endParaRPr sz="1400" b="0" i="0" u="none" strike="noStrike" cap="none" dirty="0">
              <a:solidFill>
                <a:srgbClr val="000000"/>
              </a:solidFill>
              <a:latin typeface="Arial"/>
              <a:ea typeface="Arial"/>
              <a:cs typeface="Arial"/>
              <a:sym typeface="Arial"/>
            </a:endParaRPr>
          </a:p>
        </p:txBody>
      </p:sp>
      <p:pic>
        <p:nvPicPr>
          <p:cNvPr id="375" name="Google Shape;375;g34f7a0425c3_0_3">
            <a:extLst>
              <a:ext uri="{FF2B5EF4-FFF2-40B4-BE49-F238E27FC236}">
                <a16:creationId xmlns:a16="http://schemas.microsoft.com/office/drawing/2014/main" id="{037DFA2C-ECAA-1E99-6847-CEB2696506F3}"/>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376" name="Google Shape;376;g34f7a0425c3_0_3">
            <a:extLst>
              <a:ext uri="{FF2B5EF4-FFF2-40B4-BE49-F238E27FC236}">
                <a16:creationId xmlns:a16="http://schemas.microsoft.com/office/drawing/2014/main" id="{16D1153D-FDFE-C2F5-97A4-F3D6F4EBF67E}"/>
              </a:ext>
            </a:extLst>
          </p:cNvPr>
          <p:cNvGrpSpPr/>
          <p:nvPr/>
        </p:nvGrpSpPr>
        <p:grpSpPr>
          <a:xfrm>
            <a:off x="0" y="0"/>
            <a:ext cx="9249470" cy="6858000"/>
            <a:chOff x="4" y="6250"/>
            <a:chExt cx="9249470" cy="6858000"/>
          </a:xfrm>
        </p:grpSpPr>
        <p:pic>
          <p:nvPicPr>
            <p:cNvPr id="377" name="Google Shape;377;g34f7a0425c3_0_3">
              <a:extLst>
                <a:ext uri="{FF2B5EF4-FFF2-40B4-BE49-F238E27FC236}">
                  <a16:creationId xmlns:a16="http://schemas.microsoft.com/office/drawing/2014/main" id="{F0E46C1F-59D1-89EE-8B61-641B4AE2D4E4}"/>
                </a:ext>
              </a:extLst>
            </p:cNvPr>
            <p:cNvPicPr preferRelativeResize="0"/>
            <p:nvPr/>
          </p:nvPicPr>
          <p:blipFill>
            <a:blip r:embed="rId4"/>
            <a:srcRect t="10" b="10"/>
            <a:stretch/>
          </p:blipFill>
          <p:spPr>
            <a:xfrm>
              <a:off x="4" y="6250"/>
              <a:ext cx="9249470" cy="6858000"/>
            </a:xfrm>
            <a:prstGeom prst="rect">
              <a:avLst/>
            </a:prstGeom>
            <a:noFill/>
            <a:ln>
              <a:noFill/>
            </a:ln>
          </p:spPr>
        </p:pic>
        <p:sp>
          <p:nvSpPr>
            <p:cNvPr id="378" name="Google Shape;378;g34f7a0425c3_0_3">
              <a:extLst>
                <a:ext uri="{FF2B5EF4-FFF2-40B4-BE49-F238E27FC236}">
                  <a16:creationId xmlns:a16="http://schemas.microsoft.com/office/drawing/2014/main" id="{EDEAC700-4B6A-1DF6-E843-742CCFF096C2}"/>
                </a:ext>
              </a:extLst>
            </p:cNvPr>
            <p:cNvSpPr txBox="1"/>
            <p:nvPr/>
          </p:nvSpPr>
          <p:spPr>
            <a:xfrm>
              <a:off x="1728388" y="1779425"/>
              <a:ext cx="5792700" cy="2529900"/>
            </a:xfrm>
            <a:prstGeom prst="rect">
              <a:avLst/>
            </a:prstGeom>
            <a:solidFill>
              <a:srgbClr val="F3F1EC"/>
            </a:solidFill>
            <a:ln>
              <a:noFill/>
            </a:ln>
          </p:spPr>
          <p:txBody>
            <a:bodyPr spcFirstLastPara="1" wrap="square" lIns="91425" tIns="91425" rIns="91425" bIns="91425" anchor="t" anchorCtr="0">
              <a:noAutofit/>
            </a:bodyPr>
            <a:lstStyle/>
            <a:p>
              <a:pPr lvl="0">
                <a:buClr>
                  <a:srgbClr val="2F5AA6"/>
                </a:buClr>
                <a:buSzPts val="2200"/>
              </a:pPr>
              <a:r>
                <a:rPr lang="es-AR" sz="1700" noProof="0" dirty="0">
                  <a:solidFill>
                    <a:srgbClr val="2F5AA6"/>
                  </a:solidFill>
                  <a:latin typeface="Helvetica Neue"/>
                  <a:ea typeface="Helvetica Neue"/>
                  <a:cs typeface="Helvetica Neue"/>
                  <a:sym typeface="Helvetica Neue"/>
                </a:rPr>
                <a:t>¿Qué mitos (o supuestos) existen en su organización sobre cuándo y cómo explorar la causalidad?</a:t>
              </a:r>
            </a:p>
            <a:p>
              <a:pPr marL="0" marR="0" lvl="0" indent="0" algn="l" rtl="0">
                <a:spcBef>
                  <a:spcPts val="0"/>
                </a:spcBef>
                <a:spcAft>
                  <a:spcPts val="0"/>
                </a:spcAft>
                <a:buNone/>
              </a:pPr>
              <a:endParaRPr lang="es-AR" sz="1700" noProof="0" dirty="0">
                <a:solidFill>
                  <a:srgbClr val="2F5AA6"/>
                </a:solidFill>
                <a:latin typeface="Helvetica Neue"/>
                <a:ea typeface="Helvetica Neue"/>
                <a:cs typeface="Helvetica Neue"/>
                <a:sym typeface="Helvetica Neue"/>
              </a:endParaRP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Mitos sobre los métodos.</a:t>
              </a: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Mitos sobre quién puede participar y quién se beneficia de la evaluación causal.</a:t>
              </a: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Mitos sobre si los diseños causales son útiles.</a:t>
              </a: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Mitos sobre si ya estamos haciendo este trabajo, aunque no lo llamemos causal.</a:t>
              </a:r>
            </a:p>
            <a:p>
              <a:pPr marL="0" marR="0" lvl="0" indent="0" algn="l" rtl="0">
                <a:spcBef>
                  <a:spcPts val="0"/>
                </a:spcBef>
                <a:spcAft>
                  <a:spcPts val="0"/>
                </a:spcAft>
                <a:buNone/>
              </a:pPr>
              <a:endParaRPr sz="1700" dirty="0">
                <a:solidFill>
                  <a:srgbClr val="2F5AA6"/>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92051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D3F2AD54-6DA2-2D35-B244-067FFD4A1977}"/>
            </a:ext>
          </a:extLst>
        </p:cNvPr>
        <p:cNvGrpSpPr/>
        <p:nvPr/>
      </p:nvGrpSpPr>
      <p:grpSpPr>
        <a:xfrm>
          <a:off x="0" y="0"/>
          <a:ext cx="0" cy="0"/>
          <a:chOff x="0" y="0"/>
          <a:chExt cx="0" cy="0"/>
        </a:xfrm>
      </p:grpSpPr>
      <p:sp>
        <p:nvSpPr>
          <p:cNvPr id="383" name="Google Shape;383;p43">
            <a:extLst>
              <a:ext uri="{FF2B5EF4-FFF2-40B4-BE49-F238E27FC236}">
                <a16:creationId xmlns:a16="http://schemas.microsoft.com/office/drawing/2014/main" id="{D7A36CEC-F949-0E38-8FD1-A4579296F06D}"/>
              </a:ext>
            </a:extLst>
          </p:cNvPr>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384" name="Google Shape;384;p43">
            <a:extLst>
              <a:ext uri="{FF2B5EF4-FFF2-40B4-BE49-F238E27FC236}">
                <a16:creationId xmlns:a16="http://schemas.microsoft.com/office/drawing/2014/main" id="{64C1C799-DBC3-51DE-1929-7A09E8A887A1}"/>
              </a:ext>
            </a:extLst>
          </p:cNvPr>
          <p:cNvSpPr txBox="1"/>
          <p:nvPr/>
        </p:nvSpPr>
        <p:spPr>
          <a:xfrm>
            <a:off x="237589" y="1730380"/>
            <a:ext cx="8668821" cy="20620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dirty="0">
                <a:solidFill>
                  <a:srgbClr val="FFFFFF"/>
                </a:solidFill>
                <a:latin typeface="Calibri"/>
                <a:ea typeface="Calibri"/>
                <a:cs typeface="Calibri"/>
                <a:sym typeface="Calibri"/>
              </a:rPr>
              <a:t>Preparándonos para explorar caminos causales</a:t>
            </a:r>
            <a:endParaRPr sz="39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200"/>
              <a:buFont typeface="Arial"/>
              <a:buNone/>
            </a:pPr>
            <a:endParaRPr sz="5000" b="1" i="0" u="none" strike="noStrike" cap="none" dirty="0">
              <a:solidFill>
                <a:srgbClr val="FFFFFF"/>
              </a:solidFill>
              <a:latin typeface="Arial"/>
              <a:ea typeface="Arial"/>
              <a:cs typeface="Arial"/>
              <a:sym typeface="Arial"/>
            </a:endParaRPr>
          </a:p>
        </p:txBody>
      </p:sp>
      <p:cxnSp>
        <p:nvCxnSpPr>
          <p:cNvPr id="385" name="Google Shape;385;p43">
            <a:extLst>
              <a:ext uri="{FF2B5EF4-FFF2-40B4-BE49-F238E27FC236}">
                <a16:creationId xmlns:a16="http://schemas.microsoft.com/office/drawing/2014/main" id="{31D3295B-E354-61A8-F8FA-768CE09E4AC0}"/>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386" name="Google Shape;386;p43">
            <a:extLst>
              <a:ext uri="{FF2B5EF4-FFF2-40B4-BE49-F238E27FC236}">
                <a16:creationId xmlns:a16="http://schemas.microsoft.com/office/drawing/2014/main" id="{3AA09F3D-96A8-E9F8-4E06-7DC2D4E155C4}"/>
              </a:ext>
            </a:extLst>
          </p:cNvPr>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251019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4cb31c3fae_0_466"/>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70" name="Google Shape;170;g34cb31c3fae_0_466"/>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71" name="Google Shape;171;g34cb31c3fae_0_466"/>
          <p:cNvSpPr txBox="1"/>
          <p:nvPr/>
        </p:nvSpPr>
        <p:spPr>
          <a:xfrm>
            <a:off x="591756" y="413419"/>
            <a:ext cx="8035927" cy="571800"/>
          </a:xfrm>
          <a:prstGeom prst="rect">
            <a:avLst/>
          </a:prstGeom>
          <a:noFill/>
          <a:ln>
            <a:noFill/>
          </a:ln>
        </p:spPr>
        <p:txBody>
          <a:bodyPr spcFirstLastPara="1" wrap="square" lIns="45675" tIns="45675" rIns="45675" bIns="45675" anchor="ctr" anchorCtr="0">
            <a:normAutofit fontScale="92500"/>
          </a:bodyPr>
          <a:lstStyle/>
          <a:p>
            <a:pPr marL="0" marR="0" lvl="0" indent="0" algn="l" rtl="0">
              <a:lnSpc>
                <a:spcPct val="90000"/>
              </a:lnSpc>
              <a:spcBef>
                <a:spcPts val="0"/>
              </a:spcBef>
              <a:spcAft>
                <a:spcPts val="0"/>
              </a:spcAft>
              <a:buClr>
                <a:srgbClr val="FFFFFF"/>
              </a:buClr>
              <a:buSzPts val="2595"/>
              <a:buFont typeface="Arial"/>
              <a:buNone/>
            </a:pPr>
            <a:r>
              <a:rPr lang="es-AR" sz="2000" b="1" i="0" u="none" strike="noStrike" cap="none" noProof="0" dirty="0">
                <a:solidFill>
                  <a:srgbClr val="FFFFFF"/>
                </a:solidFill>
                <a:latin typeface="Arial"/>
                <a:ea typeface="Arial"/>
                <a:cs typeface="Arial"/>
                <a:sym typeface="Arial"/>
              </a:rPr>
              <a:t>Estamos preparados para explorar los caminos causales cuando…</a:t>
            </a:r>
            <a:endParaRPr lang="es-AR" sz="1200" b="0" i="0" u="none" strike="noStrike" cap="none" noProof="0" dirty="0">
              <a:solidFill>
                <a:srgbClr val="000000"/>
              </a:solidFill>
              <a:latin typeface="Arial"/>
              <a:ea typeface="Arial"/>
              <a:cs typeface="Arial"/>
              <a:sym typeface="Arial"/>
            </a:endParaRPr>
          </a:p>
        </p:txBody>
      </p:sp>
      <p:cxnSp>
        <p:nvCxnSpPr>
          <p:cNvPr id="172" name="Google Shape;172;g34cb31c3fae_0_466"/>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73" name="Google Shape;173;g34cb31c3fae_0_466"/>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174" name="Google Shape;174;g34cb31c3fae_0_466"/>
          <p:cNvSpPr/>
          <p:nvPr/>
        </p:nvSpPr>
        <p:spPr>
          <a:xfrm>
            <a:off x="304775" y="4400697"/>
            <a:ext cx="2659500" cy="1262700"/>
          </a:xfrm>
          <a:prstGeom prst="wedgeRoundRectCallout">
            <a:avLst>
              <a:gd name="adj1" fmla="val -6097"/>
              <a:gd name="adj2" fmla="val 75144"/>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¿Cómo? ¿Por qué?</a:t>
            </a:r>
          </a:p>
          <a:p>
            <a:pPr marL="0" marR="0" lvl="0" indent="0" algn="ctr" rtl="0">
              <a:lnSpc>
                <a:spcPct val="100000"/>
              </a:lnSpc>
              <a:spcBef>
                <a:spcPts val="0"/>
              </a:spcBef>
              <a:spcAft>
                <a:spcPts val="0"/>
              </a:spcAft>
              <a:buClr>
                <a:srgbClr val="000000"/>
              </a:buClr>
              <a:buSzPts val="2400"/>
              <a:buFont typeface="Arial"/>
              <a:buNone/>
            </a:pPr>
            <a:r>
              <a:rPr lang="es-AR" sz="2400" b="1" noProof="0" dirty="0">
                <a:solidFill>
                  <a:schemeClr val="lt1"/>
                </a:solidFill>
                <a:latin typeface="Calibri"/>
                <a:cs typeface="Calibri"/>
                <a:sym typeface="Calibri"/>
              </a:rPr>
              <a:t>¿Para quiénes?</a:t>
            </a:r>
          </a:p>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Arial"/>
                <a:cs typeface="Calibri"/>
                <a:sym typeface="Calibri"/>
              </a:rPr>
              <a:t>¿</a:t>
            </a:r>
            <a:r>
              <a:rPr lang="es-AR" sz="2400" b="1" noProof="0" dirty="0">
                <a:solidFill>
                  <a:schemeClr val="lt1"/>
                </a:solidFill>
                <a:latin typeface="Calibri"/>
                <a:cs typeface="Calibri"/>
                <a:sym typeface="Calibri"/>
              </a:rPr>
              <a:t>E</a:t>
            </a:r>
            <a:r>
              <a:rPr lang="es-AR" sz="2400" b="1" i="0" u="none" strike="noStrike" cap="none" noProof="0" dirty="0">
                <a:solidFill>
                  <a:schemeClr val="lt1"/>
                </a:solidFill>
                <a:latin typeface="Calibri"/>
                <a:ea typeface="Arial"/>
                <a:cs typeface="Calibri"/>
                <a:sym typeface="Calibri"/>
              </a:rPr>
              <a:t>n qué contexto?</a:t>
            </a:r>
            <a:endParaRPr lang="es-AR" sz="1400" b="0" i="0" u="none" strike="noStrike" cap="none" noProof="0" dirty="0">
              <a:solidFill>
                <a:srgbClr val="000000"/>
              </a:solidFill>
              <a:latin typeface="Arial"/>
              <a:ea typeface="Arial"/>
              <a:cs typeface="Arial"/>
              <a:sym typeface="Arial"/>
            </a:endParaRPr>
          </a:p>
        </p:txBody>
      </p:sp>
      <p:sp>
        <p:nvSpPr>
          <p:cNvPr id="175" name="Google Shape;175;g34cb31c3fae_0_466"/>
          <p:cNvSpPr/>
          <p:nvPr/>
        </p:nvSpPr>
        <p:spPr>
          <a:xfrm>
            <a:off x="3374546" y="4400698"/>
            <a:ext cx="2394900" cy="1262700"/>
          </a:xfrm>
          <a:prstGeom prst="wedgeRoundRectCallout">
            <a:avLst>
              <a:gd name="adj1" fmla="val 1911"/>
              <a:gd name="adj2" fmla="val 73995"/>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¿Supuestos?</a:t>
            </a:r>
            <a:endParaRPr lang="es-AR" sz="1400" b="0" i="0" u="none" strike="noStrike" cap="none" noProof="0" dirty="0">
              <a:solidFill>
                <a:srgbClr val="000000"/>
              </a:solidFill>
              <a:latin typeface="Arial"/>
              <a:ea typeface="Arial"/>
              <a:cs typeface="Arial"/>
              <a:sym typeface="Arial"/>
            </a:endParaRPr>
          </a:p>
        </p:txBody>
      </p:sp>
      <p:sp>
        <p:nvSpPr>
          <p:cNvPr id="176" name="Google Shape;176;g34cb31c3fae_0_466"/>
          <p:cNvSpPr/>
          <p:nvPr/>
        </p:nvSpPr>
        <p:spPr>
          <a:xfrm>
            <a:off x="6179733" y="4400699"/>
            <a:ext cx="2659500" cy="1262700"/>
          </a:xfrm>
          <a:prstGeom prst="wedgeRoundRectCallout">
            <a:avLst>
              <a:gd name="adj1" fmla="val -29565"/>
              <a:gd name="adj2" fmla="val 70546"/>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¿Resultados emergentes? </a:t>
            </a:r>
            <a:endParaRPr lang="es-AR" sz="1400" b="0" i="0" u="none" strike="noStrike" cap="none" noProof="0" dirty="0">
              <a:solidFill>
                <a:srgbClr val="000000"/>
              </a:solidFill>
              <a:latin typeface="Arial"/>
              <a:ea typeface="Arial"/>
              <a:cs typeface="Arial"/>
              <a:sym typeface="Arial"/>
            </a:endParaRPr>
          </a:p>
        </p:txBody>
      </p:sp>
      <p:sp>
        <p:nvSpPr>
          <p:cNvPr id="177" name="Google Shape;177;g34cb31c3fae_0_466"/>
          <p:cNvSpPr/>
          <p:nvPr/>
        </p:nvSpPr>
        <p:spPr>
          <a:xfrm>
            <a:off x="304800" y="3043192"/>
            <a:ext cx="8534400" cy="978300"/>
          </a:xfrm>
          <a:prstGeom prst="upArrow">
            <a:avLst>
              <a:gd name="adj1" fmla="val 50000"/>
              <a:gd name="adj2" fmla="val 61868"/>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Mucho por aprender </a:t>
            </a:r>
            <a:endParaRPr lang="es-AR" sz="1400" b="0" i="0" u="none" strike="noStrike" cap="none" noProof="0" dirty="0">
              <a:solidFill>
                <a:srgbClr val="000000"/>
              </a:solidFill>
              <a:latin typeface="Arial"/>
              <a:ea typeface="Arial"/>
              <a:cs typeface="Arial"/>
              <a:sym typeface="Arial"/>
            </a:endParaRPr>
          </a:p>
        </p:txBody>
      </p:sp>
      <p:sp>
        <p:nvSpPr>
          <p:cNvPr id="178" name="Google Shape;178;g34cb31c3fae_0_466"/>
          <p:cNvSpPr/>
          <p:nvPr/>
        </p:nvSpPr>
        <p:spPr>
          <a:xfrm>
            <a:off x="3338259" y="1444371"/>
            <a:ext cx="2467500" cy="1492200"/>
          </a:xfrm>
          <a:prstGeom prst="star6">
            <a:avLst>
              <a:gd name="adj" fmla="val 28868"/>
              <a:gd name="hf" fmla="val 11547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Uso claro</a:t>
            </a:r>
            <a:endParaRPr lang="es-AR" sz="1400" b="0" i="0" u="none" strike="noStrike" cap="none" noProof="0" dirty="0">
              <a:solidFill>
                <a:srgbClr val="000000"/>
              </a:solidFill>
              <a:latin typeface="Arial"/>
              <a:ea typeface="Arial"/>
              <a:cs typeface="Arial"/>
              <a:sym typeface="Arial"/>
            </a:endParaRPr>
          </a:p>
        </p:txBody>
      </p:sp>
      <p:sp>
        <p:nvSpPr>
          <p:cNvPr id="179" name="Google Shape;179;g34cb31c3fae_0_466"/>
          <p:cNvSpPr txBox="1"/>
          <p:nvPr/>
        </p:nvSpPr>
        <p:spPr>
          <a:xfrm>
            <a:off x="0" y="6350100"/>
            <a:ext cx="7625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AR" sz="1100" b="0" i="0" u="none" strike="noStrike" cap="none" noProof="0" dirty="0">
                <a:solidFill>
                  <a:schemeClr val="dk1"/>
                </a:solidFill>
                <a:latin typeface="Arial"/>
                <a:ea typeface="Arial"/>
                <a:cs typeface="Arial"/>
                <a:sym typeface="Arial"/>
              </a:rPr>
              <a:t>Adaptado de </a:t>
            </a:r>
            <a:r>
              <a:rPr lang="es-AR" sz="1000" b="0" i="0" u="none" strike="noStrike" cap="none" noProof="0" dirty="0">
                <a:solidFill>
                  <a:srgbClr val="222222"/>
                </a:solidFill>
                <a:highlight>
                  <a:srgbClr val="FFFFFF"/>
                </a:highlight>
                <a:latin typeface="Arial"/>
                <a:ea typeface="Arial"/>
                <a:cs typeface="Arial"/>
                <a:sym typeface="Arial"/>
              </a:rPr>
              <a:t>Lynn, J., &amp; Apgar, M. (2024). </a:t>
            </a:r>
            <a:r>
              <a:rPr lang="es-AR" sz="1000" b="0" i="0" u="none" strike="noStrike" cap="none" noProof="0" dirty="0" err="1">
                <a:solidFill>
                  <a:srgbClr val="222222"/>
                </a:solidFill>
                <a:highlight>
                  <a:srgbClr val="FFFFFF"/>
                </a:highlight>
                <a:latin typeface="Arial"/>
                <a:ea typeface="Arial"/>
                <a:cs typeface="Arial"/>
                <a:sym typeface="Arial"/>
              </a:rPr>
              <a:t>Exploring</a:t>
            </a:r>
            <a:r>
              <a:rPr lang="es-AR" sz="1000" b="0" i="0" u="none" strike="noStrike" cap="none" noProof="0" dirty="0">
                <a:solidFill>
                  <a:srgbClr val="222222"/>
                </a:solidFill>
                <a:highlight>
                  <a:srgbClr val="FFFFFF"/>
                </a:highlight>
                <a:latin typeface="Arial"/>
                <a:ea typeface="Arial"/>
                <a:cs typeface="Arial"/>
                <a:sym typeface="Arial"/>
              </a:rPr>
              <a:t> causal </a:t>
            </a:r>
            <a:r>
              <a:rPr lang="es-AR" sz="1000" b="0" i="0" u="none" strike="noStrike" cap="none" noProof="0" dirty="0" err="1">
                <a:solidFill>
                  <a:srgbClr val="222222"/>
                </a:solidFill>
                <a:highlight>
                  <a:srgbClr val="FFFFFF"/>
                </a:highlight>
                <a:latin typeface="Arial"/>
                <a:ea typeface="Arial"/>
                <a:cs typeface="Arial"/>
                <a:sym typeface="Arial"/>
              </a:rPr>
              <a:t>pathways</a:t>
            </a:r>
            <a:r>
              <a:rPr lang="es-AR" sz="1000" b="0" i="0" u="none" strike="noStrike" cap="none" noProof="0" dirty="0">
                <a:solidFill>
                  <a:srgbClr val="222222"/>
                </a:solidFill>
                <a:highlight>
                  <a:srgbClr val="FFFFFF"/>
                </a:highlight>
                <a:latin typeface="Arial"/>
                <a:ea typeface="Arial"/>
                <a:cs typeface="Arial"/>
                <a:sym typeface="Arial"/>
              </a:rPr>
              <a:t> </a:t>
            </a:r>
            <a:r>
              <a:rPr lang="es-AR" sz="1000" b="0" i="0" u="none" strike="noStrike" cap="none" noProof="0" dirty="0" err="1">
                <a:solidFill>
                  <a:srgbClr val="222222"/>
                </a:solidFill>
                <a:highlight>
                  <a:srgbClr val="FFFFFF"/>
                </a:highlight>
                <a:latin typeface="Arial"/>
                <a:ea typeface="Arial"/>
                <a:cs typeface="Arial"/>
                <a:sym typeface="Arial"/>
              </a:rPr>
              <a:t>amid</a:t>
            </a:r>
            <a:r>
              <a:rPr lang="es-AR" sz="1000" b="0" i="0" u="none" strike="noStrike" cap="none" noProof="0" dirty="0">
                <a:solidFill>
                  <a:srgbClr val="222222"/>
                </a:solidFill>
                <a:highlight>
                  <a:srgbClr val="FFFFFF"/>
                </a:highlight>
                <a:latin typeface="Arial"/>
                <a:ea typeface="Arial"/>
                <a:cs typeface="Arial"/>
                <a:sym typeface="Arial"/>
              </a:rPr>
              <a:t> </a:t>
            </a:r>
            <a:r>
              <a:rPr lang="es-AR" sz="1000" b="0" i="0" u="none" strike="noStrike" cap="none" noProof="0" dirty="0" err="1">
                <a:solidFill>
                  <a:srgbClr val="222222"/>
                </a:solidFill>
                <a:highlight>
                  <a:srgbClr val="FFFFFF"/>
                </a:highlight>
                <a:latin typeface="Arial"/>
                <a:ea typeface="Arial"/>
                <a:cs typeface="Arial"/>
                <a:sym typeface="Arial"/>
              </a:rPr>
              <a:t>complexity</a:t>
            </a:r>
            <a:r>
              <a:rPr lang="es-AR" sz="1000" b="0" i="0" u="none" strike="noStrike" cap="none" noProof="0" dirty="0">
                <a:solidFill>
                  <a:srgbClr val="222222"/>
                </a:solidFill>
                <a:highlight>
                  <a:srgbClr val="FFFFFF"/>
                </a:highlight>
                <a:latin typeface="Arial"/>
                <a:ea typeface="Arial"/>
                <a:cs typeface="Arial"/>
                <a:sym typeface="Arial"/>
              </a:rPr>
              <a:t>. In </a:t>
            </a:r>
            <a:r>
              <a:rPr lang="es-AR" sz="1000" b="0" i="1" u="none" strike="noStrike" cap="none" noProof="0" dirty="0" err="1">
                <a:solidFill>
                  <a:srgbClr val="222222"/>
                </a:solidFill>
                <a:highlight>
                  <a:srgbClr val="FFFFFF"/>
                </a:highlight>
                <a:latin typeface="Arial"/>
                <a:ea typeface="Arial"/>
                <a:cs typeface="Arial"/>
                <a:sym typeface="Arial"/>
              </a:rPr>
              <a:t>Research</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handbook</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on</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program</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evaluation</a:t>
            </a:r>
            <a:r>
              <a:rPr lang="es-AR" sz="1000" b="0" i="0" u="none" strike="noStrike" cap="none" noProof="0" dirty="0">
                <a:solidFill>
                  <a:srgbClr val="222222"/>
                </a:solidFill>
                <a:highlight>
                  <a:srgbClr val="FFFFFF"/>
                </a:highlight>
                <a:latin typeface="Arial"/>
                <a:ea typeface="Arial"/>
                <a:cs typeface="Arial"/>
                <a:sym typeface="Arial"/>
              </a:rPr>
              <a:t> (pp. 304-325). Edward Elgar Publishing.</a:t>
            </a:r>
            <a:endParaRPr lang="es-AR" sz="12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78885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5371D535-6D23-8A0D-E622-F47A49A34AD7}"/>
            </a:ext>
          </a:extLst>
        </p:cNvPr>
        <p:cNvGrpSpPr/>
        <p:nvPr/>
      </p:nvGrpSpPr>
      <p:grpSpPr>
        <a:xfrm>
          <a:off x="0" y="0"/>
          <a:ext cx="0" cy="0"/>
          <a:chOff x="0" y="0"/>
          <a:chExt cx="0" cy="0"/>
        </a:xfrm>
      </p:grpSpPr>
      <p:sp>
        <p:nvSpPr>
          <p:cNvPr id="374" name="Google Shape;374;g34f7a0425c3_0_3">
            <a:extLst>
              <a:ext uri="{FF2B5EF4-FFF2-40B4-BE49-F238E27FC236}">
                <a16:creationId xmlns:a16="http://schemas.microsoft.com/office/drawing/2014/main" id="{EADF09DD-6132-8EEB-627A-23568A9604B9}"/>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n-US" sz="2400" b="1" dirty="0">
                <a:solidFill>
                  <a:srgbClr val="FFFFFF"/>
                </a:solidFill>
                <a:latin typeface="Arial"/>
                <a:ea typeface="Arial"/>
                <a:cs typeface="Arial"/>
                <a:sym typeface="Arial"/>
              </a:rPr>
              <a:t>Small group activity</a:t>
            </a:r>
            <a:endParaRPr sz="1400" b="0" i="0" u="none" strike="noStrike" cap="none" dirty="0">
              <a:solidFill>
                <a:srgbClr val="000000"/>
              </a:solidFill>
              <a:latin typeface="Arial"/>
              <a:ea typeface="Arial"/>
              <a:cs typeface="Arial"/>
              <a:sym typeface="Arial"/>
            </a:endParaRPr>
          </a:p>
        </p:txBody>
      </p:sp>
      <p:pic>
        <p:nvPicPr>
          <p:cNvPr id="375" name="Google Shape;375;g34f7a0425c3_0_3">
            <a:extLst>
              <a:ext uri="{FF2B5EF4-FFF2-40B4-BE49-F238E27FC236}">
                <a16:creationId xmlns:a16="http://schemas.microsoft.com/office/drawing/2014/main" id="{10FBBFAC-F00E-15ED-DD9F-A8E0AE966997}"/>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377" name="Google Shape;377;g34f7a0425c3_0_3">
            <a:extLst>
              <a:ext uri="{FF2B5EF4-FFF2-40B4-BE49-F238E27FC236}">
                <a16:creationId xmlns:a16="http://schemas.microsoft.com/office/drawing/2014/main" id="{EA27869E-188E-0857-0D0A-E8997E8E47C8}"/>
              </a:ext>
            </a:extLst>
          </p:cNvPr>
          <p:cNvPicPr preferRelativeResize="0"/>
          <p:nvPr/>
        </p:nvPicPr>
        <p:blipFill>
          <a:blip r:embed="rId4"/>
          <a:srcRect t="10" b="10"/>
          <a:stretch/>
        </p:blipFill>
        <p:spPr>
          <a:xfrm>
            <a:off x="0" y="0"/>
            <a:ext cx="9249470" cy="6858000"/>
          </a:xfrm>
          <a:prstGeom prst="rect">
            <a:avLst/>
          </a:prstGeom>
          <a:noFill/>
          <a:ln>
            <a:noFill/>
          </a:ln>
        </p:spPr>
      </p:pic>
      <p:sp>
        <p:nvSpPr>
          <p:cNvPr id="4" name="Google Shape;409;g34f7a0425c3_0_96">
            <a:extLst>
              <a:ext uri="{FF2B5EF4-FFF2-40B4-BE49-F238E27FC236}">
                <a16:creationId xmlns:a16="http://schemas.microsoft.com/office/drawing/2014/main" id="{147AF383-B3C8-A47F-84DB-0E6287502AA0}"/>
              </a:ext>
            </a:extLst>
          </p:cNvPr>
          <p:cNvSpPr txBox="1"/>
          <p:nvPr/>
        </p:nvSpPr>
        <p:spPr>
          <a:xfrm>
            <a:off x="1716200" y="1418500"/>
            <a:ext cx="3089700" cy="1460381"/>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AR" sz="1650" noProof="0" dirty="0">
                <a:solidFill>
                  <a:srgbClr val="2F5AA6"/>
                </a:solidFill>
                <a:latin typeface="Helvetica Neue"/>
                <a:ea typeface="Helvetica Neue"/>
                <a:cs typeface="Helvetica Neue"/>
                <a:sym typeface="Helvetica Neue"/>
              </a:rPr>
              <a:t>Piense en un programa o iniciativa que está lista para </a:t>
            </a:r>
            <a:br>
              <a:rPr lang="es-AR" sz="1650" noProof="0" dirty="0">
                <a:solidFill>
                  <a:srgbClr val="2F5AA6"/>
                </a:solidFill>
                <a:latin typeface="Helvetica Neue"/>
                <a:ea typeface="Helvetica Neue"/>
                <a:cs typeface="Helvetica Neue"/>
                <a:sym typeface="Helvetica Neue"/>
              </a:rPr>
            </a:br>
            <a:r>
              <a:rPr lang="es-AR" sz="1650" noProof="0" dirty="0">
                <a:solidFill>
                  <a:srgbClr val="2F5AA6"/>
                </a:solidFill>
                <a:latin typeface="Helvetica Neue"/>
                <a:ea typeface="Helvetica Neue"/>
                <a:cs typeface="Helvetica Neue"/>
                <a:sym typeface="Helvetica Neue"/>
              </a:rPr>
              <a:t>una evaluación causal. ¿Cómo podemos ver que está lista?</a:t>
            </a:r>
          </a:p>
          <a:p>
            <a:pPr marL="0" marR="0" lvl="0" indent="0" algn="l" rtl="0">
              <a:spcBef>
                <a:spcPts val="0"/>
              </a:spcBef>
              <a:spcAft>
                <a:spcPts val="0"/>
              </a:spcAft>
              <a:buNone/>
            </a:pPr>
            <a:endParaRPr sz="1700" dirty="0">
              <a:solidFill>
                <a:srgbClr val="2F5AA6"/>
              </a:solidFill>
              <a:latin typeface="Helvetica Neue"/>
              <a:ea typeface="Helvetica Neue"/>
              <a:cs typeface="Helvetica Neue"/>
              <a:sym typeface="Helvetica Neue"/>
            </a:endParaRPr>
          </a:p>
        </p:txBody>
      </p:sp>
      <p:sp>
        <p:nvSpPr>
          <p:cNvPr id="5" name="Google Shape;410;g34f7a0425c3_0_96">
            <a:extLst>
              <a:ext uri="{FF2B5EF4-FFF2-40B4-BE49-F238E27FC236}">
                <a16:creationId xmlns:a16="http://schemas.microsoft.com/office/drawing/2014/main" id="{46598DAA-4AEF-6C93-EAA2-662B1287212F}"/>
              </a:ext>
            </a:extLst>
          </p:cNvPr>
          <p:cNvSpPr txBox="1"/>
          <p:nvPr/>
        </p:nvSpPr>
        <p:spPr>
          <a:xfrm>
            <a:off x="5258800" y="1494222"/>
            <a:ext cx="2526600" cy="112480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AR" sz="1650" noProof="0" dirty="0">
                <a:solidFill>
                  <a:srgbClr val="2F5AA6"/>
                </a:solidFill>
                <a:latin typeface="Helvetica Neue"/>
                <a:ea typeface="Helvetica Neue"/>
                <a:cs typeface="Helvetica Neue"/>
                <a:sym typeface="Helvetica Neue"/>
              </a:rPr>
              <a:t>Piense en un programa o iniciativa que aún no está lista. ¿Por qué no lo está?</a:t>
            </a:r>
          </a:p>
        </p:txBody>
      </p:sp>
      <p:sp>
        <p:nvSpPr>
          <p:cNvPr id="6" name="Google Shape;411;g34f7a0425c3_0_96">
            <a:extLst>
              <a:ext uri="{FF2B5EF4-FFF2-40B4-BE49-F238E27FC236}">
                <a16:creationId xmlns:a16="http://schemas.microsoft.com/office/drawing/2014/main" id="{6774D4B1-4BBA-5C8A-5D33-8C50343CB669}"/>
              </a:ext>
            </a:extLst>
          </p:cNvPr>
          <p:cNvSpPr txBox="1"/>
          <p:nvPr/>
        </p:nvSpPr>
        <p:spPr>
          <a:xfrm>
            <a:off x="1716200" y="2838872"/>
            <a:ext cx="5123790" cy="1381350"/>
          </a:xfrm>
          <a:prstGeom prst="rect">
            <a:avLst/>
          </a:prstGeom>
          <a:solidFill>
            <a:srgbClr val="F1F0EC"/>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AR" sz="1650" u="sng" noProof="0" dirty="0">
                <a:solidFill>
                  <a:srgbClr val="2F5AA6"/>
                </a:solidFill>
                <a:latin typeface="Helvetica Neue"/>
                <a:ea typeface="Helvetica Neue"/>
                <a:cs typeface="Helvetica Neue"/>
                <a:sym typeface="Helvetica Neue"/>
              </a:rPr>
              <a:t>Estamos listos cuando…</a:t>
            </a:r>
          </a:p>
          <a:p>
            <a:pPr marL="457200" marR="0" lvl="0" indent="-336550" algn="l" rtl="0">
              <a:spcBef>
                <a:spcPts val="0"/>
              </a:spcBef>
              <a:spcAft>
                <a:spcPts val="0"/>
              </a:spcAft>
              <a:buClr>
                <a:srgbClr val="2F5AA6"/>
              </a:buClr>
              <a:buSzPts val="1700"/>
              <a:buFont typeface="Helvetica Neue"/>
              <a:buChar char="➢"/>
            </a:pPr>
            <a:r>
              <a:rPr lang="es-AR" sz="1650" dirty="0">
                <a:solidFill>
                  <a:srgbClr val="2F5AA6"/>
                </a:solidFill>
                <a:latin typeface="Helvetica Neue"/>
                <a:ea typeface="Helvetica Neue"/>
                <a:cs typeface="Helvetica Neue"/>
                <a:sym typeface="Helvetica Neue"/>
              </a:rPr>
              <a:t>Nos preguntamos cómo, por qué, para quién y en qué contexto está ocurriendo el cambio.</a:t>
            </a:r>
          </a:p>
          <a:p>
            <a:pPr marL="457200" marR="0" lvl="0" indent="-336550" algn="l" rtl="0">
              <a:spcBef>
                <a:spcPts val="0"/>
              </a:spcBef>
              <a:spcAft>
                <a:spcPts val="0"/>
              </a:spcAft>
              <a:buClr>
                <a:srgbClr val="2F5AA6"/>
              </a:buClr>
              <a:buSzPts val="1700"/>
              <a:buFont typeface="Helvetica Neue"/>
              <a:buChar char="➢"/>
            </a:pPr>
            <a:r>
              <a:rPr lang="es-AR" sz="1650" noProof="0" dirty="0">
                <a:solidFill>
                  <a:srgbClr val="2F5AA6"/>
                </a:solidFill>
                <a:latin typeface="Helvetica Neue"/>
                <a:ea typeface="Helvetica Neue"/>
                <a:cs typeface="Helvetica Neue"/>
                <a:sym typeface="Helvetica Neue"/>
              </a:rPr>
              <a:t>Estamos cuestionando nuestros supuestos.</a:t>
            </a:r>
          </a:p>
          <a:p>
            <a:pPr marL="457200" marR="0" lvl="0" indent="-336550" algn="l" rtl="0">
              <a:spcBef>
                <a:spcPts val="0"/>
              </a:spcBef>
              <a:spcAft>
                <a:spcPts val="0"/>
              </a:spcAft>
              <a:buClr>
                <a:srgbClr val="2F5AA6"/>
              </a:buClr>
              <a:buSzPts val="1700"/>
              <a:buFont typeface="Helvetica Neue"/>
              <a:buChar char="➢"/>
            </a:pPr>
            <a:r>
              <a:rPr lang="es-AR" sz="1650" noProof="0" dirty="0">
                <a:solidFill>
                  <a:srgbClr val="2F5AA6"/>
                </a:solidFill>
                <a:latin typeface="Helvetica Neue"/>
                <a:ea typeface="Helvetica Neue"/>
                <a:cs typeface="Helvetica Neue"/>
                <a:sym typeface="Helvetica Neue"/>
              </a:rPr>
              <a:t>Estamos abiertos a resultados emergentes.</a:t>
            </a:r>
          </a:p>
          <a:p>
            <a:pPr marL="0" marR="0" lvl="0" indent="0" algn="l" rtl="0">
              <a:spcBef>
                <a:spcPts val="0"/>
              </a:spcBef>
              <a:spcAft>
                <a:spcPts val="0"/>
              </a:spcAft>
              <a:buNone/>
            </a:pPr>
            <a:endParaRPr sz="1600" dirty="0">
              <a:solidFill>
                <a:srgbClr val="2F5AA6"/>
              </a:solidFill>
              <a:latin typeface="Helvetica Neue"/>
              <a:ea typeface="Helvetica Neue"/>
              <a:cs typeface="Helvetica Neue"/>
              <a:sym typeface="Helvetica Neue"/>
            </a:endParaRPr>
          </a:p>
        </p:txBody>
      </p:sp>
      <p:sp>
        <p:nvSpPr>
          <p:cNvPr id="7" name="Google Shape;412;g34f7a0425c3_0_96">
            <a:extLst>
              <a:ext uri="{FF2B5EF4-FFF2-40B4-BE49-F238E27FC236}">
                <a16:creationId xmlns:a16="http://schemas.microsoft.com/office/drawing/2014/main" id="{2ED1D8CA-555D-4C58-FC2A-895825669079}"/>
              </a:ext>
            </a:extLst>
          </p:cNvPr>
          <p:cNvSpPr txBox="1"/>
          <p:nvPr/>
        </p:nvSpPr>
        <p:spPr>
          <a:xfrm>
            <a:off x="4805900" y="1717986"/>
            <a:ext cx="452900" cy="44464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200" dirty="0">
                <a:solidFill>
                  <a:srgbClr val="2F5AA6"/>
                </a:solidFill>
                <a:latin typeface="Helvetica Neue"/>
                <a:ea typeface="Helvetica Neue"/>
                <a:cs typeface="Helvetica Neue"/>
                <a:sym typeface="Helvetica Neue"/>
              </a:rPr>
              <a:t>O</a:t>
            </a:r>
            <a:endParaRPr sz="2200" dirty="0">
              <a:solidFill>
                <a:srgbClr val="2F5AA6"/>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6915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4cb31c3fae_0_20"/>
          <p:cNvSpPr/>
          <p:nvPr/>
        </p:nvSpPr>
        <p:spPr>
          <a:xfrm>
            <a:off x="0" y="1246533"/>
            <a:ext cx="9144000" cy="56019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22" name="Google Shape;122;g34cb31c3fae_0_20"/>
          <p:cNvCxnSpPr/>
          <p:nvPr/>
        </p:nvCxnSpPr>
        <p:spPr>
          <a:xfrm>
            <a:off x="0" y="1246533"/>
            <a:ext cx="9144000" cy="0"/>
          </a:xfrm>
          <a:prstGeom prst="straightConnector1">
            <a:avLst/>
          </a:prstGeom>
          <a:noFill/>
          <a:ln w="38100" cap="flat" cmpd="sng">
            <a:solidFill>
              <a:srgbClr val="73B54B"/>
            </a:solidFill>
            <a:prstDash val="solid"/>
            <a:round/>
            <a:headEnd type="none" w="sm" len="sm"/>
            <a:tailEnd type="none" w="sm" len="sm"/>
          </a:ln>
        </p:spPr>
      </p:cxnSp>
      <p:sp>
        <p:nvSpPr>
          <p:cNvPr id="124" name="Google Shape;124;g34cb31c3fae_0_20"/>
          <p:cNvSpPr txBox="1"/>
          <p:nvPr/>
        </p:nvSpPr>
        <p:spPr>
          <a:xfrm>
            <a:off x="591758" y="1733287"/>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Nuestros/as capacitadores/as</a:t>
            </a:r>
            <a:endParaRPr lang="es-AR" sz="1400" b="0" i="0" u="none" strike="noStrike" cap="none" noProof="0" dirty="0">
              <a:solidFill>
                <a:srgbClr val="000000"/>
              </a:solidFill>
              <a:latin typeface="Arial"/>
              <a:ea typeface="Arial"/>
              <a:cs typeface="Arial"/>
              <a:sym typeface="Arial"/>
            </a:endParaRPr>
          </a:p>
        </p:txBody>
      </p:sp>
      <p:cxnSp>
        <p:nvCxnSpPr>
          <p:cNvPr id="125" name="Google Shape;125;g34cb31c3fae_0_20"/>
          <p:cNvCxnSpPr/>
          <p:nvPr/>
        </p:nvCxnSpPr>
        <p:spPr>
          <a:xfrm>
            <a:off x="516315" y="1696370"/>
            <a:ext cx="0" cy="645600"/>
          </a:xfrm>
          <a:prstGeom prst="straightConnector1">
            <a:avLst/>
          </a:prstGeom>
          <a:noFill/>
          <a:ln w="25400" cap="flat" cmpd="sng">
            <a:solidFill>
              <a:schemeClr val="accent3"/>
            </a:solidFill>
            <a:prstDash val="solid"/>
            <a:round/>
            <a:headEnd type="none" w="sm" len="sm"/>
            <a:tailEnd type="none" w="sm" len="sm"/>
          </a:ln>
        </p:spPr>
      </p:cxnSp>
      <p:sp>
        <p:nvSpPr>
          <p:cNvPr id="126" name="Google Shape;126;g34cb31c3fae_0_20"/>
          <p:cNvSpPr txBox="1"/>
          <p:nvPr/>
        </p:nvSpPr>
        <p:spPr>
          <a:xfrm>
            <a:off x="693617"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pic>
        <p:nvPicPr>
          <p:cNvPr id="129" name="Google Shape;129;g34cb31c3fae_0_20"/>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pic>
        <p:nvPicPr>
          <p:cNvPr id="130" name="Google Shape;130;g34cb31c3fae_0_20"/>
          <p:cNvPicPr preferRelativeResize="0"/>
          <p:nvPr/>
        </p:nvPicPr>
        <p:blipFill rotWithShape="1">
          <a:blip r:embed="rId4">
            <a:alphaModFix/>
          </a:blip>
          <a:srcRect/>
          <a:stretch/>
        </p:blipFill>
        <p:spPr>
          <a:xfrm>
            <a:off x="693617" y="2682133"/>
            <a:ext cx="1458206" cy="1730618"/>
          </a:xfrm>
          <a:prstGeom prst="rect">
            <a:avLst/>
          </a:prstGeom>
          <a:noFill/>
          <a:ln>
            <a:noFill/>
          </a:ln>
        </p:spPr>
      </p:pic>
      <p:pic>
        <p:nvPicPr>
          <p:cNvPr id="131" name="Google Shape;131;g34cb31c3fae_0_20"/>
          <p:cNvPicPr preferRelativeResize="0"/>
          <p:nvPr/>
        </p:nvPicPr>
        <p:blipFill rotWithShape="1">
          <a:blip r:embed="rId4">
            <a:alphaModFix/>
          </a:blip>
          <a:srcRect/>
          <a:stretch/>
        </p:blipFill>
        <p:spPr>
          <a:xfrm>
            <a:off x="2437558" y="2679675"/>
            <a:ext cx="1458206" cy="1730618"/>
          </a:xfrm>
          <a:prstGeom prst="rect">
            <a:avLst/>
          </a:prstGeom>
          <a:noFill/>
          <a:ln>
            <a:noFill/>
          </a:ln>
        </p:spPr>
      </p:pic>
      <p:pic>
        <p:nvPicPr>
          <p:cNvPr id="132" name="Google Shape;132;g34cb31c3fae_0_20"/>
          <p:cNvPicPr preferRelativeResize="0"/>
          <p:nvPr/>
        </p:nvPicPr>
        <p:blipFill rotWithShape="1">
          <a:blip r:embed="rId4">
            <a:alphaModFix/>
          </a:blip>
          <a:srcRect/>
          <a:stretch/>
        </p:blipFill>
        <p:spPr>
          <a:xfrm>
            <a:off x="4272136" y="2679675"/>
            <a:ext cx="1458206" cy="1730618"/>
          </a:xfrm>
          <a:prstGeom prst="rect">
            <a:avLst/>
          </a:prstGeom>
          <a:noFill/>
          <a:ln>
            <a:noFill/>
          </a:ln>
        </p:spPr>
      </p:pic>
      <p:pic>
        <p:nvPicPr>
          <p:cNvPr id="133" name="Google Shape;133;g34cb31c3fae_0_20"/>
          <p:cNvPicPr preferRelativeResize="0"/>
          <p:nvPr/>
        </p:nvPicPr>
        <p:blipFill rotWithShape="1">
          <a:blip r:embed="rId4">
            <a:alphaModFix/>
          </a:blip>
          <a:srcRect/>
          <a:stretch/>
        </p:blipFill>
        <p:spPr>
          <a:xfrm>
            <a:off x="6106714" y="2652898"/>
            <a:ext cx="1458206" cy="1730618"/>
          </a:xfrm>
          <a:prstGeom prst="rect">
            <a:avLst/>
          </a:prstGeom>
          <a:noFill/>
          <a:ln>
            <a:noFill/>
          </a:ln>
        </p:spPr>
      </p:pic>
      <p:sp>
        <p:nvSpPr>
          <p:cNvPr id="2" name="Google Shape;126;g34cb31c3fae_0_20">
            <a:extLst>
              <a:ext uri="{FF2B5EF4-FFF2-40B4-BE49-F238E27FC236}">
                <a16:creationId xmlns:a16="http://schemas.microsoft.com/office/drawing/2014/main" id="{B03ABD44-3AEB-BAD9-FC78-20A4B92CFFF4}"/>
              </a:ext>
            </a:extLst>
          </p:cNvPr>
          <p:cNvSpPr txBox="1"/>
          <p:nvPr/>
        </p:nvSpPr>
        <p:spPr>
          <a:xfrm>
            <a:off x="2423108"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3" name="Google Shape;126;g34cb31c3fae_0_20">
            <a:extLst>
              <a:ext uri="{FF2B5EF4-FFF2-40B4-BE49-F238E27FC236}">
                <a16:creationId xmlns:a16="http://schemas.microsoft.com/office/drawing/2014/main" id="{D67A61CF-46C7-EE25-A1FD-66A2DA90EBAB}"/>
              </a:ext>
            </a:extLst>
          </p:cNvPr>
          <p:cNvSpPr txBox="1"/>
          <p:nvPr/>
        </p:nvSpPr>
        <p:spPr>
          <a:xfrm>
            <a:off x="4272136"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4" name="Google Shape;126;g34cb31c3fae_0_20">
            <a:extLst>
              <a:ext uri="{FF2B5EF4-FFF2-40B4-BE49-F238E27FC236}">
                <a16:creationId xmlns:a16="http://schemas.microsoft.com/office/drawing/2014/main" id="{7D27AA6E-61B8-7E39-595A-0E3D7AB4DEB3}"/>
              </a:ext>
            </a:extLst>
          </p:cNvPr>
          <p:cNvSpPr txBox="1"/>
          <p:nvPr/>
        </p:nvSpPr>
        <p:spPr>
          <a:xfrm>
            <a:off x="6098231"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18692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30aa2315400_4_257"/>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18" name="Google Shape;418;g30aa2315400_4_257"/>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19" name="Google Shape;419;g30aa2315400_4_257"/>
          <p:cNvSpPr txBox="1"/>
          <p:nvPr/>
        </p:nvSpPr>
        <p:spPr>
          <a:xfrm>
            <a:off x="591749" y="413425"/>
            <a:ext cx="83526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ct val="108125"/>
              <a:buFont typeface="Arial"/>
              <a:buNone/>
            </a:pPr>
            <a:r>
              <a:rPr lang="en-US" sz="2400" b="1" dirty="0" err="1">
                <a:solidFill>
                  <a:srgbClr val="FFFFFF"/>
                </a:solidFill>
              </a:rPr>
              <a:t>Discusión</a:t>
            </a:r>
            <a:r>
              <a:rPr lang="en-US" sz="2400" b="1" dirty="0">
                <a:solidFill>
                  <a:srgbClr val="FFFFFF"/>
                </a:solidFill>
              </a:rPr>
              <a:t> </a:t>
            </a:r>
            <a:r>
              <a:rPr lang="en-US" sz="2400" b="1" dirty="0" err="1">
                <a:solidFill>
                  <a:srgbClr val="FFFFFF"/>
                </a:solidFill>
              </a:rPr>
              <a:t>en</a:t>
            </a:r>
            <a:r>
              <a:rPr lang="en-US" sz="2400" b="1" dirty="0">
                <a:solidFill>
                  <a:srgbClr val="FFFFFF"/>
                </a:solidFill>
              </a:rPr>
              <a:t> </a:t>
            </a:r>
            <a:r>
              <a:rPr lang="en-US" sz="2400" b="1" dirty="0" err="1">
                <a:solidFill>
                  <a:srgbClr val="FFFFFF"/>
                </a:solidFill>
              </a:rPr>
              <a:t>grupos</a:t>
            </a:r>
            <a:r>
              <a:rPr lang="en-US" sz="2400" b="1" i="0" u="none" strike="noStrike" cap="none" dirty="0">
                <a:solidFill>
                  <a:srgbClr val="FFFFFF"/>
                </a:solidFill>
                <a:latin typeface="Arial"/>
                <a:ea typeface="Arial"/>
                <a:cs typeface="Arial"/>
                <a:sym typeface="Arial"/>
              </a:rPr>
              <a:t>: </a:t>
            </a:r>
            <a:r>
              <a:rPr lang="en-US" sz="2400" b="1" i="0" u="none" strike="noStrike" cap="none" dirty="0" err="1">
                <a:solidFill>
                  <a:srgbClr val="FFFFFF"/>
                </a:solidFill>
                <a:latin typeface="Arial"/>
                <a:ea typeface="Arial"/>
                <a:cs typeface="Arial"/>
                <a:sym typeface="Arial"/>
              </a:rPr>
              <a:t>Cuándo</a:t>
            </a:r>
            <a:r>
              <a:rPr lang="en-US" sz="2400" b="1" i="0" u="none" strike="noStrike" cap="none" dirty="0">
                <a:solidFill>
                  <a:srgbClr val="FFFFFF"/>
                </a:solidFill>
                <a:latin typeface="Arial"/>
                <a:ea typeface="Arial"/>
                <a:cs typeface="Arial"/>
                <a:sym typeface="Arial"/>
              </a:rPr>
              <a:t> </a:t>
            </a:r>
            <a:r>
              <a:rPr lang="en-US" sz="2400" b="1" i="0" u="none" strike="noStrike" cap="none" dirty="0" err="1">
                <a:solidFill>
                  <a:srgbClr val="FFFFFF"/>
                </a:solidFill>
                <a:latin typeface="Arial"/>
                <a:ea typeface="Arial"/>
                <a:cs typeface="Arial"/>
                <a:sym typeface="Arial"/>
              </a:rPr>
              <a:t>estamos</a:t>
            </a:r>
            <a:r>
              <a:rPr lang="en-US" sz="2400" b="1" i="0" u="none" strike="noStrike" cap="none" dirty="0">
                <a:solidFill>
                  <a:srgbClr val="FFFFFF"/>
                </a:solidFill>
                <a:latin typeface="Arial"/>
                <a:ea typeface="Arial"/>
                <a:cs typeface="Arial"/>
                <a:sym typeface="Arial"/>
              </a:rPr>
              <a:t> </a:t>
            </a:r>
            <a:r>
              <a:rPr lang="en-US" sz="2400" b="1" i="0" u="none" strike="noStrike" cap="none" dirty="0" err="1">
                <a:solidFill>
                  <a:srgbClr val="FFFFFF"/>
                </a:solidFill>
                <a:latin typeface="Arial"/>
                <a:ea typeface="Arial"/>
                <a:cs typeface="Arial"/>
                <a:sym typeface="Arial"/>
              </a:rPr>
              <a:t>preparados</a:t>
            </a:r>
            <a:endParaRPr sz="1400" b="0" i="0" u="none" strike="noStrike" cap="none" dirty="0">
              <a:solidFill>
                <a:srgbClr val="000000"/>
              </a:solidFill>
              <a:latin typeface="Arial"/>
              <a:ea typeface="Arial"/>
              <a:cs typeface="Arial"/>
              <a:sym typeface="Arial"/>
            </a:endParaRPr>
          </a:p>
        </p:txBody>
      </p:sp>
      <p:cxnSp>
        <p:nvCxnSpPr>
          <p:cNvPr id="420" name="Google Shape;420;g30aa2315400_4_25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21" name="Google Shape;421;g30aa2315400_4_257"/>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422" name="Google Shape;422;g30aa2315400_4_257"/>
          <p:cNvSpPr txBox="1"/>
          <p:nvPr/>
        </p:nvSpPr>
        <p:spPr>
          <a:xfrm>
            <a:off x="516325" y="1739075"/>
            <a:ext cx="3556500" cy="7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s-AR" sz="2200" b="0" i="0" u="none" strike="noStrike" cap="none" noProof="0" dirty="0">
                <a:solidFill>
                  <a:srgbClr val="2F5AA6"/>
                </a:solidFill>
                <a:latin typeface="Helvetica Neue"/>
                <a:ea typeface="Helvetica Neue"/>
                <a:cs typeface="Helvetica Neue"/>
                <a:sym typeface="Helvetica Neue"/>
              </a:rPr>
              <a:t>Piense en un programa o una iniciativa que está lista para una evaluación causal.</a:t>
            </a:r>
            <a:br>
              <a:rPr lang="es-AR" sz="2200" b="0" i="0" u="none" strike="noStrike" cap="none" noProof="0" dirty="0">
                <a:solidFill>
                  <a:srgbClr val="2F5AA6"/>
                </a:solidFill>
                <a:latin typeface="Helvetica Neue"/>
                <a:ea typeface="Helvetica Neue"/>
                <a:cs typeface="Helvetica Neue"/>
                <a:sym typeface="Helvetica Neue"/>
              </a:rPr>
            </a:br>
            <a:r>
              <a:rPr lang="es-AR" sz="2200" b="0" i="0" u="none" strike="noStrike" cap="none" noProof="0" dirty="0">
                <a:solidFill>
                  <a:srgbClr val="2F5AA6"/>
                </a:solidFill>
                <a:latin typeface="Helvetica Neue"/>
                <a:ea typeface="Helvetica Neue"/>
                <a:cs typeface="Helvetica Neue"/>
                <a:sym typeface="Helvetica Neue"/>
              </a:rPr>
              <a:t>¿Cómo podemos ver que está lista?</a:t>
            </a:r>
          </a:p>
        </p:txBody>
      </p:sp>
      <p:sp>
        <p:nvSpPr>
          <p:cNvPr id="423" name="Google Shape;423;g30aa2315400_4_257"/>
          <p:cNvSpPr txBox="1"/>
          <p:nvPr/>
        </p:nvSpPr>
        <p:spPr>
          <a:xfrm>
            <a:off x="1253344" y="3520728"/>
            <a:ext cx="7054372" cy="2923847"/>
          </a:xfrm>
          <a:prstGeom prst="rect">
            <a:avLst/>
          </a:prstGeom>
          <a:noFill/>
          <a:ln>
            <a:noFill/>
          </a:ln>
        </p:spPr>
        <p:txBody>
          <a:bodyPr spcFirstLastPara="1" wrap="square" lIns="91425" tIns="91425" rIns="91425" bIns="91425" anchor="t" anchorCtr="0">
            <a:spAutoFit/>
          </a:bodyPr>
          <a:lstStyle/>
          <a:p>
            <a:pPr marL="57150" marR="0" lvl="0" indent="0" algn="l" rtl="0">
              <a:lnSpc>
                <a:spcPct val="115000"/>
              </a:lnSpc>
              <a:spcBef>
                <a:spcPts val="1200"/>
              </a:spcBef>
              <a:spcAft>
                <a:spcPts val="0"/>
              </a:spcAft>
              <a:buNone/>
            </a:pPr>
            <a:r>
              <a:rPr lang="en-US" sz="2300" i="0" u="none" strike="noStrike" cap="none" dirty="0">
                <a:solidFill>
                  <a:srgbClr val="000000"/>
                </a:solidFill>
              </a:rPr>
              <a:t>Estamos </a:t>
            </a:r>
            <a:r>
              <a:rPr lang="en-US" sz="2300" i="0" u="none" strike="noStrike" cap="none" dirty="0" err="1">
                <a:solidFill>
                  <a:srgbClr val="000000"/>
                </a:solidFill>
              </a:rPr>
              <a:t>listos</a:t>
            </a:r>
            <a:r>
              <a:rPr lang="en-US" sz="2300" i="0" u="none" strike="noStrike" cap="none" dirty="0">
                <a:solidFill>
                  <a:srgbClr val="000000"/>
                </a:solidFill>
              </a:rPr>
              <a:t> </a:t>
            </a:r>
            <a:r>
              <a:rPr lang="en-US" sz="2300" i="0" u="none" strike="noStrike" cap="none" dirty="0" err="1">
                <a:solidFill>
                  <a:srgbClr val="000000"/>
                </a:solidFill>
              </a:rPr>
              <a:t>cuando</a:t>
            </a:r>
            <a:r>
              <a:rPr lang="en-US" sz="2300" i="0" u="none" strike="noStrike" cap="none" dirty="0">
                <a:solidFill>
                  <a:srgbClr val="000000"/>
                </a:solidFill>
              </a:rPr>
              <a:t>…</a:t>
            </a:r>
            <a:endParaRPr sz="2300" dirty="0"/>
          </a:p>
          <a:p>
            <a:pPr marL="400050" marR="0" lvl="0" indent="-342900" algn="l" rtl="0">
              <a:lnSpc>
                <a:spcPct val="115000"/>
              </a:lnSpc>
              <a:spcBef>
                <a:spcPts val="1200"/>
              </a:spcBef>
              <a:spcAft>
                <a:spcPts val="0"/>
              </a:spcAft>
              <a:buClr>
                <a:srgbClr val="000000"/>
              </a:buClr>
              <a:buSzPts val="1900"/>
              <a:buFont typeface="Arial"/>
              <a:buChar char="•"/>
            </a:pPr>
            <a:r>
              <a:rPr lang="es-ES" sz="2300" i="0" u="none" strike="noStrike" cap="none" dirty="0">
                <a:solidFill>
                  <a:srgbClr val="000000"/>
                </a:solidFill>
              </a:rPr>
              <a:t>Nos preguntamos </a:t>
            </a:r>
            <a:r>
              <a:rPr lang="es-ES" sz="2300" b="1" i="0" u="none" strike="noStrike" cap="none" dirty="0">
                <a:solidFill>
                  <a:srgbClr val="000000"/>
                </a:solidFill>
              </a:rPr>
              <a:t>cómo</a:t>
            </a:r>
            <a:r>
              <a:rPr lang="es-ES" sz="2300" i="0" u="none" strike="noStrike" cap="none" dirty="0">
                <a:solidFill>
                  <a:srgbClr val="000000"/>
                </a:solidFill>
              </a:rPr>
              <a:t>, </a:t>
            </a:r>
            <a:r>
              <a:rPr lang="es-ES" sz="2300" b="1" i="0" u="none" strike="noStrike" cap="none" dirty="0">
                <a:solidFill>
                  <a:srgbClr val="000000"/>
                </a:solidFill>
              </a:rPr>
              <a:t>por qué</a:t>
            </a:r>
            <a:r>
              <a:rPr lang="es-ES" sz="2300" i="0" u="none" strike="noStrike" cap="none" dirty="0">
                <a:solidFill>
                  <a:srgbClr val="000000"/>
                </a:solidFill>
              </a:rPr>
              <a:t>, </a:t>
            </a:r>
            <a:r>
              <a:rPr lang="es-ES" sz="2300" b="1" i="0" u="none" strike="noStrike" cap="none" dirty="0">
                <a:solidFill>
                  <a:srgbClr val="000000"/>
                </a:solidFill>
              </a:rPr>
              <a:t>para quién </a:t>
            </a:r>
            <a:r>
              <a:rPr lang="es-ES" sz="2300" i="0" u="none" strike="noStrike" cap="none" dirty="0">
                <a:solidFill>
                  <a:srgbClr val="000000"/>
                </a:solidFill>
              </a:rPr>
              <a:t>y </a:t>
            </a:r>
            <a:r>
              <a:rPr lang="es-ES" sz="2300" b="1" i="0" u="none" strike="noStrike" cap="none" dirty="0">
                <a:solidFill>
                  <a:srgbClr val="000000"/>
                </a:solidFill>
              </a:rPr>
              <a:t>en qué contexto </a:t>
            </a:r>
            <a:r>
              <a:rPr lang="es-ES" sz="2300" i="0" u="none" strike="noStrike" cap="none" dirty="0">
                <a:solidFill>
                  <a:srgbClr val="000000"/>
                </a:solidFill>
              </a:rPr>
              <a:t>está ocurriendo el cambio.</a:t>
            </a:r>
            <a:endParaRPr lang="en-US" sz="2300" dirty="0"/>
          </a:p>
          <a:p>
            <a:pPr marL="400050" marR="0" lvl="0" indent="-342900" algn="l" rtl="0">
              <a:lnSpc>
                <a:spcPct val="115000"/>
              </a:lnSpc>
              <a:spcBef>
                <a:spcPts val="1200"/>
              </a:spcBef>
              <a:spcAft>
                <a:spcPts val="0"/>
              </a:spcAft>
              <a:buClr>
                <a:srgbClr val="000000"/>
              </a:buClr>
              <a:buSzPts val="1900"/>
              <a:buFont typeface="Arial"/>
              <a:buChar char="•"/>
            </a:pPr>
            <a:r>
              <a:rPr lang="en-US" sz="2300" b="1" i="0" u="none" strike="noStrike" cap="none" dirty="0" err="1">
                <a:solidFill>
                  <a:srgbClr val="000000"/>
                </a:solidFill>
              </a:rPr>
              <a:t>Cuestionamos</a:t>
            </a:r>
            <a:r>
              <a:rPr lang="en-US" sz="2300" b="1" i="0" u="none" strike="noStrike" cap="none" dirty="0">
                <a:solidFill>
                  <a:srgbClr val="000000"/>
                </a:solidFill>
              </a:rPr>
              <a:t> </a:t>
            </a:r>
            <a:r>
              <a:rPr lang="en-US" sz="2300" b="1" i="0" u="none" strike="noStrike" cap="none" dirty="0" err="1">
                <a:solidFill>
                  <a:srgbClr val="000000"/>
                </a:solidFill>
              </a:rPr>
              <a:t>nuestros</a:t>
            </a:r>
            <a:r>
              <a:rPr lang="en-US" sz="2300" b="1" i="0" u="none" strike="noStrike" cap="none" dirty="0">
                <a:solidFill>
                  <a:srgbClr val="000000"/>
                </a:solidFill>
              </a:rPr>
              <a:t> </a:t>
            </a:r>
            <a:r>
              <a:rPr lang="en-US" sz="2300" b="1" i="0" u="none" strike="noStrike" cap="none" dirty="0" err="1">
                <a:solidFill>
                  <a:srgbClr val="000000"/>
                </a:solidFill>
              </a:rPr>
              <a:t>supuestos</a:t>
            </a:r>
            <a:r>
              <a:rPr lang="en-US" sz="2300" i="0" u="none" strike="noStrike" cap="none" dirty="0">
                <a:solidFill>
                  <a:srgbClr val="000000"/>
                </a:solidFill>
              </a:rPr>
              <a:t>.</a:t>
            </a:r>
            <a:endParaRPr lang="en-US" sz="2300" dirty="0"/>
          </a:p>
          <a:p>
            <a:pPr marL="400050" marR="0" lvl="0" indent="-342900" algn="l" rtl="0">
              <a:lnSpc>
                <a:spcPct val="115000"/>
              </a:lnSpc>
              <a:spcBef>
                <a:spcPts val="1200"/>
              </a:spcBef>
              <a:spcAft>
                <a:spcPts val="0"/>
              </a:spcAft>
              <a:buClr>
                <a:srgbClr val="000000"/>
              </a:buClr>
              <a:buSzPts val="1900"/>
              <a:buFont typeface="Arial"/>
              <a:buChar char="•"/>
            </a:pPr>
            <a:r>
              <a:rPr lang="en-US" sz="2300" i="0" u="none" strike="noStrike" cap="none" dirty="0">
                <a:solidFill>
                  <a:srgbClr val="000000"/>
                </a:solidFill>
              </a:rPr>
              <a:t>Estamos </a:t>
            </a:r>
            <a:r>
              <a:rPr lang="en-US" sz="2300" b="1" i="0" u="none" strike="noStrike" cap="none" dirty="0" err="1">
                <a:solidFill>
                  <a:srgbClr val="000000"/>
                </a:solidFill>
              </a:rPr>
              <a:t>abiertos</a:t>
            </a:r>
            <a:r>
              <a:rPr lang="en-US" sz="2300" b="1" i="0" u="none" strike="noStrike" cap="none" dirty="0">
                <a:solidFill>
                  <a:srgbClr val="000000"/>
                </a:solidFill>
              </a:rPr>
              <a:t> a </a:t>
            </a:r>
            <a:r>
              <a:rPr lang="en-US" sz="2300" b="1" i="0" u="none" strike="noStrike" cap="none" dirty="0" err="1">
                <a:solidFill>
                  <a:srgbClr val="000000"/>
                </a:solidFill>
              </a:rPr>
              <a:t>resultados</a:t>
            </a:r>
            <a:r>
              <a:rPr lang="en-US" sz="2300" b="1" i="0" u="none" strike="noStrike" cap="none" dirty="0">
                <a:solidFill>
                  <a:srgbClr val="000000"/>
                </a:solidFill>
              </a:rPr>
              <a:t> </a:t>
            </a:r>
            <a:r>
              <a:rPr lang="en-US" sz="2300" b="1" i="0" u="none" strike="noStrike" cap="none" dirty="0" err="1">
                <a:solidFill>
                  <a:srgbClr val="000000"/>
                </a:solidFill>
              </a:rPr>
              <a:t>emergentes</a:t>
            </a:r>
            <a:r>
              <a:rPr lang="en-US" sz="2300" i="0" u="none" strike="noStrike" cap="none" dirty="0">
                <a:solidFill>
                  <a:srgbClr val="000000"/>
                </a:solidFill>
              </a:rPr>
              <a:t>.</a:t>
            </a:r>
            <a:endParaRPr sz="2300" i="0" u="none" strike="noStrike" cap="none" dirty="0">
              <a:solidFill>
                <a:srgbClr val="000000"/>
              </a:solidFill>
            </a:endParaRPr>
          </a:p>
        </p:txBody>
      </p:sp>
      <p:sp>
        <p:nvSpPr>
          <p:cNvPr id="424" name="Google Shape;424;g30aa2315400_4_257"/>
          <p:cNvSpPr txBox="1"/>
          <p:nvPr/>
        </p:nvSpPr>
        <p:spPr>
          <a:xfrm>
            <a:off x="4768700" y="1715900"/>
            <a:ext cx="3914700" cy="98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s-AR" sz="2200" b="0" i="0" u="none" strike="noStrike" cap="none" noProof="0" dirty="0">
                <a:solidFill>
                  <a:srgbClr val="2F5AA6"/>
                </a:solidFill>
                <a:latin typeface="Helvetica Neue"/>
                <a:ea typeface="Helvetica Neue"/>
                <a:cs typeface="Helvetica Neue"/>
                <a:sym typeface="Helvetica Neue"/>
              </a:rPr>
              <a:t>Piense en un programa o iniciativa que definitivamente aun no están listos.</a:t>
            </a:r>
            <a:br>
              <a:rPr lang="es-AR" sz="2200" b="0" i="0" u="none" strike="noStrike" cap="none" noProof="0" dirty="0">
                <a:solidFill>
                  <a:srgbClr val="2F5AA6"/>
                </a:solidFill>
                <a:latin typeface="Helvetica Neue"/>
                <a:ea typeface="Helvetica Neue"/>
                <a:cs typeface="Helvetica Neue"/>
                <a:sym typeface="Helvetica Neue"/>
              </a:rPr>
            </a:br>
            <a:r>
              <a:rPr lang="es-AR" sz="2200" b="0" i="0" u="none" strike="noStrike" cap="none" noProof="0" dirty="0">
                <a:solidFill>
                  <a:srgbClr val="2F5AA6"/>
                </a:solidFill>
                <a:latin typeface="Helvetica Neue"/>
                <a:ea typeface="Helvetica Neue"/>
                <a:cs typeface="Helvetica Neue"/>
                <a:sym typeface="Helvetica Neue"/>
              </a:rPr>
              <a:t>¿Por qué no lo están?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08A1C325-CFD4-E512-0349-0AA84834E123}"/>
            </a:ext>
          </a:extLst>
        </p:cNvPr>
        <p:cNvGrpSpPr/>
        <p:nvPr/>
      </p:nvGrpSpPr>
      <p:grpSpPr>
        <a:xfrm>
          <a:off x="0" y="0"/>
          <a:ext cx="0" cy="0"/>
          <a:chOff x="0" y="0"/>
          <a:chExt cx="0" cy="0"/>
        </a:xfrm>
      </p:grpSpPr>
      <p:sp>
        <p:nvSpPr>
          <p:cNvPr id="429" name="Google Shape;429;p41">
            <a:extLst>
              <a:ext uri="{FF2B5EF4-FFF2-40B4-BE49-F238E27FC236}">
                <a16:creationId xmlns:a16="http://schemas.microsoft.com/office/drawing/2014/main" id="{462AE41B-0E02-CCAA-6061-084091E4EE9D}"/>
              </a:ext>
            </a:extLst>
          </p:cNvPr>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430" name="Google Shape;430;p41">
            <a:extLst>
              <a:ext uri="{FF2B5EF4-FFF2-40B4-BE49-F238E27FC236}">
                <a16:creationId xmlns:a16="http://schemas.microsoft.com/office/drawing/2014/main" id="{41F6DF6B-20AE-95BA-E01A-F4B61E5632FE}"/>
              </a:ext>
            </a:extLst>
          </p:cNvPr>
          <p:cNvSpPr txBox="1"/>
          <p:nvPr/>
        </p:nvSpPr>
        <p:spPr>
          <a:xfrm>
            <a:off x="254475" y="2177080"/>
            <a:ext cx="8322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Generar adhesión</a:t>
            </a:r>
            <a:endParaRPr lang="es-AR" sz="5000" b="1" i="0" u="none" strike="noStrike" cap="none" noProof="0" dirty="0">
              <a:solidFill>
                <a:srgbClr val="FFFFFF"/>
              </a:solidFill>
              <a:latin typeface="Arial"/>
              <a:ea typeface="Arial"/>
              <a:cs typeface="Arial"/>
              <a:sym typeface="Arial"/>
            </a:endParaRPr>
          </a:p>
        </p:txBody>
      </p:sp>
      <p:cxnSp>
        <p:nvCxnSpPr>
          <p:cNvPr id="431" name="Google Shape;431;p41">
            <a:extLst>
              <a:ext uri="{FF2B5EF4-FFF2-40B4-BE49-F238E27FC236}">
                <a16:creationId xmlns:a16="http://schemas.microsoft.com/office/drawing/2014/main" id="{43D400E8-AF72-2E0C-1096-A0718D934F77}"/>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432" name="Google Shape;432;p41">
            <a:extLst>
              <a:ext uri="{FF2B5EF4-FFF2-40B4-BE49-F238E27FC236}">
                <a16:creationId xmlns:a16="http://schemas.microsoft.com/office/drawing/2014/main" id="{B8CE93D7-D9F6-3C60-DAF5-EAFCB538D405}"/>
              </a:ext>
            </a:extLst>
          </p:cNvPr>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427478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F3689295-FBCD-E89D-5226-496CB6F198FD}"/>
            </a:ext>
          </a:extLst>
        </p:cNvPr>
        <p:cNvGrpSpPr/>
        <p:nvPr/>
      </p:nvGrpSpPr>
      <p:grpSpPr>
        <a:xfrm>
          <a:off x="0" y="0"/>
          <a:ext cx="0" cy="0"/>
          <a:chOff x="0" y="0"/>
          <a:chExt cx="0" cy="0"/>
        </a:xfrm>
      </p:grpSpPr>
      <p:sp>
        <p:nvSpPr>
          <p:cNvPr id="437" name="Google Shape;437;p42">
            <a:extLst>
              <a:ext uri="{FF2B5EF4-FFF2-40B4-BE49-F238E27FC236}">
                <a16:creationId xmlns:a16="http://schemas.microsoft.com/office/drawing/2014/main" id="{D4F6BFAD-614B-504C-910B-2B52B483B2D5}"/>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38" name="Google Shape;438;p42">
            <a:extLst>
              <a:ext uri="{FF2B5EF4-FFF2-40B4-BE49-F238E27FC236}">
                <a16:creationId xmlns:a16="http://schemas.microsoft.com/office/drawing/2014/main" id="{7C4A0019-16D5-A598-3FF8-7E7C8FEC4FD4}"/>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39" name="Google Shape;439;p42">
            <a:extLst>
              <a:ext uri="{FF2B5EF4-FFF2-40B4-BE49-F238E27FC236}">
                <a16:creationId xmlns:a16="http://schemas.microsoft.com/office/drawing/2014/main" id="{294BE0C3-A37B-029E-EF50-DF40ABD93574}"/>
              </a:ext>
            </a:extLst>
          </p:cNvPr>
          <p:cNvSpPr txBox="1"/>
          <p:nvPr/>
        </p:nvSpPr>
        <p:spPr>
          <a:xfrm>
            <a:off x="591757" y="413418"/>
            <a:ext cx="5768400" cy="821015"/>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Aprovechar la curiosidad previa acerca de los procesos de cambio</a:t>
            </a:r>
            <a:endParaRPr lang="es-AR" sz="1400" b="0" i="0" u="none" strike="noStrike" cap="none" noProof="0" dirty="0">
              <a:solidFill>
                <a:srgbClr val="000000"/>
              </a:solidFill>
              <a:latin typeface="Arial"/>
              <a:ea typeface="Arial"/>
              <a:cs typeface="Arial"/>
              <a:sym typeface="Arial"/>
            </a:endParaRPr>
          </a:p>
        </p:txBody>
      </p:sp>
      <p:cxnSp>
        <p:nvCxnSpPr>
          <p:cNvPr id="440" name="Google Shape;440;p42">
            <a:extLst>
              <a:ext uri="{FF2B5EF4-FFF2-40B4-BE49-F238E27FC236}">
                <a16:creationId xmlns:a16="http://schemas.microsoft.com/office/drawing/2014/main" id="{E242A28D-3FD5-B409-5CF6-D42E23A66FAC}"/>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41" name="Google Shape;441;p42">
            <a:extLst>
              <a:ext uri="{FF2B5EF4-FFF2-40B4-BE49-F238E27FC236}">
                <a16:creationId xmlns:a16="http://schemas.microsoft.com/office/drawing/2014/main" id="{EE88F5A6-248A-B8DF-C6CE-91EA04687677}"/>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442" name="Google Shape;442;p42">
            <a:extLst>
              <a:ext uri="{FF2B5EF4-FFF2-40B4-BE49-F238E27FC236}">
                <a16:creationId xmlns:a16="http://schemas.microsoft.com/office/drawing/2014/main" id="{5EEA5C5F-E605-474C-547A-466DAD85205A}"/>
              </a:ext>
            </a:extLst>
          </p:cNvPr>
          <p:cNvPicPr preferRelativeResize="0"/>
          <p:nvPr/>
        </p:nvPicPr>
        <p:blipFill rotWithShape="1">
          <a:blip r:embed="rId4">
            <a:alphaModFix/>
          </a:blip>
          <a:srcRect/>
          <a:stretch/>
        </p:blipFill>
        <p:spPr>
          <a:xfrm>
            <a:off x="-1" y="1464825"/>
            <a:ext cx="9143995" cy="4584601"/>
          </a:xfrm>
          <a:prstGeom prst="rect">
            <a:avLst/>
          </a:prstGeom>
          <a:noFill/>
          <a:ln>
            <a:noFill/>
          </a:ln>
        </p:spPr>
      </p:pic>
      <p:sp>
        <p:nvSpPr>
          <p:cNvPr id="443" name="Google Shape;443;p42">
            <a:extLst>
              <a:ext uri="{FF2B5EF4-FFF2-40B4-BE49-F238E27FC236}">
                <a16:creationId xmlns:a16="http://schemas.microsoft.com/office/drawing/2014/main" id="{75C5ABC3-1518-6BFC-DDC9-06F85ED2CF46}"/>
              </a:ext>
            </a:extLst>
          </p:cNvPr>
          <p:cNvSpPr txBox="1"/>
          <p:nvPr/>
        </p:nvSpPr>
        <p:spPr>
          <a:xfrm>
            <a:off x="0" y="6630934"/>
            <a:ext cx="91440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CC BY-SA-NC</a:t>
            </a:r>
            <a:endParaRPr sz="9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528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a:extLst>
            <a:ext uri="{FF2B5EF4-FFF2-40B4-BE49-F238E27FC236}">
              <a16:creationId xmlns:a16="http://schemas.microsoft.com/office/drawing/2014/main" id="{35F60444-31F9-087E-644A-78EE0AEDCCB3}"/>
            </a:ext>
          </a:extLst>
        </p:cNvPr>
        <p:cNvGrpSpPr/>
        <p:nvPr/>
      </p:nvGrpSpPr>
      <p:grpSpPr>
        <a:xfrm>
          <a:off x="0" y="0"/>
          <a:ext cx="0" cy="0"/>
          <a:chOff x="0" y="0"/>
          <a:chExt cx="0" cy="0"/>
        </a:xfrm>
      </p:grpSpPr>
      <p:sp>
        <p:nvSpPr>
          <p:cNvPr id="448" name="Google Shape;448;p47">
            <a:extLst>
              <a:ext uri="{FF2B5EF4-FFF2-40B4-BE49-F238E27FC236}">
                <a16:creationId xmlns:a16="http://schemas.microsoft.com/office/drawing/2014/main" id="{3B2CBA2C-75CB-9491-4CB8-192ABFC2FD0D}"/>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49" name="Google Shape;449;p47">
            <a:extLst>
              <a:ext uri="{FF2B5EF4-FFF2-40B4-BE49-F238E27FC236}">
                <a16:creationId xmlns:a16="http://schemas.microsoft.com/office/drawing/2014/main" id="{A5D33BE3-17B5-4376-285C-E1FC66B1DE4D}"/>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50" name="Google Shape;450;p47">
            <a:extLst>
              <a:ext uri="{FF2B5EF4-FFF2-40B4-BE49-F238E27FC236}">
                <a16:creationId xmlns:a16="http://schemas.microsoft.com/office/drawing/2014/main" id="{25B1C6FB-81B7-907E-C919-F4553B541929}"/>
              </a:ext>
            </a:extLst>
          </p:cNvPr>
          <p:cNvSpPr txBox="1"/>
          <p:nvPr/>
        </p:nvSpPr>
        <p:spPr>
          <a:xfrm>
            <a:off x="738774" y="126314"/>
            <a:ext cx="7888907" cy="1154271"/>
          </a:xfrm>
          <a:prstGeom prst="rect">
            <a:avLst/>
          </a:prstGeom>
          <a:noFill/>
          <a:ln>
            <a:noFill/>
          </a:ln>
        </p:spPr>
        <p:txBody>
          <a:bodyPr spcFirstLastPara="1" wrap="square" lIns="45675" tIns="45675" rIns="45675" bIns="45675" anchor="ctr" anchorCtr="0">
            <a:normAutofit/>
          </a:bodyPr>
          <a:lstStyle/>
          <a:p>
            <a:pPr marL="0" marR="0" lvl="0" indent="0" algn="l" rtl="0">
              <a:lnSpc>
                <a:spcPct val="12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Buscar oportunidades para incentivar la exploración causal</a:t>
            </a:r>
            <a:endParaRPr lang="es-AR" sz="1600" b="0" i="0" u="none" strike="noStrike" cap="none" noProof="0" dirty="0">
              <a:solidFill>
                <a:srgbClr val="000000"/>
              </a:solidFill>
              <a:latin typeface="Arial"/>
              <a:ea typeface="Arial"/>
              <a:cs typeface="Arial"/>
              <a:sym typeface="Arial"/>
            </a:endParaRPr>
          </a:p>
        </p:txBody>
      </p:sp>
      <p:cxnSp>
        <p:nvCxnSpPr>
          <p:cNvPr id="451" name="Google Shape;451;p47">
            <a:extLst>
              <a:ext uri="{FF2B5EF4-FFF2-40B4-BE49-F238E27FC236}">
                <a16:creationId xmlns:a16="http://schemas.microsoft.com/office/drawing/2014/main" id="{D7C8463A-E833-3446-FA9E-4505C65F9B94}"/>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52" name="Google Shape;452;p47">
            <a:extLst>
              <a:ext uri="{FF2B5EF4-FFF2-40B4-BE49-F238E27FC236}">
                <a16:creationId xmlns:a16="http://schemas.microsoft.com/office/drawing/2014/main" id="{C9EBD515-1E0C-E53F-5969-DDA6F7D0D635}"/>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453" name="Google Shape;453;p47">
            <a:extLst>
              <a:ext uri="{FF2B5EF4-FFF2-40B4-BE49-F238E27FC236}">
                <a16:creationId xmlns:a16="http://schemas.microsoft.com/office/drawing/2014/main" id="{88ADF461-2CF6-45F4-1119-C61147353805}"/>
              </a:ext>
            </a:extLst>
          </p:cNvPr>
          <p:cNvSpPr/>
          <p:nvPr/>
        </p:nvSpPr>
        <p:spPr>
          <a:xfrm>
            <a:off x="591757" y="4952435"/>
            <a:ext cx="2048934" cy="1284333"/>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err="1">
                <a:solidFill>
                  <a:schemeClr val="lt1"/>
                </a:solidFill>
                <a:latin typeface="Calibri"/>
                <a:ea typeface="Calibri"/>
                <a:cs typeface="Calibri"/>
                <a:sym typeface="Calibri"/>
              </a:rPr>
              <a:t>Reuniones</a:t>
            </a:r>
            <a:br>
              <a:rPr lang="en-US" sz="2400" dirty="0">
                <a:solidFill>
                  <a:schemeClr val="lt1"/>
                </a:solidFill>
                <a:latin typeface="Calibri"/>
                <a:ea typeface="Calibri"/>
                <a:cs typeface="Calibri"/>
                <a:sym typeface="Calibri"/>
              </a:rPr>
            </a:br>
            <a:r>
              <a:rPr lang="en-US" sz="2400" dirty="0" err="1">
                <a:solidFill>
                  <a:schemeClr val="lt1"/>
                </a:solidFill>
                <a:latin typeface="Calibri"/>
                <a:ea typeface="Calibri"/>
                <a:cs typeface="Calibri"/>
                <a:sym typeface="Calibri"/>
              </a:rPr>
              <a:t>estratégicas</a:t>
            </a:r>
            <a:endParaRPr dirty="0"/>
          </a:p>
        </p:txBody>
      </p:sp>
      <p:sp>
        <p:nvSpPr>
          <p:cNvPr id="454" name="Google Shape;454;p47">
            <a:extLst>
              <a:ext uri="{FF2B5EF4-FFF2-40B4-BE49-F238E27FC236}">
                <a16:creationId xmlns:a16="http://schemas.microsoft.com/office/drawing/2014/main" id="{F52760ED-0382-1075-05C6-F428CAE5F43B}"/>
              </a:ext>
            </a:extLst>
          </p:cNvPr>
          <p:cNvSpPr/>
          <p:nvPr/>
        </p:nvSpPr>
        <p:spPr>
          <a:xfrm>
            <a:off x="3622975" y="4952435"/>
            <a:ext cx="2048934" cy="1291160"/>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err="1">
                <a:solidFill>
                  <a:schemeClr val="lt1"/>
                </a:solidFill>
                <a:latin typeface="Calibri"/>
                <a:ea typeface="Calibri"/>
                <a:cs typeface="Calibri"/>
                <a:sym typeface="Calibri"/>
              </a:rPr>
              <a:t>Contactar</a:t>
            </a:r>
            <a:r>
              <a:rPr lang="en-US" sz="2400" b="0" i="0" u="none" strike="noStrike" cap="none" dirty="0">
                <a:solidFill>
                  <a:schemeClr val="lt1"/>
                </a:solidFill>
                <a:latin typeface="Calibri"/>
                <a:ea typeface="Calibri"/>
                <a:cs typeface="Calibri"/>
                <a:sym typeface="Calibri"/>
              </a:rPr>
              <a:t> a </a:t>
            </a:r>
            <a:r>
              <a:rPr lang="en-US" sz="2400" b="0" i="0" u="none" strike="noStrike" cap="none" dirty="0" err="1">
                <a:solidFill>
                  <a:schemeClr val="lt1"/>
                </a:solidFill>
                <a:latin typeface="Calibri"/>
                <a:ea typeface="Calibri"/>
                <a:cs typeface="Calibri"/>
                <a:sym typeface="Calibri"/>
              </a:rPr>
              <a:t>adjudicatarios</a:t>
            </a:r>
            <a:r>
              <a:rPr lang="en-US" sz="2400" b="0" i="0" u="none" strike="noStrike" cap="none" dirty="0">
                <a:solidFill>
                  <a:schemeClr val="lt1"/>
                </a:solidFill>
                <a:latin typeface="Calibri"/>
                <a:ea typeface="Calibri"/>
                <a:cs typeface="Calibri"/>
                <a:sym typeface="Calibri"/>
              </a:rPr>
              <a:t> [</a:t>
            </a:r>
            <a:r>
              <a:rPr lang="en-US" sz="2400" b="0" i="1" u="none" strike="noStrike" cap="none" dirty="0">
                <a:solidFill>
                  <a:schemeClr val="lt1"/>
                </a:solidFill>
                <a:latin typeface="Calibri"/>
                <a:ea typeface="Calibri"/>
                <a:cs typeface="Calibri"/>
                <a:sym typeface="Calibri"/>
              </a:rPr>
              <a:t>grantees</a:t>
            </a:r>
            <a:r>
              <a:rPr lang="en-US" sz="2400" b="0" i="0" u="none" strike="noStrike" cap="none" dirty="0">
                <a:solidFill>
                  <a:schemeClr val="lt1"/>
                </a:solidFill>
                <a:latin typeface="Calibri"/>
                <a:ea typeface="Calibri"/>
                <a:cs typeface="Calibri"/>
                <a:sym typeface="Calibri"/>
              </a:rPr>
              <a:t>]</a:t>
            </a:r>
            <a:endParaRPr dirty="0"/>
          </a:p>
        </p:txBody>
      </p:sp>
      <p:sp>
        <p:nvSpPr>
          <p:cNvPr id="455" name="Google Shape;455;p47">
            <a:extLst>
              <a:ext uri="{FF2B5EF4-FFF2-40B4-BE49-F238E27FC236}">
                <a16:creationId xmlns:a16="http://schemas.microsoft.com/office/drawing/2014/main" id="{A3D02CAA-43E4-6615-B699-4493D2B43B11}"/>
              </a:ext>
            </a:extLst>
          </p:cNvPr>
          <p:cNvSpPr/>
          <p:nvPr/>
        </p:nvSpPr>
        <p:spPr>
          <a:xfrm>
            <a:off x="6654193" y="4952435"/>
            <a:ext cx="2048934" cy="1291160"/>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err="1">
                <a:solidFill>
                  <a:schemeClr val="lt1"/>
                </a:solidFill>
                <a:latin typeface="Calibri"/>
                <a:ea typeface="Calibri"/>
                <a:cs typeface="Calibri"/>
                <a:sym typeface="Calibri"/>
              </a:rPr>
              <a:t>Actividades</a:t>
            </a:r>
            <a:r>
              <a:rPr lang="en-US" sz="2400" b="0" i="0" u="none" strike="noStrike" cap="none" dirty="0">
                <a:solidFill>
                  <a:schemeClr val="lt1"/>
                </a:solidFill>
                <a:latin typeface="Calibri"/>
                <a:ea typeface="Calibri"/>
                <a:cs typeface="Calibri"/>
                <a:sym typeface="Calibri"/>
              </a:rPr>
              <a:t> de </a:t>
            </a:r>
            <a:r>
              <a:rPr lang="en-US" sz="2400" b="0" i="0" u="none" strike="noStrike" cap="none" dirty="0" err="1">
                <a:solidFill>
                  <a:schemeClr val="lt1"/>
                </a:solidFill>
                <a:latin typeface="Calibri"/>
                <a:ea typeface="Calibri"/>
                <a:cs typeface="Calibri"/>
                <a:sym typeface="Calibri"/>
              </a:rPr>
              <a:t>monitoreo</a:t>
            </a:r>
            <a:endParaRPr dirty="0"/>
          </a:p>
        </p:txBody>
      </p:sp>
    </p:spTree>
    <p:extLst>
      <p:ext uri="{BB962C8B-B14F-4D97-AF65-F5344CB8AC3E}">
        <p14:creationId xmlns:p14="http://schemas.microsoft.com/office/powerpoint/2010/main" val="344144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057B4276-FB77-E29D-6112-569D5FEA675D}"/>
            </a:ext>
          </a:extLst>
        </p:cNvPr>
        <p:cNvGrpSpPr/>
        <p:nvPr/>
      </p:nvGrpSpPr>
      <p:grpSpPr>
        <a:xfrm>
          <a:off x="0" y="0"/>
          <a:ext cx="0" cy="0"/>
          <a:chOff x="0" y="0"/>
          <a:chExt cx="0" cy="0"/>
        </a:xfrm>
      </p:grpSpPr>
      <p:sp>
        <p:nvSpPr>
          <p:cNvPr id="460" name="Google Shape;460;g34bc28d5029_0_11">
            <a:extLst>
              <a:ext uri="{FF2B5EF4-FFF2-40B4-BE49-F238E27FC236}">
                <a16:creationId xmlns:a16="http://schemas.microsoft.com/office/drawing/2014/main" id="{17959E6C-79D4-C758-0851-26946743870F}"/>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61" name="Google Shape;461;g34bc28d5029_0_11">
            <a:extLst>
              <a:ext uri="{FF2B5EF4-FFF2-40B4-BE49-F238E27FC236}">
                <a16:creationId xmlns:a16="http://schemas.microsoft.com/office/drawing/2014/main" id="{56C87C5D-0F13-4FE0-EA1E-766D2264EAA3}"/>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62" name="Google Shape;462;g34bc28d5029_0_11">
            <a:extLst>
              <a:ext uri="{FF2B5EF4-FFF2-40B4-BE49-F238E27FC236}">
                <a16:creationId xmlns:a16="http://schemas.microsoft.com/office/drawing/2014/main" id="{4E2C9553-6B8A-9F71-6B0F-B4CC4D6FD7DE}"/>
              </a:ext>
            </a:extLst>
          </p:cNvPr>
          <p:cNvSpPr txBox="1"/>
          <p:nvPr/>
        </p:nvSpPr>
        <p:spPr>
          <a:xfrm>
            <a:off x="738774" y="126314"/>
            <a:ext cx="7888800" cy="1154400"/>
          </a:xfrm>
          <a:prstGeom prst="rect">
            <a:avLst/>
          </a:prstGeom>
          <a:noFill/>
          <a:ln>
            <a:noFill/>
          </a:ln>
        </p:spPr>
        <p:txBody>
          <a:bodyPr spcFirstLastPara="1" wrap="square" lIns="45675" tIns="45675" rIns="45675" bIns="45675" anchor="ctr" anchorCtr="0">
            <a:normAutofit/>
          </a:bodyPr>
          <a:lstStyle/>
          <a:p>
            <a:pPr marL="0" marR="0" lvl="0" indent="0" algn="l" rtl="0">
              <a:lnSpc>
                <a:spcPct val="12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Buscar oportunidades para incentivar la exploración causal</a:t>
            </a:r>
            <a:endParaRPr lang="es-AR" sz="1600" b="0" i="0" u="none" strike="noStrike" cap="none" noProof="0" dirty="0">
              <a:solidFill>
                <a:srgbClr val="000000"/>
              </a:solidFill>
              <a:latin typeface="Arial"/>
              <a:ea typeface="Arial"/>
              <a:cs typeface="Arial"/>
              <a:sym typeface="Arial"/>
            </a:endParaRPr>
          </a:p>
        </p:txBody>
      </p:sp>
      <p:cxnSp>
        <p:nvCxnSpPr>
          <p:cNvPr id="463" name="Google Shape;463;g34bc28d5029_0_11">
            <a:extLst>
              <a:ext uri="{FF2B5EF4-FFF2-40B4-BE49-F238E27FC236}">
                <a16:creationId xmlns:a16="http://schemas.microsoft.com/office/drawing/2014/main" id="{D450303E-2A71-4425-9644-E80F8F90A639}"/>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64" name="Google Shape;464;g34bc28d5029_0_11">
            <a:extLst>
              <a:ext uri="{FF2B5EF4-FFF2-40B4-BE49-F238E27FC236}">
                <a16:creationId xmlns:a16="http://schemas.microsoft.com/office/drawing/2014/main" id="{F171229B-95D4-732C-E8C8-65F177659577}"/>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465" name="Google Shape;465;g34bc28d5029_0_11">
            <a:extLst>
              <a:ext uri="{FF2B5EF4-FFF2-40B4-BE49-F238E27FC236}">
                <a16:creationId xmlns:a16="http://schemas.microsoft.com/office/drawing/2014/main" id="{8487A05F-94CD-489A-1E00-CE413BD7D9D1}"/>
              </a:ext>
            </a:extLst>
          </p:cNvPr>
          <p:cNvSpPr/>
          <p:nvPr/>
        </p:nvSpPr>
        <p:spPr>
          <a:xfrm>
            <a:off x="591757" y="4952435"/>
            <a:ext cx="2049000" cy="1284300"/>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0" u="none" strike="noStrike" cap="none" noProof="0" dirty="0">
                <a:solidFill>
                  <a:schemeClr val="lt1"/>
                </a:solidFill>
                <a:latin typeface="Calibri"/>
                <a:ea typeface="Calibri"/>
                <a:cs typeface="Calibri"/>
                <a:sym typeface="Calibri"/>
              </a:rPr>
              <a:t>Reuniones estratégicas</a:t>
            </a:r>
            <a:endParaRPr lang="es-AR" noProof="0" dirty="0"/>
          </a:p>
        </p:txBody>
      </p:sp>
      <p:sp>
        <p:nvSpPr>
          <p:cNvPr id="466" name="Google Shape;466;g34bc28d5029_0_11">
            <a:extLst>
              <a:ext uri="{FF2B5EF4-FFF2-40B4-BE49-F238E27FC236}">
                <a16:creationId xmlns:a16="http://schemas.microsoft.com/office/drawing/2014/main" id="{7CE17D81-453D-5456-2250-EBC37E4D9766}"/>
              </a:ext>
            </a:extLst>
          </p:cNvPr>
          <p:cNvSpPr/>
          <p:nvPr/>
        </p:nvSpPr>
        <p:spPr>
          <a:xfrm>
            <a:off x="3622975" y="4952435"/>
            <a:ext cx="2049000" cy="1291200"/>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1" u="none" strike="noStrike" cap="none" noProof="0" dirty="0" err="1">
                <a:solidFill>
                  <a:schemeClr val="lt1"/>
                </a:solidFill>
                <a:latin typeface="Calibri"/>
                <a:ea typeface="Calibri"/>
                <a:cs typeface="Calibri"/>
                <a:sym typeface="Calibri"/>
              </a:rPr>
              <a:t>Check-ins</a:t>
            </a:r>
            <a:r>
              <a:rPr lang="es-AR" sz="2400" b="0" i="0" u="none" strike="noStrike" cap="none" noProof="0" dirty="0">
                <a:solidFill>
                  <a:schemeClr val="lt1"/>
                </a:solidFill>
                <a:latin typeface="Calibri"/>
                <a:ea typeface="Calibri"/>
                <a:cs typeface="Calibri"/>
                <a:sym typeface="Calibri"/>
              </a:rPr>
              <a:t> con</a:t>
            </a:r>
            <a:br>
              <a:rPr lang="es-AR" sz="2400" b="0" i="0" u="none" strike="noStrike" cap="none" noProof="0" dirty="0">
                <a:solidFill>
                  <a:schemeClr val="lt1"/>
                </a:solidFill>
                <a:latin typeface="Calibri"/>
                <a:ea typeface="Calibri"/>
                <a:cs typeface="Calibri"/>
                <a:sym typeface="Calibri"/>
              </a:rPr>
            </a:br>
            <a:r>
              <a:rPr lang="es-AR" sz="2400" b="0" i="0" u="none" strike="noStrike" cap="none" noProof="0" dirty="0">
                <a:solidFill>
                  <a:schemeClr val="lt1"/>
                </a:solidFill>
                <a:latin typeface="Calibri"/>
                <a:ea typeface="Calibri"/>
                <a:cs typeface="Calibri"/>
                <a:sym typeface="Calibri"/>
              </a:rPr>
              <a:t>adjudicatarios [</a:t>
            </a:r>
            <a:r>
              <a:rPr lang="es-AR" sz="2400" b="0" i="1" u="none" strike="noStrike" cap="none" noProof="0" dirty="0" err="1">
                <a:solidFill>
                  <a:schemeClr val="lt1"/>
                </a:solidFill>
                <a:latin typeface="Calibri"/>
                <a:ea typeface="Calibri"/>
                <a:cs typeface="Calibri"/>
                <a:sym typeface="Calibri"/>
              </a:rPr>
              <a:t>grantees</a:t>
            </a:r>
            <a:r>
              <a:rPr lang="es-AR" sz="2400" b="0" i="0" u="none" strike="noStrike" cap="none" noProof="0" dirty="0">
                <a:solidFill>
                  <a:schemeClr val="lt1"/>
                </a:solidFill>
                <a:latin typeface="Calibri"/>
                <a:ea typeface="Calibri"/>
                <a:cs typeface="Calibri"/>
                <a:sym typeface="Calibri"/>
              </a:rPr>
              <a:t>]</a:t>
            </a:r>
            <a:endParaRPr lang="es-AR" noProof="0" dirty="0"/>
          </a:p>
        </p:txBody>
      </p:sp>
      <p:sp>
        <p:nvSpPr>
          <p:cNvPr id="467" name="Google Shape;467;g34bc28d5029_0_11">
            <a:extLst>
              <a:ext uri="{FF2B5EF4-FFF2-40B4-BE49-F238E27FC236}">
                <a16:creationId xmlns:a16="http://schemas.microsoft.com/office/drawing/2014/main" id="{1FB9A45D-E074-EB85-8356-AF76C7754926}"/>
              </a:ext>
            </a:extLst>
          </p:cNvPr>
          <p:cNvSpPr/>
          <p:nvPr/>
        </p:nvSpPr>
        <p:spPr>
          <a:xfrm>
            <a:off x="6654193" y="4952435"/>
            <a:ext cx="2049000" cy="1291200"/>
          </a:xfrm>
          <a:prstGeom prst="can">
            <a:avLst>
              <a:gd name="adj" fmla="val 2500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0" u="none" strike="noStrike" cap="none" noProof="0" dirty="0">
                <a:solidFill>
                  <a:schemeClr val="lt1"/>
                </a:solidFill>
                <a:latin typeface="Calibri"/>
                <a:ea typeface="Calibri"/>
                <a:cs typeface="Calibri"/>
                <a:sym typeface="Calibri"/>
              </a:rPr>
              <a:t>Actividades de monitoreo</a:t>
            </a:r>
            <a:endParaRPr lang="es-AR" noProof="0" dirty="0"/>
          </a:p>
        </p:txBody>
      </p:sp>
      <p:sp>
        <p:nvSpPr>
          <p:cNvPr id="468" name="Google Shape;468;g34bc28d5029_0_11">
            <a:extLst>
              <a:ext uri="{FF2B5EF4-FFF2-40B4-BE49-F238E27FC236}">
                <a16:creationId xmlns:a16="http://schemas.microsoft.com/office/drawing/2014/main" id="{218AC3E6-DDF2-9F12-8E39-310230CEEEF6}"/>
              </a:ext>
            </a:extLst>
          </p:cNvPr>
          <p:cNvSpPr/>
          <p:nvPr/>
        </p:nvSpPr>
        <p:spPr>
          <a:xfrm>
            <a:off x="4417028" y="1583351"/>
            <a:ext cx="3577500" cy="1136400"/>
          </a:xfrm>
          <a:prstGeom prst="wedgeEllipseCallout">
            <a:avLst>
              <a:gd name="adj1" fmla="val -20833"/>
              <a:gd name="adj2" fmla="val 625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a:t>
            </a:r>
            <a:r>
              <a:rPr lang="es-AR" sz="2400" b="0" i="0" u="none" strike="noStrike" cap="none" noProof="0" dirty="0">
                <a:solidFill>
                  <a:schemeClr val="dk1"/>
                </a:solidFill>
                <a:latin typeface="Calibri"/>
                <a:ea typeface="Calibri"/>
                <a:cs typeface="Calibri"/>
                <a:sym typeface="Calibri"/>
              </a:rPr>
              <a:t>Cómo se produjo el cambio? </a:t>
            </a:r>
            <a:endParaRPr dirty="0"/>
          </a:p>
        </p:txBody>
      </p:sp>
      <p:sp>
        <p:nvSpPr>
          <p:cNvPr id="469" name="Google Shape;469;g34bc28d5029_0_11">
            <a:extLst>
              <a:ext uri="{FF2B5EF4-FFF2-40B4-BE49-F238E27FC236}">
                <a16:creationId xmlns:a16="http://schemas.microsoft.com/office/drawing/2014/main" id="{FF069D4C-7108-78E5-EC68-52D59F7A78EA}"/>
              </a:ext>
            </a:extLst>
          </p:cNvPr>
          <p:cNvSpPr/>
          <p:nvPr/>
        </p:nvSpPr>
        <p:spPr>
          <a:xfrm>
            <a:off x="234744" y="3266066"/>
            <a:ext cx="3599100" cy="1492200"/>
          </a:xfrm>
          <a:prstGeom prst="wedgeEllipseCallout">
            <a:avLst>
              <a:gd name="adj1" fmla="val 38442"/>
              <a:gd name="adj2" fmla="val 52592"/>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0" u="none" strike="noStrike" cap="none" noProof="0" dirty="0">
                <a:solidFill>
                  <a:schemeClr val="dk1"/>
                </a:solidFill>
                <a:latin typeface="Calibri"/>
                <a:ea typeface="Calibri"/>
                <a:cs typeface="Calibri"/>
                <a:sym typeface="Calibri"/>
              </a:rPr>
              <a:t>¿Cómo podremos saber si está funcionando? </a:t>
            </a:r>
            <a:endParaRPr lang="es-AR" noProof="0" dirty="0"/>
          </a:p>
        </p:txBody>
      </p:sp>
      <p:sp>
        <p:nvSpPr>
          <p:cNvPr id="470" name="Google Shape;470;g34bc28d5029_0_11">
            <a:extLst>
              <a:ext uri="{FF2B5EF4-FFF2-40B4-BE49-F238E27FC236}">
                <a16:creationId xmlns:a16="http://schemas.microsoft.com/office/drawing/2014/main" id="{203C0719-2100-4D73-124A-172DAC61BBD6}"/>
              </a:ext>
            </a:extLst>
          </p:cNvPr>
          <p:cNvSpPr/>
          <p:nvPr/>
        </p:nvSpPr>
        <p:spPr>
          <a:xfrm>
            <a:off x="140442" y="1590177"/>
            <a:ext cx="4111800" cy="1828200"/>
          </a:xfrm>
          <a:prstGeom prst="wedgeEllipseCallout">
            <a:avLst>
              <a:gd name="adj1" fmla="val 38442"/>
              <a:gd name="adj2" fmla="val 52592"/>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0" u="none" strike="noStrike" cap="none" noProof="0" dirty="0">
                <a:solidFill>
                  <a:schemeClr val="dk1"/>
                </a:solidFill>
                <a:latin typeface="Calibri"/>
                <a:ea typeface="Calibri"/>
                <a:cs typeface="Calibri"/>
                <a:sym typeface="Calibri"/>
              </a:rPr>
              <a:t>¿Qué es necesario hacer para avanzar hacia el cambio deseado? </a:t>
            </a:r>
            <a:endParaRPr lang="es-AR" noProof="0" dirty="0"/>
          </a:p>
        </p:txBody>
      </p:sp>
      <p:sp>
        <p:nvSpPr>
          <p:cNvPr id="471" name="Google Shape;471;g34bc28d5029_0_11">
            <a:extLst>
              <a:ext uri="{FF2B5EF4-FFF2-40B4-BE49-F238E27FC236}">
                <a16:creationId xmlns:a16="http://schemas.microsoft.com/office/drawing/2014/main" id="{5D289DF6-E2BA-5046-FDD5-3D2A7B2657FE}"/>
              </a:ext>
            </a:extLst>
          </p:cNvPr>
          <p:cNvSpPr/>
          <p:nvPr/>
        </p:nvSpPr>
        <p:spPr>
          <a:xfrm>
            <a:off x="5349938" y="2673517"/>
            <a:ext cx="3653700" cy="1136400"/>
          </a:xfrm>
          <a:prstGeom prst="wedgeEllipseCallout">
            <a:avLst>
              <a:gd name="adj1" fmla="val -47251"/>
              <a:gd name="adj2" fmla="val 476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a:t>
            </a:r>
            <a:r>
              <a:rPr lang="es-AR" sz="2400" b="0" i="0" u="none" strike="noStrike" cap="none" noProof="0" dirty="0">
                <a:solidFill>
                  <a:schemeClr val="dk1"/>
                </a:solidFill>
                <a:latin typeface="Calibri"/>
                <a:ea typeface="Calibri"/>
                <a:cs typeface="Calibri"/>
                <a:sym typeface="Calibri"/>
              </a:rPr>
              <a:t>Qué contribuyó al cambio? </a:t>
            </a:r>
            <a:endParaRPr dirty="0"/>
          </a:p>
        </p:txBody>
      </p:sp>
      <p:sp>
        <p:nvSpPr>
          <p:cNvPr id="472" name="Google Shape;472;g34bc28d5029_0_11">
            <a:extLst>
              <a:ext uri="{FF2B5EF4-FFF2-40B4-BE49-F238E27FC236}">
                <a16:creationId xmlns:a16="http://schemas.microsoft.com/office/drawing/2014/main" id="{7C6BB9C3-BADE-1474-1446-BAAE0C8CC9DC}"/>
              </a:ext>
            </a:extLst>
          </p:cNvPr>
          <p:cNvSpPr/>
          <p:nvPr/>
        </p:nvSpPr>
        <p:spPr>
          <a:xfrm>
            <a:off x="5382664" y="3780958"/>
            <a:ext cx="3526500" cy="896100"/>
          </a:xfrm>
          <a:prstGeom prst="wedgeEllipseCallout">
            <a:avLst>
              <a:gd name="adj1" fmla="val -39559"/>
              <a:gd name="adj2" fmla="val 66279"/>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2400" b="0" i="0" u="none" strike="noStrike" cap="none" noProof="0" dirty="0">
                <a:solidFill>
                  <a:schemeClr val="dk1"/>
                </a:solidFill>
                <a:latin typeface="Calibri"/>
                <a:ea typeface="Calibri"/>
                <a:cs typeface="Calibri"/>
                <a:sym typeface="Calibri"/>
              </a:rPr>
              <a:t>¿Cómo lo sabemos? </a:t>
            </a:r>
            <a:endParaRPr lang="es-AR" noProof="0" dirty="0"/>
          </a:p>
        </p:txBody>
      </p:sp>
    </p:spTree>
    <p:extLst>
      <p:ext uri="{BB962C8B-B14F-4D97-AF65-F5344CB8AC3E}">
        <p14:creationId xmlns:p14="http://schemas.microsoft.com/office/powerpoint/2010/main" val="4190216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a:extLst>
            <a:ext uri="{FF2B5EF4-FFF2-40B4-BE49-F238E27FC236}">
              <a16:creationId xmlns:a16="http://schemas.microsoft.com/office/drawing/2014/main" id="{E115DD6E-AE6A-B6E2-E2C1-71E6A92246C1}"/>
            </a:ext>
          </a:extLst>
        </p:cNvPr>
        <p:cNvGrpSpPr/>
        <p:nvPr/>
      </p:nvGrpSpPr>
      <p:grpSpPr>
        <a:xfrm>
          <a:off x="0" y="0"/>
          <a:ext cx="0" cy="0"/>
          <a:chOff x="0" y="0"/>
          <a:chExt cx="0" cy="0"/>
        </a:xfrm>
      </p:grpSpPr>
      <p:sp>
        <p:nvSpPr>
          <p:cNvPr id="477" name="Google Shape;477;g30aa2315400_0_32">
            <a:extLst>
              <a:ext uri="{FF2B5EF4-FFF2-40B4-BE49-F238E27FC236}">
                <a16:creationId xmlns:a16="http://schemas.microsoft.com/office/drawing/2014/main" id="{DACDDD36-2495-2CC1-DB80-7BDDB4082BDC}"/>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78" name="Google Shape;478;g30aa2315400_0_32">
            <a:extLst>
              <a:ext uri="{FF2B5EF4-FFF2-40B4-BE49-F238E27FC236}">
                <a16:creationId xmlns:a16="http://schemas.microsoft.com/office/drawing/2014/main" id="{07623641-EC1B-AB38-A704-3763BCE4021D}"/>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79" name="Google Shape;479;g30aa2315400_0_32">
            <a:extLst>
              <a:ext uri="{FF2B5EF4-FFF2-40B4-BE49-F238E27FC236}">
                <a16:creationId xmlns:a16="http://schemas.microsoft.com/office/drawing/2014/main" id="{87A73860-10B7-1450-DC02-5F806B176E94}"/>
              </a:ext>
            </a:extLst>
          </p:cNvPr>
          <p:cNvSpPr txBox="1"/>
          <p:nvPr/>
        </p:nvSpPr>
        <p:spPr>
          <a:xfrm>
            <a:off x="591757" y="413418"/>
            <a:ext cx="7650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Encontrar métodos más sutiles para responder preguntas causales</a:t>
            </a:r>
          </a:p>
        </p:txBody>
      </p:sp>
      <p:cxnSp>
        <p:nvCxnSpPr>
          <p:cNvPr id="480" name="Google Shape;480;g30aa2315400_0_32">
            <a:extLst>
              <a:ext uri="{FF2B5EF4-FFF2-40B4-BE49-F238E27FC236}">
                <a16:creationId xmlns:a16="http://schemas.microsoft.com/office/drawing/2014/main" id="{F05A43B1-F74A-55AE-BBCC-540B39C849B0}"/>
              </a:ext>
            </a:extLst>
          </p:cNvPr>
          <p:cNvCxnSpPr/>
          <p:nvPr/>
        </p:nvCxnSpPr>
        <p:spPr>
          <a:xfrm>
            <a:off x="516315" y="413418"/>
            <a:ext cx="0" cy="645600"/>
          </a:xfrm>
          <a:prstGeom prst="straightConnector1">
            <a:avLst/>
          </a:prstGeom>
          <a:noFill/>
          <a:ln w="25400" cap="flat" cmpd="sng">
            <a:solidFill>
              <a:schemeClr val="accent3"/>
            </a:solidFill>
            <a:prstDash val="solid"/>
            <a:round/>
            <a:headEnd type="none" w="sm" len="sm"/>
            <a:tailEnd type="none" w="sm" len="sm"/>
          </a:ln>
        </p:spPr>
      </p:cxnSp>
      <p:pic>
        <p:nvPicPr>
          <p:cNvPr id="481" name="Google Shape;481;g30aa2315400_0_32">
            <a:extLst>
              <a:ext uri="{FF2B5EF4-FFF2-40B4-BE49-F238E27FC236}">
                <a16:creationId xmlns:a16="http://schemas.microsoft.com/office/drawing/2014/main" id="{61524A93-715E-82E7-E042-92978A49AEE0}"/>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482" name="Google Shape;482;g30aa2315400_0_32">
            <a:extLst>
              <a:ext uri="{FF2B5EF4-FFF2-40B4-BE49-F238E27FC236}">
                <a16:creationId xmlns:a16="http://schemas.microsoft.com/office/drawing/2014/main" id="{1CC56EF4-6368-2562-BCED-3D5E02B7AADA}"/>
              </a:ext>
            </a:extLst>
          </p:cNvPr>
          <p:cNvPicPr preferRelativeResize="0"/>
          <p:nvPr/>
        </p:nvPicPr>
        <p:blipFill rotWithShape="1">
          <a:blip r:embed="rId4">
            <a:alphaModFix/>
          </a:blip>
          <a:srcRect/>
          <a:stretch/>
        </p:blipFill>
        <p:spPr>
          <a:xfrm>
            <a:off x="168965" y="1661040"/>
            <a:ext cx="8806070" cy="4605084"/>
          </a:xfrm>
          <a:prstGeom prst="rect">
            <a:avLst/>
          </a:prstGeom>
          <a:noFill/>
          <a:ln>
            <a:noFill/>
          </a:ln>
        </p:spPr>
      </p:pic>
      <p:sp>
        <p:nvSpPr>
          <p:cNvPr id="483" name="Google Shape;483;g30aa2315400_0_32">
            <a:extLst>
              <a:ext uri="{FF2B5EF4-FFF2-40B4-BE49-F238E27FC236}">
                <a16:creationId xmlns:a16="http://schemas.microsoft.com/office/drawing/2014/main" id="{1734D390-96A6-751C-CEBF-E01B9AFF22B5}"/>
              </a:ext>
            </a:extLst>
          </p:cNvPr>
          <p:cNvSpPr/>
          <p:nvPr/>
        </p:nvSpPr>
        <p:spPr>
          <a:xfrm>
            <a:off x="834887" y="3880260"/>
            <a:ext cx="2504661" cy="1492200"/>
          </a:xfrm>
          <a:prstGeom prst="can">
            <a:avLst>
              <a:gd name="adj" fmla="val 25000"/>
            </a:avLst>
          </a:prstGeom>
          <a:solidFill>
            <a:srgbClr val="0067B1"/>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1600" b="1" i="0" u="none" strike="noStrike" cap="none" noProof="0" dirty="0">
                <a:solidFill>
                  <a:schemeClr val="lt1"/>
                </a:solidFill>
                <a:latin typeface="Arial"/>
                <a:ea typeface="Arial"/>
                <a:cs typeface="Arial"/>
                <a:sym typeface="Arial"/>
              </a:rPr>
              <a:t>Minimizar la carga para el equipo y sus socios</a:t>
            </a:r>
            <a:endParaRPr lang="es-AR" noProof="0" dirty="0"/>
          </a:p>
        </p:txBody>
      </p:sp>
      <p:sp>
        <p:nvSpPr>
          <p:cNvPr id="484" name="Google Shape;484;g30aa2315400_0_32">
            <a:extLst>
              <a:ext uri="{FF2B5EF4-FFF2-40B4-BE49-F238E27FC236}">
                <a16:creationId xmlns:a16="http://schemas.microsoft.com/office/drawing/2014/main" id="{AABC73EA-EC0F-BD4E-531E-B370B329D42F}"/>
              </a:ext>
            </a:extLst>
          </p:cNvPr>
          <p:cNvSpPr/>
          <p:nvPr/>
        </p:nvSpPr>
        <p:spPr>
          <a:xfrm>
            <a:off x="5804454" y="3880260"/>
            <a:ext cx="2504661" cy="1492200"/>
          </a:xfrm>
          <a:prstGeom prst="can">
            <a:avLst>
              <a:gd name="adj" fmla="val 25000"/>
            </a:avLst>
          </a:prstGeom>
          <a:solidFill>
            <a:srgbClr val="0067B1"/>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1600" b="1" i="0" u="none" strike="noStrike" cap="none" noProof="0" dirty="0">
                <a:solidFill>
                  <a:schemeClr val="lt1"/>
                </a:solidFill>
                <a:latin typeface="Arial"/>
                <a:ea typeface="Arial"/>
                <a:cs typeface="Arial"/>
                <a:sym typeface="Arial"/>
              </a:rPr>
              <a:t>Maximizar la </a:t>
            </a:r>
            <a:r>
              <a:rPr lang="es-AR" sz="1600" b="1" noProof="0" dirty="0">
                <a:solidFill>
                  <a:schemeClr val="lt1"/>
                </a:solidFill>
              </a:rPr>
              <a:t>calidad y el rigor dentro de las limitaciones de recursos</a:t>
            </a:r>
            <a:endParaRPr lang="es-AR" noProof="0" dirty="0"/>
          </a:p>
        </p:txBody>
      </p:sp>
    </p:spTree>
    <p:extLst>
      <p:ext uri="{BB962C8B-B14F-4D97-AF65-F5344CB8AC3E}">
        <p14:creationId xmlns:p14="http://schemas.microsoft.com/office/powerpoint/2010/main" val="109305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a:extLst>
            <a:ext uri="{FF2B5EF4-FFF2-40B4-BE49-F238E27FC236}">
              <a16:creationId xmlns:a16="http://schemas.microsoft.com/office/drawing/2014/main" id="{CE82C78F-E6BA-FD0A-4DC5-C67E560ED1E1}"/>
            </a:ext>
          </a:extLst>
        </p:cNvPr>
        <p:cNvGrpSpPr/>
        <p:nvPr/>
      </p:nvGrpSpPr>
      <p:grpSpPr>
        <a:xfrm>
          <a:off x="0" y="0"/>
          <a:ext cx="0" cy="0"/>
          <a:chOff x="0" y="0"/>
          <a:chExt cx="0" cy="0"/>
        </a:xfrm>
      </p:grpSpPr>
      <p:sp>
        <p:nvSpPr>
          <p:cNvPr id="489" name="Google Shape;489;p48">
            <a:extLst>
              <a:ext uri="{FF2B5EF4-FFF2-40B4-BE49-F238E27FC236}">
                <a16:creationId xmlns:a16="http://schemas.microsoft.com/office/drawing/2014/main" id="{68A5BD13-0F30-5364-21C9-2F54ACD474DB}"/>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490" name="Google Shape;490;p48">
            <a:extLst>
              <a:ext uri="{FF2B5EF4-FFF2-40B4-BE49-F238E27FC236}">
                <a16:creationId xmlns:a16="http://schemas.microsoft.com/office/drawing/2014/main" id="{87744AAB-FBF8-79CF-5075-C9D3342C63F7}"/>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491" name="Google Shape;491;p48">
            <a:extLst>
              <a:ext uri="{FF2B5EF4-FFF2-40B4-BE49-F238E27FC236}">
                <a16:creationId xmlns:a16="http://schemas.microsoft.com/office/drawing/2014/main" id="{9FCD51A6-F31C-7638-00A3-9A4687372A71}"/>
              </a:ext>
            </a:extLst>
          </p:cNvPr>
          <p:cNvSpPr txBox="1"/>
          <p:nvPr/>
        </p:nvSpPr>
        <p:spPr>
          <a:xfrm>
            <a:off x="591756" y="413418"/>
            <a:ext cx="8035925"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Otras maneras de incentivar la exploración causal</a:t>
            </a:r>
            <a:endParaRPr lang="es-AR" noProof="0" dirty="0"/>
          </a:p>
        </p:txBody>
      </p:sp>
      <p:cxnSp>
        <p:nvCxnSpPr>
          <p:cNvPr id="492" name="Google Shape;492;p48">
            <a:extLst>
              <a:ext uri="{FF2B5EF4-FFF2-40B4-BE49-F238E27FC236}">
                <a16:creationId xmlns:a16="http://schemas.microsoft.com/office/drawing/2014/main" id="{23556A7E-8E10-0E84-A914-E3F709E9793A}"/>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93" name="Google Shape;493;p48">
            <a:extLst>
              <a:ext uri="{FF2B5EF4-FFF2-40B4-BE49-F238E27FC236}">
                <a16:creationId xmlns:a16="http://schemas.microsoft.com/office/drawing/2014/main" id="{253EED1B-E8F2-7568-613A-9867A454FA48}"/>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494" name="Google Shape;494;p48">
            <a:extLst>
              <a:ext uri="{FF2B5EF4-FFF2-40B4-BE49-F238E27FC236}">
                <a16:creationId xmlns:a16="http://schemas.microsoft.com/office/drawing/2014/main" id="{9C78B1D0-E1BC-8884-4B84-5DF109628FD8}"/>
              </a:ext>
            </a:extLst>
          </p:cNvPr>
          <p:cNvPicPr preferRelativeResize="0"/>
          <p:nvPr/>
        </p:nvPicPr>
        <p:blipFill rotWithShape="1">
          <a:blip r:embed="rId4">
            <a:alphaModFix/>
          </a:blip>
          <a:srcRect/>
          <a:stretch/>
        </p:blipFill>
        <p:spPr>
          <a:xfrm>
            <a:off x="1421548" y="2159216"/>
            <a:ext cx="6102070" cy="3117776"/>
          </a:xfrm>
          <a:prstGeom prst="rect">
            <a:avLst/>
          </a:prstGeom>
          <a:noFill/>
          <a:ln>
            <a:noFill/>
          </a:ln>
        </p:spPr>
      </p:pic>
      <p:sp>
        <p:nvSpPr>
          <p:cNvPr id="495" name="Google Shape;495;p48">
            <a:extLst>
              <a:ext uri="{FF2B5EF4-FFF2-40B4-BE49-F238E27FC236}">
                <a16:creationId xmlns:a16="http://schemas.microsoft.com/office/drawing/2014/main" id="{5DF45F51-DE8B-0AD7-2791-1F24604025E6}"/>
              </a:ext>
            </a:extLst>
          </p:cNvPr>
          <p:cNvSpPr/>
          <p:nvPr/>
        </p:nvSpPr>
        <p:spPr>
          <a:xfrm>
            <a:off x="2525487" y="2170821"/>
            <a:ext cx="1947096" cy="1121017"/>
          </a:xfrm>
          <a:prstGeom prst="wedgeEllipseCallout">
            <a:avLst>
              <a:gd name="adj1" fmla="val -47806"/>
              <a:gd name="adj2" fmla="val 63938"/>
            </a:avLst>
          </a:prstGeom>
          <a:solidFill>
            <a:srgbClr val="0067B1"/>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1400" b="1" i="0" u="none" strike="noStrike" cap="none" noProof="0" dirty="0">
                <a:solidFill>
                  <a:schemeClr val="lt1"/>
                </a:solidFill>
                <a:latin typeface="Arial"/>
                <a:ea typeface="Arial"/>
                <a:cs typeface="Arial"/>
                <a:sym typeface="Arial"/>
              </a:rPr>
              <a:t>¿Camino causal?</a:t>
            </a:r>
            <a:endParaRPr lang="es-AR" b="1" noProof="0" dirty="0"/>
          </a:p>
        </p:txBody>
      </p:sp>
      <p:sp>
        <p:nvSpPr>
          <p:cNvPr id="496" name="Google Shape;496;p48">
            <a:extLst>
              <a:ext uri="{FF2B5EF4-FFF2-40B4-BE49-F238E27FC236}">
                <a16:creationId xmlns:a16="http://schemas.microsoft.com/office/drawing/2014/main" id="{2C73541B-E79D-1314-517C-D30E258863BB}"/>
              </a:ext>
            </a:extLst>
          </p:cNvPr>
          <p:cNvSpPr/>
          <p:nvPr/>
        </p:nvSpPr>
        <p:spPr>
          <a:xfrm>
            <a:off x="4502472" y="2170822"/>
            <a:ext cx="1947096" cy="1121017"/>
          </a:xfrm>
          <a:prstGeom prst="wedgeEllipseCallout">
            <a:avLst>
              <a:gd name="adj1" fmla="val 49336"/>
              <a:gd name="adj2" fmla="val 66950"/>
            </a:avLst>
          </a:prstGeom>
          <a:solidFill>
            <a:srgbClr val="008EF4"/>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AR" sz="1400" b="1" i="0" u="none" strike="noStrike" cap="none" noProof="0" dirty="0">
                <a:solidFill>
                  <a:schemeClr val="lt1"/>
                </a:solidFill>
                <a:latin typeface="Arial"/>
                <a:ea typeface="Arial"/>
                <a:cs typeface="Arial"/>
                <a:sym typeface="Arial"/>
              </a:rPr>
              <a:t>¿Cómo ocurrió el cambio? </a:t>
            </a:r>
            <a:endParaRPr lang="es-AR" b="1" noProof="0" dirty="0"/>
          </a:p>
        </p:txBody>
      </p:sp>
    </p:spTree>
    <p:extLst>
      <p:ext uri="{BB962C8B-B14F-4D97-AF65-F5344CB8AC3E}">
        <p14:creationId xmlns:p14="http://schemas.microsoft.com/office/powerpoint/2010/main" val="258209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a:extLst>
            <a:ext uri="{FF2B5EF4-FFF2-40B4-BE49-F238E27FC236}">
              <a16:creationId xmlns:a16="http://schemas.microsoft.com/office/drawing/2014/main" id="{726FC17E-3F10-7898-0312-DCC0F7CD7344}"/>
            </a:ext>
          </a:extLst>
        </p:cNvPr>
        <p:cNvGrpSpPr/>
        <p:nvPr/>
      </p:nvGrpSpPr>
      <p:grpSpPr>
        <a:xfrm>
          <a:off x="0" y="0"/>
          <a:ext cx="0" cy="0"/>
          <a:chOff x="0" y="0"/>
          <a:chExt cx="0" cy="0"/>
        </a:xfrm>
      </p:grpSpPr>
      <p:sp>
        <p:nvSpPr>
          <p:cNvPr id="501" name="Google Shape;501;g34f7a0425c3_0_88">
            <a:extLst>
              <a:ext uri="{FF2B5EF4-FFF2-40B4-BE49-F238E27FC236}">
                <a16:creationId xmlns:a16="http://schemas.microsoft.com/office/drawing/2014/main" id="{B0E0B1D0-D3BE-6F71-4E36-C60E1C512F17}"/>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n-US" sz="2400" b="1">
                <a:solidFill>
                  <a:srgbClr val="FFFFFF"/>
                </a:solidFill>
                <a:latin typeface="Arial"/>
                <a:ea typeface="Arial"/>
                <a:cs typeface="Arial"/>
                <a:sym typeface="Arial"/>
              </a:rPr>
              <a:t>Small group activity</a:t>
            </a:r>
            <a:endParaRPr sz="1400" b="0" i="0" u="none" strike="noStrike" cap="none">
              <a:solidFill>
                <a:srgbClr val="000000"/>
              </a:solidFill>
              <a:latin typeface="Arial"/>
              <a:ea typeface="Arial"/>
              <a:cs typeface="Arial"/>
              <a:sym typeface="Arial"/>
            </a:endParaRPr>
          </a:p>
        </p:txBody>
      </p:sp>
      <p:pic>
        <p:nvPicPr>
          <p:cNvPr id="502" name="Google Shape;502;g34f7a0425c3_0_88">
            <a:extLst>
              <a:ext uri="{FF2B5EF4-FFF2-40B4-BE49-F238E27FC236}">
                <a16:creationId xmlns:a16="http://schemas.microsoft.com/office/drawing/2014/main" id="{AA883DC9-7C01-BF41-F8DA-A7C959D29BC6}"/>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503" name="Google Shape;503;g34f7a0425c3_0_88">
            <a:extLst>
              <a:ext uri="{FF2B5EF4-FFF2-40B4-BE49-F238E27FC236}">
                <a16:creationId xmlns:a16="http://schemas.microsoft.com/office/drawing/2014/main" id="{539C0B16-9458-7D3F-92DF-8142A106BE28}"/>
              </a:ext>
            </a:extLst>
          </p:cNvPr>
          <p:cNvGrpSpPr/>
          <p:nvPr/>
        </p:nvGrpSpPr>
        <p:grpSpPr>
          <a:xfrm>
            <a:off x="0" y="0"/>
            <a:ext cx="9249470" cy="6858000"/>
            <a:chOff x="4" y="6250"/>
            <a:chExt cx="9249470" cy="6858000"/>
          </a:xfrm>
        </p:grpSpPr>
        <p:pic>
          <p:nvPicPr>
            <p:cNvPr id="504" name="Google Shape;504;g34f7a0425c3_0_88">
              <a:extLst>
                <a:ext uri="{FF2B5EF4-FFF2-40B4-BE49-F238E27FC236}">
                  <a16:creationId xmlns:a16="http://schemas.microsoft.com/office/drawing/2014/main" id="{0F5FB838-0409-1173-ACE3-84501575B21A}"/>
                </a:ext>
              </a:extLst>
            </p:cNvPr>
            <p:cNvPicPr preferRelativeResize="0"/>
            <p:nvPr/>
          </p:nvPicPr>
          <p:blipFill>
            <a:blip r:embed="rId4"/>
            <a:srcRect t="10" b="10"/>
            <a:stretch/>
          </p:blipFill>
          <p:spPr>
            <a:xfrm>
              <a:off x="4" y="6250"/>
              <a:ext cx="9249470" cy="6858000"/>
            </a:xfrm>
            <a:prstGeom prst="rect">
              <a:avLst/>
            </a:prstGeom>
            <a:noFill/>
            <a:ln>
              <a:noFill/>
            </a:ln>
          </p:spPr>
        </p:pic>
        <p:sp>
          <p:nvSpPr>
            <p:cNvPr id="505" name="Google Shape;505;g34f7a0425c3_0_88">
              <a:extLst>
                <a:ext uri="{FF2B5EF4-FFF2-40B4-BE49-F238E27FC236}">
                  <a16:creationId xmlns:a16="http://schemas.microsoft.com/office/drawing/2014/main" id="{FED96996-6B02-AC14-D719-6F4722426D21}"/>
                </a:ext>
              </a:extLst>
            </p:cNvPr>
            <p:cNvSpPr txBox="1"/>
            <p:nvPr/>
          </p:nvSpPr>
          <p:spPr>
            <a:xfrm>
              <a:off x="1728388" y="1779425"/>
              <a:ext cx="5792700" cy="2529900"/>
            </a:xfrm>
            <a:prstGeom prst="rect">
              <a:avLst/>
            </a:prstGeom>
            <a:solidFill>
              <a:srgbClr val="F3F1EC"/>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AR" sz="1700" noProof="0" dirty="0">
                  <a:solidFill>
                    <a:srgbClr val="2F5AA6"/>
                  </a:solidFill>
                  <a:latin typeface="Helvetica Neue"/>
                  <a:ea typeface="Helvetica Neue"/>
                  <a:cs typeface="Helvetica Neue"/>
                  <a:sym typeface="Helvetica Neue"/>
                </a:rPr>
                <a:t>Piense en un programa o iniciativa que está lista para un enfoque de caminos causales:</a:t>
              </a:r>
            </a:p>
            <a:p>
              <a:pPr marL="0" marR="0" lvl="0" indent="0" algn="l" rtl="0">
                <a:spcBef>
                  <a:spcPts val="0"/>
                </a:spcBef>
                <a:spcAft>
                  <a:spcPts val="0"/>
                </a:spcAft>
                <a:buNone/>
              </a:pPr>
              <a:endParaRPr lang="es-AR" sz="1700" noProof="0" dirty="0">
                <a:solidFill>
                  <a:srgbClr val="2F5AA6"/>
                </a:solidFill>
                <a:latin typeface="Helvetica Neue"/>
                <a:ea typeface="Helvetica Neue"/>
                <a:cs typeface="Helvetica Neue"/>
                <a:sym typeface="Helvetica Neue"/>
              </a:endParaRP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¿Cómo podría ayudar a la iniciativa a comenzar su exploración de caminos causales? </a:t>
              </a:r>
            </a:p>
            <a:p>
              <a:pPr marL="457200" marR="0" lvl="0" indent="-336550" algn="l" rtl="0">
                <a:spcBef>
                  <a:spcPts val="0"/>
                </a:spcBef>
                <a:spcAft>
                  <a:spcPts val="0"/>
                </a:spcAft>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¿Cuáles serían algunas de las preguntas causales que podrían surgir al explorar esas ideas?</a:t>
              </a:r>
            </a:p>
            <a:p>
              <a:pPr marL="0" marR="0" lvl="0" indent="0" algn="l" rtl="0">
                <a:spcBef>
                  <a:spcPts val="0"/>
                </a:spcBef>
                <a:spcAft>
                  <a:spcPts val="0"/>
                </a:spcAft>
                <a:buNone/>
              </a:pPr>
              <a:endParaRPr sz="1700" dirty="0">
                <a:solidFill>
                  <a:srgbClr val="2F5AA6"/>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378490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34cb31c3fae_0_40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49" name="Google Shape;849;g34cb31c3fae_0_407"/>
          <p:cNvSpPr txBox="1"/>
          <p:nvPr/>
        </p:nvSpPr>
        <p:spPr>
          <a:xfrm>
            <a:off x="619275" y="2018355"/>
            <a:ext cx="8322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AR" sz="3900" b="1" i="0" u="none" strike="noStrike" cap="none" noProof="0" dirty="0">
                <a:solidFill>
                  <a:srgbClr val="FFFFFF"/>
                </a:solidFill>
                <a:latin typeface="Calibri"/>
                <a:ea typeface="Calibri"/>
                <a:cs typeface="Calibri"/>
                <a:sym typeface="Calibri"/>
              </a:rPr>
              <a:t>Preguntas y Compromisos</a:t>
            </a:r>
            <a:endParaRPr lang="es-AR" sz="5000" b="1" i="0" u="none" strike="noStrike" cap="none" noProof="0" dirty="0">
              <a:solidFill>
                <a:srgbClr val="FFFFFF"/>
              </a:solidFill>
              <a:latin typeface="Arial"/>
              <a:ea typeface="Arial"/>
              <a:cs typeface="Arial"/>
              <a:sym typeface="Arial"/>
            </a:endParaRPr>
          </a:p>
        </p:txBody>
      </p:sp>
      <p:cxnSp>
        <p:nvCxnSpPr>
          <p:cNvPr id="850" name="Google Shape;850;g34cb31c3fae_0_40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51" name="Google Shape;851;g34cb31c3fae_0_407"/>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764230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g2866ddcf1cf_0_92"/>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19" name="Google Shape;519;g2866ddcf1cf_0_92"/>
          <p:cNvSpPr txBox="1"/>
          <p:nvPr/>
        </p:nvSpPr>
        <p:spPr>
          <a:xfrm>
            <a:off x="138000" y="179450"/>
            <a:ext cx="8184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n-US" sz="3900" b="1" i="0" u="none" strike="noStrike" cap="none" dirty="0">
                <a:solidFill>
                  <a:srgbClr val="FFFFFF"/>
                </a:solidFill>
                <a:latin typeface="Calibri"/>
                <a:ea typeface="Calibri"/>
                <a:cs typeface="Calibri"/>
                <a:sym typeface="Calibri"/>
              </a:rPr>
              <a:t>Sus </a:t>
            </a:r>
            <a:r>
              <a:rPr lang="en-US" sz="3900" b="1" i="0" u="none" strike="noStrike" cap="none" dirty="0" err="1">
                <a:solidFill>
                  <a:srgbClr val="FFFFFF"/>
                </a:solidFill>
                <a:latin typeface="Calibri"/>
                <a:ea typeface="Calibri"/>
                <a:cs typeface="Calibri"/>
                <a:sym typeface="Calibri"/>
              </a:rPr>
              <a:t>preguntas</a:t>
            </a:r>
            <a:r>
              <a:rPr lang="en-US" sz="3900" b="1" i="0" u="none" strike="noStrike" cap="none" dirty="0">
                <a:solidFill>
                  <a:srgbClr val="FFFFFF"/>
                </a:solidFill>
                <a:latin typeface="Calibri"/>
                <a:ea typeface="Calibri"/>
                <a:cs typeface="Calibri"/>
                <a:sym typeface="Calibri"/>
              </a:rPr>
              <a:t>…</a:t>
            </a:r>
            <a:endParaRPr sz="5000" b="1" i="0" u="none" strike="noStrike" cap="none" dirty="0">
              <a:solidFill>
                <a:srgbClr val="FFFFFF"/>
              </a:solidFill>
              <a:latin typeface="Arial"/>
              <a:ea typeface="Arial"/>
              <a:cs typeface="Arial"/>
              <a:sym typeface="Arial"/>
            </a:endParaRPr>
          </a:p>
        </p:txBody>
      </p:sp>
      <p:cxnSp>
        <p:nvCxnSpPr>
          <p:cNvPr id="520" name="Google Shape;520;g2866ddcf1cf_0_92"/>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sp>
        <p:nvSpPr>
          <p:cNvPr id="521" name="Google Shape;521;g2866ddcf1cf_0_92"/>
          <p:cNvSpPr txBox="1">
            <a:spLocks noGrp="1"/>
          </p:cNvSpPr>
          <p:nvPr>
            <p:ph type="subTitle" idx="4294967295"/>
          </p:nvPr>
        </p:nvSpPr>
        <p:spPr>
          <a:xfrm>
            <a:off x="827925" y="4033525"/>
            <a:ext cx="5685000" cy="2313900"/>
          </a:xfrm>
          <a:prstGeom prst="rect">
            <a:avLst/>
          </a:prstGeom>
          <a:noFill/>
          <a:ln>
            <a:noFill/>
          </a:ln>
        </p:spPr>
        <p:txBody>
          <a:bodyPr spcFirstLastPara="1" wrap="square" lIns="45675" tIns="45675" rIns="45675" bIns="45675" anchor="t" anchorCtr="0">
            <a:normAutofit/>
          </a:bodyPr>
          <a:lstStyle/>
          <a:p>
            <a:pPr marL="0" marR="0" lvl="0" indent="0" algn="l" rtl="0">
              <a:lnSpc>
                <a:spcPct val="115000"/>
              </a:lnSpc>
              <a:spcBef>
                <a:spcPts val="0"/>
              </a:spcBef>
              <a:spcAft>
                <a:spcPts val="0"/>
              </a:spcAft>
              <a:buClr>
                <a:srgbClr val="2F5AA6"/>
              </a:buClr>
              <a:buSzPts val="1800"/>
              <a:buFont typeface="Helvetica Neue"/>
              <a:buNone/>
            </a:pPr>
            <a:r>
              <a:rPr lang="en-US" sz="2100" b="0" i="0" u="none" strike="noStrike" cap="none">
                <a:solidFill>
                  <a:srgbClr val="000000"/>
                </a:solidFill>
                <a:latin typeface="Arial"/>
                <a:ea typeface="Arial"/>
                <a:cs typeface="Arial"/>
                <a:sym typeface="Arial"/>
              </a:rPr>
              <a:t>Please put your most burning questions on a sticky note and turn in before going on break</a:t>
            </a:r>
            <a:endParaRPr sz="2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2F5AA6"/>
              </a:buClr>
              <a:buSzPts val="1800"/>
              <a:buFont typeface="Helvetica Neue"/>
              <a:buNone/>
            </a:pPr>
            <a:endParaRPr sz="2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2F5AA6"/>
              </a:buClr>
              <a:buSzPts val="1800"/>
              <a:buFont typeface="Helvetica Neue"/>
              <a:buNone/>
            </a:pPr>
            <a:r>
              <a:rPr lang="en-US" sz="2100" b="0" i="0" u="none" strike="noStrike" cap="none">
                <a:solidFill>
                  <a:srgbClr val="000000"/>
                </a:solidFill>
                <a:latin typeface="Arial"/>
                <a:ea typeface="Arial"/>
                <a:cs typeface="Arial"/>
                <a:sym typeface="Arial"/>
              </a:rPr>
              <a:t>Please return at….</a:t>
            </a:r>
            <a:endParaRPr sz="3700" b="0" i="0" u="none" strike="noStrike" cap="none">
              <a:solidFill>
                <a:schemeClr val="dk1"/>
              </a:solidFill>
              <a:latin typeface="Arial"/>
              <a:ea typeface="Arial"/>
              <a:cs typeface="Arial"/>
              <a:sym typeface="Arial"/>
            </a:endParaRPr>
          </a:p>
        </p:txBody>
      </p:sp>
      <p:pic>
        <p:nvPicPr>
          <p:cNvPr id="522" name="Google Shape;522;g2866ddcf1cf_0_92"/>
          <p:cNvPicPr preferRelativeResize="0"/>
          <p:nvPr/>
        </p:nvPicPr>
        <p:blipFill rotWithShape="1">
          <a:blip r:embed="rId3">
            <a:alphaModFix/>
          </a:blip>
          <a:srcRect/>
          <a:stretch/>
        </p:blipFill>
        <p:spPr>
          <a:xfrm>
            <a:off x="0" y="1145301"/>
            <a:ext cx="9144000" cy="5712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5"/>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102" name="Google Shape;102;p5"/>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03" name="Google Shape;103;p5"/>
          <p:cNvSpPr txBox="1">
            <a:spLocks noGrp="1"/>
          </p:cNvSpPr>
          <p:nvPr>
            <p:ph type="subTitle" idx="4294967295"/>
          </p:nvPr>
        </p:nvSpPr>
        <p:spPr>
          <a:xfrm>
            <a:off x="516315" y="1868702"/>
            <a:ext cx="6207632" cy="4500300"/>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500"/>
              </a:spcBef>
              <a:spcAft>
                <a:spcPts val="0"/>
              </a:spcAft>
              <a:buClr>
                <a:srgbClr val="2F5AA6"/>
              </a:buClr>
              <a:buSzPts val="1800"/>
              <a:buFont typeface="Helvetica Neue"/>
              <a:buNone/>
            </a:pPr>
            <a:r>
              <a:rPr lang="es-AR" sz="2400" b="0" i="0" u="sng" strike="noStrike" cap="none" noProof="0" dirty="0">
                <a:solidFill>
                  <a:schemeClr val="dk1"/>
                </a:solidFill>
                <a:latin typeface="Arial"/>
                <a:ea typeface="Arial"/>
                <a:cs typeface="Arial"/>
                <a:sym typeface="Arial"/>
              </a:rPr>
              <a:t>Encuesta</a:t>
            </a:r>
            <a:endParaRPr lang="es-AR" noProof="0" dirty="0"/>
          </a:p>
          <a:p>
            <a:pPr marL="457200" marR="0" lvl="0" indent="-495300" algn="l" rtl="0">
              <a:lnSpc>
                <a:spcPct val="100000"/>
              </a:lnSpc>
              <a:spcBef>
                <a:spcPts val="500"/>
              </a:spcBef>
              <a:spcAft>
                <a:spcPts val="0"/>
              </a:spcAft>
              <a:buClr>
                <a:srgbClr val="2F5AA6"/>
              </a:buClr>
              <a:buSzPts val="2400"/>
              <a:buFont typeface="Arial"/>
              <a:buAutoNum type="arabicPeriod"/>
            </a:pPr>
            <a:r>
              <a:rPr lang="es-AR" sz="2400" noProof="0" dirty="0">
                <a:solidFill>
                  <a:schemeClr val="dk1"/>
                </a:solidFill>
                <a:latin typeface="Arial"/>
                <a:ea typeface="Arial"/>
                <a:cs typeface="Arial"/>
                <a:sym typeface="Arial"/>
              </a:rPr>
              <a:t>¿Cuál es su tipo de organización?</a:t>
            </a:r>
          </a:p>
          <a:p>
            <a:pPr marL="457200" marR="0" lvl="0" indent="-4953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¿Cuál es su función principal?</a:t>
            </a:r>
          </a:p>
          <a:p>
            <a:pPr marL="457200" marR="0" lvl="0" indent="-4953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Describa su nivel de experiencia con evaluaciones de caminos causales.</a:t>
            </a:r>
          </a:p>
          <a:p>
            <a:pPr marL="0" marR="0" lvl="0" indent="0" algn="l" rtl="0">
              <a:lnSpc>
                <a:spcPct val="100000"/>
              </a:lnSpc>
              <a:spcBef>
                <a:spcPts val="500"/>
              </a:spcBef>
              <a:spcAft>
                <a:spcPts val="0"/>
              </a:spcAft>
              <a:buClr>
                <a:srgbClr val="2F5AA6"/>
              </a:buClr>
              <a:buSzPts val="1800"/>
              <a:buFont typeface="Helvetica Neue"/>
              <a:buNone/>
            </a:pPr>
            <a:endParaRPr sz="2800" b="0" i="0" u="none" strike="noStrike" cap="none" dirty="0">
              <a:solidFill>
                <a:srgbClr val="0A4FA6"/>
              </a:solidFill>
              <a:latin typeface="Calibri"/>
              <a:ea typeface="Calibri"/>
              <a:cs typeface="Calibri"/>
              <a:sym typeface="Calibri"/>
            </a:endParaRPr>
          </a:p>
          <a:p>
            <a:pPr marL="0" marR="0" lvl="0" indent="0" algn="l" rtl="0">
              <a:lnSpc>
                <a:spcPct val="100000"/>
              </a:lnSpc>
              <a:spcBef>
                <a:spcPts val="500"/>
              </a:spcBef>
              <a:spcAft>
                <a:spcPts val="0"/>
              </a:spcAft>
              <a:buClr>
                <a:srgbClr val="2F5AA6"/>
              </a:buClr>
              <a:buSzPts val="1800"/>
              <a:buFont typeface="Helvetica Neue"/>
              <a:buNone/>
            </a:pPr>
            <a:r>
              <a:rPr lang="es-ES" sz="1850" i="1" dirty="0">
                <a:solidFill>
                  <a:srgbClr val="000000"/>
                </a:solidFill>
                <a:latin typeface="Arial"/>
                <a:ea typeface="Arial"/>
                <a:cs typeface="Arial"/>
                <a:sym typeface="Arial"/>
              </a:rPr>
              <a:t>Las evaluaciones de caminos causales hacen visible la "caja negra" de las estrategias y de cambio sistémico, ayudándonos a ver colectivamente cómo están (o no) contribuyendo a cambios complejos.</a:t>
            </a:r>
          </a:p>
          <a:p>
            <a:pPr marL="0" marR="0" lvl="0" indent="0" algn="l" rtl="0">
              <a:lnSpc>
                <a:spcPct val="100000"/>
              </a:lnSpc>
              <a:spcBef>
                <a:spcPts val="500"/>
              </a:spcBef>
              <a:spcAft>
                <a:spcPts val="0"/>
              </a:spcAft>
              <a:buClr>
                <a:srgbClr val="2F5AA6"/>
              </a:buClr>
              <a:buSzPts val="1800"/>
              <a:buFont typeface="Helvetica Neue"/>
              <a:buNone/>
            </a:pPr>
            <a:endParaRPr sz="2800" b="0" i="0" u="none" strike="noStrike" cap="none" dirty="0">
              <a:solidFill>
                <a:srgbClr val="0A4FA6"/>
              </a:solidFill>
              <a:latin typeface="Calibri"/>
              <a:ea typeface="Calibri"/>
              <a:cs typeface="Calibri"/>
              <a:sym typeface="Calibri"/>
            </a:endParaRPr>
          </a:p>
        </p:txBody>
      </p:sp>
      <p:sp>
        <p:nvSpPr>
          <p:cNvPr id="104" name="Google Shape;104;p5"/>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¿Quiénes nos acompañan?</a:t>
            </a:r>
            <a:endParaRPr lang="es-AR" sz="1400" b="0" i="0" u="none" strike="noStrike" cap="none" noProof="0" dirty="0">
              <a:solidFill>
                <a:srgbClr val="000000"/>
              </a:solidFill>
              <a:latin typeface="Arial"/>
              <a:ea typeface="Arial"/>
              <a:cs typeface="Arial"/>
              <a:sym typeface="Arial"/>
            </a:endParaRPr>
          </a:p>
        </p:txBody>
      </p:sp>
      <p:cxnSp>
        <p:nvCxnSpPr>
          <p:cNvPr id="105" name="Google Shape;105;p5"/>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06" name="Google Shape;106;p5"/>
          <p:cNvPicPr preferRelativeResize="0"/>
          <p:nvPr/>
        </p:nvPicPr>
        <p:blipFill rotWithShape="1">
          <a:blip r:embed="rId4">
            <a:alphaModFix/>
          </a:blip>
          <a:srcRect t="22308" b="20358"/>
          <a:stretch/>
        </p:blipFill>
        <p:spPr>
          <a:xfrm>
            <a:off x="7471429" y="6154250"/>
            <a:ext cx="1672575" cy="703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6">
          <a:extLst>
            <a:ext uri="{FF2B5EF4-FFF2-40B4-BE49-F238E27FC236}">
              <a16:creationId xmlns:a16="http://schemas.microsoft.com/office/drawing/2014/main" id="{5D8B8A6A-A4A1-BA2F-61FD-DC993783426F}"/>
            </a:ext>
          </a:extLst>
        </p:cNvPr>
        <p:cNvGrpSpPr/>
        <p:nvPr/>
      </p:nvGrpSpPr>
      <p:grpSpPr>
        <a:xfrm>
          <a:off x="0" y="0"/>
          <a:ext cx="0" cy="0"/>
          <a:chOff x="0" y="0"/>
          <a:chExt cx="0" cy="0"/>
        </a:xfrm>
      </p:grpSpPr>
      <p:sp>
        <p:nvSpPr>
          <p:cNvPr id="527" name="Google Shape;527;g2866ddcf1cf_0_118">
            <a:extLst>
              <a:ext uri="{FF2B5EF4-FFF2-40B4-BE49-F238E27FC236}">
                <a16:creationId xmlns:a16="http://schemas.microsoft.com/office/drawing/2014/main" id="{6C6A97D2-6E85-307A-936E-180347C1EAE9}"/>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528" name="Google Shape;528;g2866ddcf1cf_0_118">
            <a:extLst>
              <a:ext uri="{FF2B5EF4-FFF2-40B4-BE49-F238E27FC236}">
                <a16:creationId xmlns:a16="http://schemas.microsoft.com/office/drawing/2014/main" id="{0E2AC8F2-1FCC-2875-D1A2-05D7C0F7660A}"/>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529" name="Google Shape;529;g2866ddcf1cf_0_118">
            <a:extLst>
              <a:ext uri="{FF2B5EF4-FFF2-40B4-BE49-F238E27FC236}">
                <a16:creationId xmlns:a16="http://schemas.microsoft.com/office/drawing/2014/main" id="{90ABCFBB-8595-1BC2-9E54-98530785ABBB}"/>
              </a:ext>
            </a:extLst>
          </p:cNvPr>
          <p:cNvSpPr txBox="1">
            <a:spLocks noGrp="1"/>
          </p:cNvSpPr>
          <p:nvPr>
            <p:ph type="subTitle" idx="4294967295"/>
          </p:nvPr>
        </p:nvSpPr>
        <p:spPr>
          <a:xfrm>
            <a:off x="421800" y="1949000"/>
            <a:ext cx="8125200" cy="4585500"/>
          </a:xfrm>
          <a:prstGeom prst="rect">
            <a:avLst/>
          </a:prstGeom>
          <a:noFill/>
          <a:ln>
            <a:noFill/>
          </a:ln>
        </p:spPr>
        <p:txBody>
          <a:bodyPr spcFirstLastPara="1" wrap="square" lIns="45675" tIns="45675" rIns="45675" bIns="45675" anchor="t" anchorCtr="0">
            <a:normAutofit fontScale="77500" lnSpcReduction="20000"/>
          </a:bodyPr>
          <a:lstStyle/>
          <a:p>
            <a:pPr marL="0" marR="0" lvl="0" indent="0" algn="l" rtl="0">
              <a:lnSpc>
                <a:spcPct val="100000"/>
              </a:lnSpc>
              <a:spcBef>
                <a:spcPts val="500"/>
              </a:spcBef>
              <a:spcAft>
                <a:spcPts val="0"/>
              </a:spcAft>
              <a:buClr>
                <a:srgbClr val="0A4FA6"/>
              </a:buClr>
              <a:buSzPct val="112111"/>
              <a:buFont typeface="Calibri"/>
              <a:buNone/>
            </a:pPr>
            <a:r>
              <a:rPr lang="es-AR" sz="2700" b="0" i="0" u="none" strike="noStrike" cap="none" noProof="0" dirty="0">
                <a:solidFill>
                  <a:srgbClr val="2F5AA6"/>
                </a:solidFill>
                <a:latin typeface="Helvetica Neue"/>
                <a:ea typeface="Helvetica Neue"/>
                <a:cs typeface="Helvetica Neue"/>
                <a:sym typeface="Helvetica Neue"/>
              </a:rPr>
              <a:t>Reflexionando a partir del contenido de hoy, elija </a:t>
            </a:r>
            <a:r>
              <a:rPr lang="es-AR" sz="2700" b="1" i="0" u="none" strike="noStrike" cap="none" noProof="0" dirty="0">
                <a:solidFill>
                  <a:srgbClr val="2F5AA6"/>
                </a:solidFill>
                <a:latin typeface="Helvetica Neue"/>
                <a:ea typeface="Helvetica Neue"/>
                <a:cs typeface="Helvetica Neue"/>
                <a:sym typeface="Helvetica Neue"/>
              </a:rPr>
              <a:t>un mito que le gustaría desmentir o una acción que le gustaría tomar.</a:t>
            </a:r>
            <a:endParaRPr lang="es-AR" noProof="0" dirty="0"/>
          </a:p>
          <a:p>
            <a:pPr marL="0" marR="0" lvl="0" indent="0" algn="l" rtl="0">
              <a:lnSpc>
                <a:spcPct val="100000"/>
              </a:lnSpc>
              <a:spcBef>
                <a:spcPts val="500"/>
              </a:spcBef>
              <a:spcAft>
                <a:spcPts val="0"/>
              </a:spcAft>
              <a:buClr>
                <a:srgbClr val="0A4FA6"/>
              </a:buClr>
              <a:buSzPct val="112111"/>
              <a:buFont typeface="Calibri"/>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ct val="107286"/>
              <a:buFont typeface="Calibri"/>
              <a:buNone/>
            </a:pPr>
            <a:r>
              <a:rPr lang="es-AR" sz="2821" b="0" i="0" u="none" strike="noStrike" cap="none" noProof="0" dirty="0">
                <a:solidFill>
                  <a:srgbClr val="2F5AA6"/>
                </a:solidFill>
                <a:latin typeface="Helvetica Neue"/>
                <a:ea typeface="Helvetica Neue"/>
                <a:cs typeface="Helvetica Neue"/>
                <a:sym typeface="Helvetica Neue"/>
              </a:rPr>
              <a:t>Puede considerar:</a:t>
            </a:r>
            <a:endParaRPr lang="es-AR" sz="2821" noProof="0" dirty="0"/>
          </a:p>
          <a:p>
            <a:pPr marL="457200" marR="0" lvl="0" indent="-403835" algn="l" rtl="0">
              <a:lnSpc>
                <a:spcPct val="100000"/>
              </a:lnSpc>
              <a:spcBef>
                <a:spcPts val="1100"/>
              </a:spcBef>
              <a:spcAft>
                <a:spcPts val="0"/>
              </a:spcAft>
              <a:buClr>
                <a:srgbClr val="0A4FA6"/>
              </a:buClr>
              <a:buSzPct val="100000"/>
              <a:buFont typeface="Arial"/>
              <a:buChar char="➢"/>
            </a:pPr>
            <a:r>
              <a:rPr lang="es-AR" sz="2821" noProof="0" dirty="0"/>
              <a:t>Elegir un mito que está muy presente en su organización o que usted mismo haya creído</a:t>
            </a:r>
          </a:p>
          <a:p>
            <a:pPr marL="457200" marR="0" lvl="0" indent="-403835" algn="l" rtl="0">
              <a:lnSpc>
                <a:spcPct val="100000"/>
              </a:lnSpc>
              <a:spcBef>
                <a:spcPts val="1100"/>
              </a:spcBef>
              <a:spcAft>
                <a:spcPts val="0"/>
              </a:spcAft>
              <a:buClr>
                <a:srgbClr val="0A4FA6"/>
              </a:buClr>
              <a:buSzPct val="100000"/>
              <a:buFont typeface="Arial"/>
              <a:buChar char="➢"/>
            </a:pPr>
            <a:r>
              <a:rPr lang="es-AR" sz="2821" noProof="0" dirty="0"/>
              <a:t>Elegir qué acción tomar, por ejemplo:</a:t>
            </a:r>
          </a:p>
          <a:p>
            <a:pPr marL="914400" marR="0" lvl="1" indent="-367449" algn="l" rtl="0">
              <a:lnSpc>
                <a:spcPct val="100000"/>
              </a:lnSpc>
              <a:spcBef>
                <a:spcPts val="1100"/>
              </a:spcBef>
              <a:spcAft>
                <a:spcPts val="0"/>
              </a:spcAft>
              <a:buClr>
                <a:srgbClr val="0A4FA6"/>
              </a:buClr>
              <a:buSzPct val="100000"/>
              <a:buFont typeface="Arial"/>
              <a:buChar char="○"/>
            </a:pPr>
            <a:r>
              <a:rPr lang="es-AR" sz="2821" b="0" i="0" u="none" strike="noStrike" cap="none" noProof="0" dirty="0">
                <a:solidFill>
                  <a:srgbClr val="2F5AA6"/>
                </a:solidFill>
                <a:latin typeface="Helvetica Neue"/>
                <a:ea typeface="Helvetica Neue"/>
                <a:cs typeface="Helvetica Neue"/>
                <a:sym typeface="Helvetica Neue"/>
              </a:rPr>
              <a:t>Compartir algo de lo aprendido con un colega</a:t>
            </a:r>
            <a:endParaRPr lang="es-AR" sz="2821" noProof="0" dirty="0"/>
          </a:p>
          <a:p>
            <a:pPr marL="914400" marR="0" lvl="1" indent="-367449" algn="l" rtl="0">
              <a:lnSpc>
                <a:spcPct val="100000"/>
              </a:lnSpc>
              <a:spcBef>
                <a:spcPts val="1100"/>
              </a:spcBef>
              <a:spcAft>
                <a:spcPts val="0"/>
              </a:spcAft>
              <a:buClr>
                <a:srgbClr val="0A4FA6"/>
              </a:buClr>
              <a:buSzPct val="100000"/>
              <a:buFont typeface="Arial"/>
              <a:buChar char="○"/>
            </a:pPr>
            <a:r>
              <a:rPr lang="es-AR" sz="2821" b="0" i="0" u="none" strike="noStrike" cap="none" noProof="0" dirty="0">
                <a:solidFill>
                  <a:srgbClr val="2F5AA6"/>
                </a:solidFill>
                <a:latin typeface="Helvetica Neue"/>
                <a:ea typeface="Helvetica Neue"/>
                <a:cs typeface="Helvetica Neue"/>
                <a:sym typeface="Helvetica Neue"/>
              </a:rPr>
              <a:t>Aplicar algo de lo aprendido a un proyecto nuevo o actual</a:t>
            </a:r>
            <a:endParaRPr lang="es-AR" sz="2821" noProof="0" dirty="0"/>
          </a:p>
          <a:p>
            <a:pPr marL="914400" marR="0" lvl="1" indent="-367449" algn="l" rtl="0">
              <a:lnSpc>
                <a:spcPct val="100000"/>
              </a:lnSpc>
              <a:spcBef>
                <a:spcPts val="1100"/>
              </a:spcBef>
              <a:spcAft>
                <a:spcPts val="0"/>
              </a:spcAft>
              <a:buClr>
                <a:srgbClr val="0A4FA6"/>
              </a:buClr>
              <a:buSzPct val="100000"/>
              <a:buFont typeface="Arial"/>
              <a:buChar char="○"/>
            </a:pPr>
            <a:r>
              <a:rPr lang="es-AR" sz="2821" noProof="0" dirty="0"/>
              <a:t>Continuar aprendiendo, aprovechando los estudios de casos de la Iniciativa Causal </a:t>
            </a:r>
            <a:r>
              <a:rPr lang="es-AR" sz="2821" noProof="0" dirty="0" err="1"/>
              <a:t>Pathways</a:t>
            </a:r>
            <a:r>
              <a:rPr lang="es-AR" sz="2821" noProof="0" dirty="0"/>
              <a:t>, </a:t>
            </a:r>
            <a:r>
              <a:rPr lang="es-AR" sz="2821" noProof="0" dirty="0" err="1"/>
              <a:t>Better</a:t>
            </a:r>
            <a:r>
              <a:rPr lang="es-AR" sz="2821" noProof="0" dirty="0"/>
              <a:t> </a:t>
            </a:r>
            <a:r>
              <a:rPr lang="es-AR" sz="2821" noProof="0" dirty="0" err="1"/>
              <a:t>Evaluation</a:t>
            </a:r>
            <a:r>
              <a:rPr lang="es-AR" sz="2821" noProof="0" dirty="0"/>
              <a:t> y otros recursos</a:t>
            </a:r>
          </a:p>
          <a:p>
            <a:pPr marL="914400" marR="0" lvl="1" indent="-367449" algn="l" rtl="0">
              <a:lnSpc>
                <a:spcPct val="100000"/>
              </a:lnSpc>
              <a:spcBef>
                <a:spcPts val="1100"/>
              </a:spcBef>
              <a:spcAft>
                <a:spcPts val="0"/>
              </a:spcAft>
              <a:buClr>
                <a:srgbClr val="0A4FA6"/>
              </a:buClr>
              <a:buSzPct val="100000"/>
              <a:buFont typeface="Arial"/>
              <a:buChar char="○"/>
            </a:pPr>
            <a:endParaRPr sz="2821" dirty="0"/>
          </a:p>
          <a:p>
            <a:pPr marL="0" marR="0" lvl="0" indent="0" algn="l" rtl="0">
              <a:lnSpc>
                <a:spcPct val="100000"/>
              </a:lnSpc>
              <a:spcBef>
                <a:spcPts val="500"/>
              </a:spcBef>
              <a:spcAft>
                <a:spcPts val="0"/>
              </a:spcAft>
              <a:buClr>
                <a:srgbClr val="0A4FA6"/>
              </a:buClr>
              <a:buSzPct val="121080"/>
              <a:buFont typeface="Calibri"/>
              <a:buNone/>
            </a:pPr>
            <a:endParaRPr sz="2500" b="0" i="0" u="none" strike="noStrike" cap="none" dirty="0">
              <a:solidFill>
                <a:srgbClr val="2F5AA6"/>
              </a:solidFill>
              <a:latin typeface="Helvetica Neue"/>
              <a:ea typeface="Helvetica Neue"/>
              <a:cs typeface="Helvetica Neue"/>
              <a:sym typeface="Helvetica Neue"/>
            </a:endParaRPr>
          </a:p>
        </p:txBody>
      </p:sp>
      <p:sp>
        <p:nvSpPr>
          <p:cNvPr id="530" name="Google Shape;530;g2866ddcf1cf_0_118">
            <a:extLst>
              <a:ext uri="{FF2B5EF4-FFF2-40B4-BE49-F238E27FC236}">
                <a16:creationId xmlns:a16="http://schemas.microsoft.com/office/drawing/2014/main" id="{45E518B9-14F3-604C-02B4-B6EBA0C3F7C9}"/>
              </a:ext>
            </a:extLst>
          </p:cNvPr>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Del aprendizaje a la acción</a:t>
            </a:r>
            <a:endParaRPr lang="es-AR" sz="1400" b="0" i="0" u="none" strike="noStrike" cap="none" noProof="0" dirty="0">
              <a:solidFill>
                <a:srgbClr val="000000"/>
              </a:solidFill>
              <a:latin typeface="Arial"/>
              <a:ea typeface="Arial"/>
              <a:cs typeface="Arial"/>
              <a:sym typeface="Arial"/>
            </a:endParaRPr>
          </a:p>
        </p:txBody>
      </p:sp>
      <p:cxnSp>
        <p:nvCxnSpPr>
          <p:cNvPr id="531" name="Google Shape;531;g2866ddcf1cf_0_118">
            <a:extLst>
              <a:ext uri="{FF2B5EF4-FFF2-40B4-BE49-F238E27FC236}">
                <a16:creationId xmlns:a16="http://schemas.microsoft.com/office/drawing/2014/main" id="{5326BB40-134B-E614-DD8F-A403A6CFB2F9}"/>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532" name="Google Shape;532;g2866ddcf1cf_0_118">
            <a:extLst>
              <a:ext uri="{FF2B5EF4-FFF2-40B4-BE49-F238E27FC236}">
                <a16:creationId xmlns:a16="http://schemas.microsoft.com/office/drawing/2014/main" id="{816EC153-6535-F531-474E-FA4EEA2576D3}"/>
              </a:ext>
            </a:extLst>
          </p:cNvPr>
          <p:cNvPicPr preferRelativeResize="0"/>
          <p:nvPr/>
        </p:nvPicPr>
        <p:blipFill rotWithShape="1">
          <a:blip r:embed="rId3">
            <a:alphaModFix/>
          </a:blip>
          <a:srcRect t="22308" b="20358"/>
          <a:stretch/>
        </p:blipFill>
        <p:spPr>
          <a:xfrm>
            <a:off x="4" y="6181500"/>
            <a:ext cx="1672575" cy="703750"/>
          </a:xfrm>
          <a:prstGeom prst="rect">
            <a:avLst/>
          </a:prstGeom>
          <a:noFill/>
          <a:ln>
            <a:noFill/>
          </a:ln>
        </p:spPr>
      </p:pic>
    </p:spTree>
    <p:extLst>
      <p:ext uri="{BB962C8B-B14F-4D97-AF65-F5344CB8AC3E}">
        <p14:creationId xmlns:p14="http://schemas.microsoft.com/office/powerpoint/2010/main" val="142957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76" name="Google Shape;876;p11"/>
          <p:cNvSpPr txBox="1"/>
          <p:nvPr/>
        </p:nvSpPr>
        <p:spPr>
          <a:xfrm>
            <a:off x="325550" y="1430880"/>
            <a:ext cx="8322300" cy="20620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Dónde encontrar más información sobre exploración de caminos causales</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877" name="Google Shape;877;p11"/>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78" name="Google Shape;878;p11"/>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4171890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4"/>
          <p:cNvSpPr/>
          <p:nvPr/>
        </p:nvSpPr>
        <p:spPr>
          <a:xfrm>
            <a:off x="0" y="1336171"/>
            <a:ext cx="9144000" cy="4653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lang="es-AR" sz="1800" b="0" i="0" u="none" strike="noStrike" cap="none" noProof="0" dirty="0">
              <a:solidFill>
                <a:srgbClr val="FFFFFF"/>
              </a:solidFill>
              <a:latin typeface="Calibri"/>
              <a:ea typeface="Calibri"/>
              <a:cs typeface="Calibri"/>
              <a:sym typeface="Calibri"/>
            </a:endParaRPr>
          </a:p>
        </p:txBody>
      </p:sp>
      <p:sp>
        <p:nvSpPr>
          <p:cNvPr id="884" name="Google Shape;884;p14"/>
          <p:cNvSpPr txBox="1"/>
          <p:nvPr/>
        </p:nvSpPr>
        <p:spPr>
          <a:xfrm>
            <a:off x="605550" y="284975"/>
            <a:ext cx="5852400" cy="828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Recursos de la Iniciativa</a:t>
            </a:r>
          </a:p>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Causal </a:t>
            </a:r>
            <a:r>
              <a:rPr lang="es-AR" sz="2400" b="1" i="0" u="none" strike="noStrike" cap="none" noProof="0" dirty="0" err="1">
                <a:solidFill>
                  <a:schemeClr val="bg2"/>
                </a:solidFill>
                <a:latin typeface="Arial"/>
                <a:ea typeface="Arial"/>
                <a:cs typeface="Arial"/>
                <a:sym typeface="Arial"/>
              </a:rPr>
              <a:t>Pathways</a:t>
            </a:r>
            <a:endParaRPr lang="es-AR" sz="1400" b="0" i="0" u="none" strike="noStrike" cap="none" noProof="0" dirty="0">
              <a:solidFill>
                <a:schemeClr val="bg2"/>
              </a:solidFill>
              <a:latin typeface="Arial"/>
              <a:ea typeface="Arial"/>
              <a:cs typeface="Arial"/>
              <a:sym typeface="Arial"/>
            </a:endParaRPr>
          </a:p>
        </p:txBody>
      </p:sp>
      <p:sp>
        <p:nvSpPr>
          <p:cNvPr id="885" name="Google Shape;885;p14"/>
          <p:cNvSpPr txBox="1"/>
          <p:nvPr/>
        </p:nvSpPr>
        <p:spPr>
          <a:xfrm>
            <a:off x="340716" y="2931053"/>
            <a:ext cx="2464500" cy="31084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Presentaciones y capacitaciones </a:t>
            </a:r>
            <a:r>
              <a:rPr lang="es-AR" sz="1600" b="0" i="0" u="none" strike="noStrike" cap="none" noProof="0" dirty="0">
                <a:solidFill>
                  <a:srgbClr val="0A4FA6"/>
                </a:solidFill>
                <a:latin typeface="Arial"/>
                <a:ea typeface="Arial"/>
                <a:cs typeface="Arial"/>
                <a:sym typeface="Arial"/>
              </a:rPr>
              <a:t>para crear comprensión y voluntad</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American </a:t>
            </a:r>
            <a:r>
              <a:rPr lang="es-AR" sz="1500" b="0" i="0" u="none" strike="noStrike" cap="none" noProof="0" dirty="0" err="1">
                <a:solidFill>
                  <a:srgbClr val="0A4FA6"/>
                </a:solidFill>
                <a:latin typeface="Arial"/>
                <a:ea typeface="Arial"/>
                <a:cs typeface="Arial"/>
                <a:sym typeface="Arial"/>
              </a:rPr>
              <a:t>Evaluation</a:t>
            </a:r>
            <a:r>
              <a:rPr lang="es-AR" sz="1500" b="0" i="0" u="none" strike="noStrike" cap="none" noProof="0" dirty="0">
                <a:solidFill>
                  <a:srgbClr val="0A4FA6"/>
                </a:solidFill>
                <a:latin typeface="Arial"/>
                <a:ea typeface="Arial"/>
                <a:cs typeface="Arial"/>
                <a:sym typeface="Arial"/>
              </a:rPr>
              <a:t> </a:t>
            </a:r>
            <a:r>
              <a:rPr lang="es-AR" sz="1500" b="0" i="0" u="none" strike="noStrike" cap="none" noProof="0" dirty="0" err="1">
                <a:solidFill>
                  <a:srgbClr val="0A4FA6"/>
                </a:solidFill>
                <a:latin typeface="Arial"/>
                <a:ea typeface="Arial"/>
                <a:cs typeface="Arial"/>
                <a:sym typeface="Arial"/>
              </a:rPr>
              <a:t>Association</a:t>
            </a: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Disponible para otros eventos previa solicitud</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Capacitación virtual 101 disponible previa solicitud</a:t>
            </a:r>
          </a:p>
        </p:txBody>
      </p:sp>
      <p:sp>
        <p:nvSpPr>
          <p:cNvPr id="886" name="Google Shape;886;p14"/>
          <p:cNvSpPr/>
          <p:nvPr/>
        </p:nvSpPr>
        <p:spPr>
          <a:xfrm>
            <a:off x="0" y="6064377"/>
            <a:ext cx="9144000" cy="949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87" name="Google Shape;887;p1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cxnSp>
        <p:nvCxnSpPr>
          <p:cNvPr id="888" name="Google Shape;888;p14"/>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889" name="Google Shape;889;p14"/>
          <p:cNvSpPr txBox="1"/>
          <p:nvPr/>
        </p:nvSpPr>
        <p:spPr>
          <a:xfrm>
            <a:off x="3066809" y="2898385"/>
            <a:ext cx="3247268" cy="3447007"/>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Recursos </a:t>
            </a:r>
            <a:r>
              <a:rPr lang="es-AR" sz="1600" b="0" i="0" u="none" strike="noStrike" cap="none" noProof="0" dirty="0">
                <a:solidFill>
                  <a:srgbClr val="0A4FA6"/>
                </a:solidFill>
                <a:latin typeface="Arial"/>
                <a:ea typeface="Arial"/>
                <a:cs typeface="Arial"/>
                <a:sym typeface="Arial"/>
              </a:rPr>
              <a:t>para apoyar la comprensión y la acción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BetterEvaluation.com es un centro de recursos sobre evaluación de caminos causales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Estudios de caso </a:t>
            </a:r>
            <a:r>
              <a:rPr lang="es-AR" sz="1500" dirty="0">
                <a:solidFill>
                  <a:srgbClr val="0A4FA6"/>
                </a:solidFill>
              </a:rPr>
              <a:t>para encontrar historias y ejemplos más detallados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noProof="0" dirty="0">
                <a:solidFill>
                  <a:srgbClr val="0A4FA6"/>
                </a:solidFill>
                <a:latin typeface="Arial"/>
                <a:ea typeface="Arial"/>
                <a:cs typeface="Arial"/>
                <a:sym typeface="Arial"/>
              </a:rPr>
              <a:t>Capítulo de libro con guía paso a paso sobre cómo planificar una evaluación de caminos causales</a:t>
            </a: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p:txBody>
      </p:sp>
      <p:sp>
        <p:nvSpPr>
          <p:cNvPr id="890" name="Google Shape;890;p14"/>
          <p:cNvSpPr txBox="1"/>
          <p:nvPr/>
        </p:nvSpPr>
        <p:spPr>
          <a:xfrm>
            <a:off x="6674592" y="3069300"/>
            <a:ext cx="2128692" cy="215434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Aprender y actuar juntos </a:t>
            </a:r>
            <a:r>
              <a:rPr lang="es-AR" sz="1600" b="0" i="0" u="none" strike="noStrike" cap="none" noProof="0" dirty="0">
                <a:solidFill>
                  <a:srgbClr val="0A4FA6"/>
                </a:solidFill>
                <a:latin typeface="Arial"/>
                <a:ea typeface="Arial"/>
                <a:cs typeface="Arial"/>
                <a:sym typeface="Arial"/>
              </a:rPr>
              <a:t>con apoyo</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err="1">
                <a:solidFill>
                  <a:srgbClr val="0A4FA6"/>
                </a:solidFill>
                <a:latin typeface="Arial"/>
                <a:ea typeface="Arial"/>
                <a:cs typeface="Arial"/>
                <a:sym typeface="Arial"/>
              </a:rPr>
              <a:t>Brain</a:t>
            </a:r>
            <a:r>
              <a:rPr lang="es-AR" sz="1500" b="0" i="0" u="none" strike="noStrike" cap="none" noProof="0" dirty="0">
                <a:solidFill>
                  <a:srgbClr val="0A4FA6"/>
                </a:solidFill>
                <a:latin typeface="Arial"/>
                <a:ea typeface="Arial"/>
                <a:cs typeface="Arial"/>
                <a:sym typeface="Arial"/>
              </a:rPr>
              <a:t> Trust para que financiadores puedan resolver preguntas difíciles con ayuda de un grupo de expertos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p:txBody>
      </p:sp>
      <p:pic>
        <p:nvPicPr>
          <p:cNvPr id="891" name="Google Shape;891;p14"/>
          <p:cNvPicPr preferRelativeResize="0"/>
          <p:nvPr/>
        </p:nvPicPr>
        <p:blipFill rotWithShape="1">
          <a:blip r:embed="rId3">
            <a:alphaModFix/>
          </a:blip>
          <a:srcRect t="22308" b="20358"/>
          <a:stretch/>
        </p:blipFill>
        <p:spPr>
          <a:xfrm>
            <a:off x="6457949" y="180791"/>
            <a:ext cx="2464500" cy="1036959"/>
          </a:xfrm>
          <a:prstGeom prst="rect">
            <a:avLst/>
          </a:prstGeom>
          <a:noFill/>
          <a:ln>
            <a:noFill/>
          </a:ln>
        </p:spPr>
      </p:pic>
      <p:cxnSp>
        <p:nvCxnSpPr>
          <p:cNvPr id="892" name="Google Shape;892;p14"/>
          <p:cNvCxnSpPr/>
          <p:nvPr/>
        </p:nvCxnSpPr>
        <p:spPr>
          <a:xfrm>
            <a:off x="2873490" y="2101952"/>
            <a:ext cx="7500" cy="3721200"/>
          </a:xfrm>
          <a:prstGeom prst="straightConnector1">
            <a:avLst/>
          </a:prstGeom>
          <a:noFill/>
          <a:ln w="25400" cap="flat" cmpd="sng">
            <a:solidFill>
              <a:srgbClr val="73B54B"/>
            </a:solidFill>
            <a:prstDash val="solid"/>
            <a:round/>
            <a:headEnd type="none" w="sm" len="sm"/>
            <a:tailEnd type="none" w="sm" len="sm"/>
          </a:ln>
        </p:spPr>
      </p:cxnSp>
      <p:cxnSp>
        <p:nvCxnSpPr>
          <p:cNvPr id="893" name="Google Shape;893;p14"/>
          <p:cNvCxnSpPr/>
          <p:nvPr/>
        </p:nvCxnSpPr>
        <p:spPr>
          <a:xfrm>
            <a:off x="6405499" y="2170456"/>
            <a:ext cx="7500" cy="3721200"/>
          </a:xfrm>
          <a:prstGeom prst="straightConnector1">
            <a:avLst/>
          </a:prstGeom>
          <a:noFill/>
          <a:ln w="25400" cap="flat" cmpd="sng">
            <a:solidFill>
              <a:srgbClr val="73B54B"/>
            </a:solidFill>
            <a:prstDash val="solid"/>
            <a:round/>
            <a:headEnd type="none" w="sm" len="sm"/>
            <a:tailEnd type="none" w="sm" len="sm"/>
          </a:ln>
        </p:spPr>
      </p:cxnSp>
      <p:pic>
        <p:nvPicPr>
          <p:cNvPr id="894" name="Google Shape;894;p14"/>
          <p:cNvPicPr preferRelativeResize="0"/>
          <p:nvPr/>
        </p:nvPicPr>
        <p:blipFill rotWithShape="1">
          <a:blip r:embed="rId4">
            <a:alphaModFix/>
          </a:blip>
          <a:srcRect/>
          <a:stretch/>
        </p:blipFill>
        <p:spPr>
          <a:xfrm>
            <a:off x="914138" y="1628250"/>
            <a:ext cx="1128977" cy="1214351"/>
          </a:xfrm>
          <a:prstGeom prst="rect">
            <a:avLst/>
          </a:prstGeom>
          <a:noFill/>
          <a:ln>
            <a:noFill/>
          </a:ln>
        </p:spPr>
      </p:pic>
      <p:pic>
        <p:nvPicPr>
          <p:cNvPr id="895" name="Google Shape;895;p14"/>
          <p:cNvPicPr preferRelativeResize="0"/>
          <p:nvPr/>
        </p:nvPicPr>
        <p:blipFill rotWithShape="1">
          <a:blip r:embed="rId5">
            <a:alphaModFix/>
          </a:blip>
          <a:srcRect/>
          <a:stretch/>
        </p:blipFill>
        <p:spPr>
          <a:xfrm>
            <a:off x="4008138" y="1647372"/>
            <a:ext cx="1128976" cy="1176107"/>
          </a:xfrm>
          <a:prstGeom prst="rect">
            <a:avLst/>
          </a:prstGeom>
          <a:noFill/>
          <a:ln>
            <a:noFill/>
          </a:ln>
        </p:spPr>
      </p:pic>
      <p:pic>
        <p:nvPicPr>
          <p:cNvPr id="896" name="Google Shape;896;p14"/>
          <p:cNvPicPr preferRelativeResize="0"/>
          <p:nvPr/>
        </p:nvPicPr>
        <p:blipFill rotWithShape="1">
          <a:blip r:embed="rId6">
            <a:alphaModFix/>
          </a:blip>
          <a:srcRect/>
          <a:stretch/>
        </p:blipFill>
        <p:spPr>
          <a:xfrm>
            <a:off x="6929488" y="1628250"/>
            <a:ext cx="1363279" cy="1214350"/>
          </a:xfrm>
          <a:prstGeom prst="rect">
            <a:avLst/>
          </a:prstGeom>
          <a:noFill/>
          <a:ln>
            <a:noFill/>
          </a:ln>
        </p:spPr>
      </p:pic>
      <p:sp>
        <p:nvSpPr>
          <p:cNvPr id="897" name="Google Shape;897;p14"/>
          <p:cNvSpPr txBox="1"/>
          <p:nvPr/>
        </p:nvSpPr>
        <p:spPr>
          <a:xfrm>
            <a:off x="638" y="6158900"/>
            <a:ext cx="9144000" cy="58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sng" strike="noStrike" cap="none" noProof="0" dirty="0">
                <a:solidFill>
                  <a:srgbClr val="FFFFF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www.causalpathways.</a:t>
            </a:r>
            <a:r>
              <a:rPr lang="es-AR" sz="2000" b="0" i="0" u="sng" strike="noStrike" cap="none" noProof="0">
                <a:solidFill>
                  <a:srgbClr val="FFFFF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org</a:t>
            </a:r>
            <a:r>
              <a:rPr lang="es-AR" sz="2000" b="0" i="0" u="none" strike="noStrike" cap="none" noProof="0">
                <a:solidFill>
                  <a:srgbClr val="FFFFFF"/>
                </a:solidFill>
                <a:latin typeface="Helvetica Neue"/>
                <a:ea typeface="Helvetica Neue"/>
                <a:cs typeface="Helvetica Neue"/>
                <a:sym typeface="Helvetica Neue"/>
              </a:rPr>
              <a:t>  </a:t>
            </a:r>
            <a:endParaRPr lang="es-AR" sz="2000" b="0" i="0" u="none" strike="noStrike" cap="none" noProof="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86934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alpha val="40000"/>
          </a:schemeClr>
        </a:solidFill>
        <a:effectLst/>
      </p:bgPr>
    </p:bg>
    <p:spTree>
      <p:nvGrpSpPr>
        <p:cNvPr id="1" name="Shape 563"/>
        <p:cNvGrpSpPr/>
        <p:nvPr/>
      </p:nvGrpSpPr>
      <p:grpSpPr>
        <a:xfrm>
          <a:off x="0" y="0"/>
          <a:ext cx="0" cy="0"/>
          <a:chOff x="0" y="0"/>
          <a:chExt cx="0" cy="0"/>
        </a:xfrm>
      </p:grpSpPr>
      <p:pic>
        <p:nvPicPr>
          <p:cNvPr id="564" name="Google Shape;564;p79"/>
          <p:cNvPicPr preferRelativeResize="0"/>
          <p:nvPr/>
        </p:nvPicPr>
        <p:blipFill rotWithShape="1">
          <a:blip r:embed="rId3">
            <a:alphaModFix/>
          </a:blip>
          <a:srcRect l="13781" t="6318" r="14790"/>
          <a:stretch/>
        </p:blipFill>
        <p:spPr>
          <a:xfrm>
            <a:off x="-12572" y="573656"/>
            <a:ext cx="9156572" cy="57106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r>
              <a:rPr lang="es-AR" sz="1800" b="0" i="0" u="none" strike="noStrike" cap="none" noProof="0" dirty="0">
                <a:solidFill>
                  <a:srgbClr val="780811"/>
                </a:solidFill>
                <a:latin typeface="Georgia"/>
                <a:ea typeface="Georgia"/>
                <a:cs typeface="Georgia"/>
                <a:sym typeface="Georgia"/>
              </a:rPr>
              <a:t> </a:t>
            </a:r>
          </a:p>
        </p:txBody>
      </p:sp>
      <p:cxnSp>
        <p:nvCxnSpPr>
          <p:cNvPr id="908" name="Google Shape;908;p1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pic>
        <p:nvPicPr>
          <p:cNvPr id="909" name="Google Shape;909;p17"/>
          <p:cNvPicPr preferRelativeResize="0"/>
          <p:nvPr/>
        </p:nvPicPr>
        <p:blipFill rotWithShape="1">
          <a:blip r:embed="rId3">
            <a:alphaModFix/>
          </a:blip>
          <a:srcRect t="22308" b="20358"/>
          <a:stretch/>
        </p:blipFill>
        <p:spPr>
          <a:xfrm>
            <a:off x="5098779" y="5773325"/>
            <a:ext cx="1672575" cy="703750"/>
          </a:xfrm>
          <a:prstGeom prst="rect">
            <a:avLst/>
          </a:prstGeom>
          <a:noFill/>
          <a:ln>
            <a:noFill/>
          </a:ln>
        </p:spPr>
      </p:pic>
      <p:pic>
        <p:nvPicPr>
          <p:cNvPr id="910" name="Google Shape;910;p17"/>
          <p:cNvPicPr preferRelativeResize="0"/>
          <p:nvPr/>
        </p:nvPicPr>
        <p:blipFill rotWithShape="1">
          <a:blip r:embed="rId4">
            <a:alphaModFix/>
          </a:blip>
          <a:srcRect/>
          <a:stretch/>
        </p:blipFill>
        <p:spPr>
          <a:xfrm>
            <a:off x="125506" y="591670"/>
            <a:ext cx="8253124" cy="4029846"/>
          </a:xfrm>
          <a:prstGeom prst="rect">
            <a:avLst/>
          </a:prstGeom>
          <a:noFill/>
          <a:ln>
            <a:noFill/>
          </a:ln>
        </p:spPr>
      </p:pic>
      <p:sp>
        <p:nvSpPr>
          <p:cNvPr id="2" name="TextBox 3">
            <a:extLst>
              <a:ext uri="{FF2B5EF4-FFF2-40B4-BE49-F238E27FC236}">
                <a16:creationId xmlns:a16="http://schemas.microsoft.com/office/drawing/2014/main" id="{634244E0-BF2A-2238-427E-CD0D4E2AE72E}"/>
              </a:ext>
            </a:extLst>
          </p:cNvPr>
          <p:cNvSpPr txBox="1"/>
          <p:nvPr/>
        </p:nvSpPr>
        <p:spPr>
          <a:xfrm>
            <a:off x="325553" y="4966588"/>
            <a:ext cx="7888941" cy="230832"/>
          </a:xfrm>
          <a:prstGeom prst="rect">
            <a:avLst/>
          </a:prstGeom>
          <a:noFill/>
        </p:spPr>
        <p:txBody>
          <a:bodyPr wrap="square" rtlCol="0">
            <a:spAutoFit/>
          </a:bodyPr>
          <a:lstStyle/>
          <a:p>
            <a:r>
              <a:rPr lang="en-US" sz="900" dirty="0">
                <a:hlinkClick r:id="rId5" tooltip="https://kymanet.wordpress.com/category/journal/"/>
              </a:rPr>
              <a:t>Foto</a:t>
            </a:r>
            <a:r>
              <a:rPr lang="en-US" sz="900" dirty="0"/>
              <a:t> de </a:t>
            </a:r>
            <a:r>
              <a:rPr lang="en-US" sz="900" dirty="0" err="1"/>
              <a:t>autor</a:t>
            </a:r>
            <a:r>
              <a:rPr lang="en-US" sz="900" dirty="0"/>
              <a:t> </a:t>
            </a:r>
            <a:r>
              <a:rPr lang="en-US" sz="900" dirty="0" err="1"/>
              <a:t>desconocido</a:t>
            </a:r>
            <a:r>
              <a:rPr lang="en-US" sz="900" dirty="0"/>
              <a:t> bajo </a:t>
            </a:r>
            <a:r>
              <a:rPr lang="en-US" sz="900" dirty="0" err="1"/>
              <a:t>licencia</a:t>
            </a:r>
            <a:r>
              <a:rPr lang="en-US" sz="900" dirty="0"/>
              <a:t>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134030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a:extLst>
            <a:ext uri="{FF2B5EF4-FFF2-40B4-BE49-F238E27FC236}">
              <a16:creationId xmlns:a16="http://schemas.microsoft.com/office/drawing/2014/main" id="{48C3F3A4-2FD5-404C-7B77-F30B65079C4E}"/>
            </a:ext>
          </a:extLst>
        </p:cNvPr>
        <p:cNvGrpSpPr/>
        <p:nvPr/>
      </p:nvGrpSpPr>
      <p:grpSpPr>
        <a:xfrm>
          <a:off x="0" y="0"/>
          <a:ext cx="0" cy="0"/>
          <a:chOff x="0" y="0"/>
          <a:chExt cx="0" cy="0"/>
        </a:xfrm>
      </p:grpSpPr>
      <p:sp>
        <p:nvSpPr>
          <p:cNvPr id="111" name="Google Shape;111;p1">
            <a:extLst>
              <a:ext uri="{FF2B5EF4-FFF2-40B4-BE49-F238E27FC236}">
                <a16:creationId xmlns:a16="http://schemas.microsoft.com/office/drawing/2014/main" id="{5D38DEFC-E459-5570-0C7F-53AF04920C6A}"/>
              </a:ext>
            </a:extLst>
          </p:cNvPr>
          <p:cNvSpPr/>
          <p:nvPr/>
        </p:nvSpPr>
        <p:spPr>
          <a:xfrm>
            <a:off x="4083150" y="-6650"/>
            <a:ext cx="5061000" cy="1492200"/>
          </a:xfrm>
          <a:prstGeom prst="rect">
            <a:avLst/>
          </a:prstGeom>
          <a:solidFill>
            <a:srgbClr val="8DA9D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sp>
        <p:nvSpPr>
          <p:cNvPr id="112" name="Google Shape;112;p1">
            <a:extLst>
              <a:ext uri="{FF2B5EF4-FFF2-40B4-BE49-F238E27FC236}">
                <a16:creationId xmlns:a16="http://schemas.microsoft.com/office/drawing/2014/main" id="{55B1B869-6EC8-DF79-5B7B-DE30B22CA655}"/>
              </a:ext>
            </a:extLst>
          </p:cNvPr>
          <p:cNvSpPr/>
          <p:nvPr/>
        </p:nvSpPr>
        <p:spPr>
          <a:xfrm>
            <a:off x="7050" y="-20475"/>
            <a:ext cx="4076100" cy="6858000"/>
          </a:xfrm>
          <a:prstGeom prst="rect">
            <a:avLst/>
          </a:prstGeom>
          <a:solidFill>
            <a:srgbClr val="97E2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13" name="Google Shape;113;p1">
            <a:extLst>
              <a:ext uri="{FF2B5EF4-FFF2-40B4-BE49-F238E27FC236}">
                <a16:creationId xmlns:a16="http://schemas.microsoft.com/office/drawing/2014/main" id="{54D5FF2F-20D6-9722-25E0-FA752D530568}"/>
              </a:ext>
            </a:extLst>
          </p:cNvPr>
          <p:cNvSpPr/>
          <p:nvPr/>
        </p:nvSpPr>
        <p:spPr>
          <a:xfrm>
            <a:off x="0" y="-6650"/>
            <a:ext cx="40761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114" name="Google Shape;114;p1">
            <a:extLst>
              <a:ext uri="{FF2B5EF4-FFF2-40B4-BE49-F238E27FC236}">
                <a16:creationId xmlns:a16="http://schemas.microsoft.com/office/drawing/2014/main" id="{BEC7CC4A-4DDC-05F0-FA36-27A7AAEF035A}"/>
              </a:ext>
            </a:extLst>
          </p:cNvPr>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15" name="Google Shape;115;p1">
            <a:extLst>
              <a:ext uri="{FF2B5EF4-FFF2-40B4-BE49-F238E27FC236}">
                <a16:creationId xmlns:a16="http://schemas.microsoft.com/office/drawing/2014/main" id="{12257BE0-42A0-DC84-116E-D58B12FEB2CD}"/>
              </a:ext>
            </a:extLst>
          </p:cNvPr>
          <p:cNvSpPr txBox="1"/>
          <p:nvPr/>
        </p:nvSpPr>
        <p:spPr>
          <a:xfrm>
            <a:off x="591600" y="467275"/>
            <a:ext cx="30867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Agenda</a:t>
            </a:r>
            <a:endParaRPr sz="1400" b="0" i="0" u="none" strike="noStrike" cap="none">
              <a:solidFill>
                <a:srgbClr val="000000"/>
              </a:solidFill>
              <a:latin typeface="Arial"/>
              <a:ea typeface="Arial"/>
              <a:cs typeface="Arial"/>
              <a:sym typeface="Arial"/>
            </a:endParaRPr>
          </a:p>
        </p:txBody>
      </p:sp>
      <p:pic>
        <p:nvPicPr>
          <p:cNvPr id="116" name="Google Shape;116;p1">
            <a:extLst>
              <a:ext uri="{FF2B5EF4-FFF2-40B4-BE49-F238E27FC236}">
                <a16:creationId xmlns:a16="http://schemas.microsoft.com/office/drawing/2014/main" id="{FD35FE60-C596-AAB8-F77F-80D79FC37A1B}"/>
              </a:ext>
            </a:extLst>
          </p:cNvPr>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117" name="Google Shape;117;p1">
            <a:extLst>
              <a:ext uri="{FF2B5EF4-FFF2-40B4-BE49-F238E27FC236}">
                <a16:creationId xmlns:a16="http://schemas.microsoft.com/office/drawing/2014/main" id="{0CD5855D-B6EA-4583-DB74-EA9169899F98}"/>
              </a:ext>
            </a:extLst>
          </p:cNvPr>
          <p:cNvSpPr txBox="1"/>
          <p:nvPr/>
        </p:nvSpPr>
        <p:spPr>
          <a:xfrm>
            <a:off x="215550" y="1689900"/>
            <a:ext cx="3867600" cy="4944400"/>
          </a:xfrm>
          <a:prstGeom prst="rect">
            <a:avLst/>
          </a:prstGeom>
          <a:noFill/>
          <a:ln>
            <a:noFill/>
          </a:ln>
        </p:spPr>
        <p:txBody>
          <a:bodyPr spcFirstLastPara="1" wrap="square" lIns="91425" tIns="91425" rIns="91425" bIns="91425" anchor="t" anchorCtr="0">
            <a:spAutoFit/>
          </a:bodyPr>
          <a:lstStyle/>
          <a:p>
            <a:pPr marL="285750" marR="0" lvl="0" indent="-298450" algn="l" rtl="0">
              <a:lnSpc>
                <a:spcPct val="115000"/>
              </a:lnSpc>
              <a:spcBef>
                <a:spcPts val="2000"/>
              </a:spcBef>
              <a:spcAft>
                <a:spcPts val="0"/>
              </a:spcAft>
              <a:buClr>
                <a:srgbClr val="000000"/>
              </a:buClr>
              <a:buSzPts val="1950"/>
              <a:buFont typeface="Arial"/>
              <a:buChar char="•"/>
            </a:pPr>
            <a:r>
              <a:rPr lang="es-AR" sz="2600" b="0" i="0" u="none" strike="noStrike" cap="none" noProof="0" dirty="0">
                <a:solidFill>
                  <a:srgbClr val="000000"/>
                </a:solidFill>
                <a:latin typeface="Arial"/>
                <a:ea typeface="Arial"/>
                <a:cs typeface="Arial"/>
                <a:sym typeface="Arial"/>
              </a:rPr>
              <a:t>Bienvenida</a:t>
            </a:r>
            <a:endParaRPr lang="es-AR" sz="1600" noProof="0" dirty="0"/>
          </a:p>
          <a:p>
            <a:pPr marL="285750" marR="0" lvl="0" indent="-298450" algn="l" rtl="0">
              <a:lnSpc>
                <a:spcPct val="115000"/>
              </a:lnSpc>
              <a:spcBef>
                <a:spcPts val="2000"/>
              </a:spcBef>
              <a:spcAft>
                <a:spcPts val="0"/>
              </a:spcAft>
              <a:buClr>
                <a:srgbClr val="000000"/>
              </a:buClr>
              <a:buSzPts val="1950"/>
              <a:buFont typeface="Arial"/>
              <a:buChar char="•"/>
            </a:pPr>
            <a:r>
              <a:rPr lang="es-AR" sz="2600" noProof="0" dirty="0"/>
              <a:t>Conceptos centrales y estudio de caso</a:t>
            </a:r>
          </a:p>
          <a:p>
            <a:pPr marL="285750" marR="0" lvl="0" indent="-339725" algn="l" rtl="0">
              <a:lnSpc>
                <a:spcPct val="115000"/>
              </a:lnSpc>
              <a:spcBef>
                <a:spcPts val="2000"/>
              </a:spcBef>
              <a:spcAft>
                <a:spcPts val="0"/>
              </a:spcAft>
              <a:buSzPts val="2600"/>
              <a:buChar char="•"/>
            </a:pPr>
            <a:r>
              <a:rPr lang="es-AR" sz="2600" noProof="0" dirty="0"/>
              <a:t>Derribando mitos</a:t>
            </a:r>
          </a:p>
          <a:p>
            <a:pPr marL="285750" marR="0" lvl="0" indent="-339725" algn="l" rtl="0">
              <a:lnSpc>
                <a:spcPct val="115000"/>
              </a:lnSpc>
              <a:spcBef>
                <a:spcPts val="2000"/>
              </a:spcBef>
              <a:spcAft>
                <a:spcPts val="0"/>
              </a:spcAft>
              <a:buSzPts val="2600"/>
              <a:buChar char="•"/>
            </a:pPr>
            <a:r>
              <a:rPr lang="es-AR" sz="2600" noProof="0" dirty="0"/>
              <a:t>Preparación </a:t>
            </a:r>
          </a:p>
          <a:p>
            <a:pPr marL="285750" marR="0" lvl="0" indent="-339725" algn="l" rtl="0">
              <a:lnSpc>
                <a:spcPct val="115000"/>
              </a:lnSpc>
              <a:spcBef>
                <a:spcPts val="2000"/>
              </a:spcBef>
              <a:spcAft>
                <a:spcPts val="0"/>
              </a:spcAft>
              <a:buSzPts val="2600"/>
              <a:buChar char="•"/>
            </a:pPr>
            <a:r>
              <a:rPr lang="es-AR" sz="2600" noProof="0" dirty="0"/>
              <a:t>Generar adhesión</a:t>
            </a:r>
          </a:p>
          <a:p>
            <a:pPr marL="285750" marR="0" lvl="0" indent="-339725" algn="l" rtl="0">
              <a:lnSpc>
                <a:spcPct val="115000"/>
              </a:lnSpc>
              <a:spcBef>
                <a:spcPts val="2000"/>
              </a:spcBef>
              <a:spcAft>
                <a:spcPts val="0"/>
              </a:spcAft>
              <a:buSzPts val="2600"/>
              <a:buChar char="•"/>
            </a:pPr>
            <a:r>
              <a:rPr lang="es-AR" sz="2600" noProof="0" dirty="0"/>
              <a:t>Q&amp;A y conclusión</a:t>
            </a:r>
          </a:p>
        </p:txBody>
      </p:sp>
      <p:sp>
        <p:nvSpPr>
          <p:cNvPr id="118" name="Google Shape;118;p1">
            <a:extLst>
              <a:ext uri="{FF2B5EF4-FFF2-40B4-BE49-F238E27FC236}">
                <a16:creationId xmlns:a16="http://schemas.microsoft.com/office/drawing/2014/main" id="{E409B37C-5779-C57B-7EA9-983B86ECCC60}"/>
              </a:ext>
            </a:extLst>
          </p:cNvPr>
          <p:cNvSpPr txBox="1"/>
          <p:nvPr/>
        </p:nvSpPr>
        <p:spPr>
          <a:xfrm>
            <a:off x="4209325" y="467275"/>
            <a:ext cx="47922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noProof="0" dirty="0">
                <a:solidFill>
                  <a:schemeClr val="dk1"/>
                </a:solidFill>
              </a:rPr>
              <a:t>Objetivos de aprendizaje</a:t>
            </a:r>
            <a:endParaRPr lang="es-AR" sz="1400" b="0" i="0" u="none" strike="noStrike" cap="none" noProof="0" dirty="0">
              <a:solidFill>
                <a:schemeClr val="dk1"/>
              </a:solidFill>
              <a:latin typeface="Arial"/>
              <a:ea typeface="Arial"/>
              <a:cs typeface="Arial"/>
              <a:sym typeface="Arial"/>
            </a:endParaRPr>
          </a:p>
        </p:txBody>
      </p:sp>
      <p:sp>
        <p:nvSpPr>
          <p:cNvPr id="119" name="Google Shape;119;p1">
            <a:extLst>
              <a:ext uri="{FF2B5EF4-FFF2-40B4-BE49-F238E27FC236}">
                <a16:creationId xmlns:a16="http://schemas.microsoft.com/office/drawing/2014/main" id="{3C0F2506-B4DA-0605-34DD-94782E8AF8AB}"/>
              </a:ext>
            </a:extLst>
          </p:cNvPr>
          <p:cNvSpPr txBox="1"/>
          <p:nvPr/>
        </p:nvSpPr>
        <p:spPr>
          <a:xfrm>
            <a:off x="4131180" y="1257706"/>
            <a:ext cx="4934700" cy="5457874"/>
          </a:xfrm>
          <a:prstGeom prst="rect">
            <a:avLst/>
          </a:prstGeom>
          <a:noFill/>
          <a:ln>
            <a:noFill/>
          </a:ln>
        </p:spPr>
        <p:txBody>
          <a:bodyPr spcFirstLastPara="1" wrap="square" lIns="91425" tIns="91425" rIns="91425" bIns="91425" anchor="t" anchorCtr="0">
            <a:spAutoFit/>
          </a:bodyPr>
          <a:lstStyle/>
          <a:p>
            <a:pPr marL="285750" marR="0" lvl="0" indent="-307975" algn="l" rtl="0">
              <a:lnSpc>
                <a:spcPct val="115000"/>
              </a:lnSpc>
              <a:spcBef>
                <a:spcPts val="2000"/>
              </a:spcBef>
              <a:spcAft>
                <a:spcPts val="0"/>
              </a:spcAft>
              <a:buSzPts val="2100"/>
              <a:buChar char="•"/>
            </a:pPr>
            <a:r>
              <a:rPr lang="es-AR" sz="2000" dirty="0"/>
              <a:t>Comprender qué significa explorar caminos causales y cuáles son sus beneficios</a:t>
            </a:r>
            <a:endParaRPr sz="2000" dirty="0"/>
          </a:p>
          <a:p>
            <a:pPr marL="285750" marR="0" lvl="0" indent="-307975" algn="l" rtl="0">
              <a:lnSpc>
                <a:spcPct val="115000"/>
              </a:lnSpc>
              <a:spcBef>
                <a:spcPts val="2000"/>
              </a:spcBef>
              <a:spcAft>
                <a:spcPts val="0"/>
              </a:spcAft>
              <a:buSzPts val="2100"/>
              <a:buChar char="•"/>
            </a:pPr>
            <a:r>
              <a:rPr lang="es-AR" sz="2000" noProof="0" dirty="0"/>
              <a:t>Poder desmentir algunos de los mitos comunes que impiden la exploración de caminos causales</a:t>
            </a:r>
          </a:p>
          <a:p>
            <a:pPr marL="285750" marR="0" lvl="0" indent="-307975" algn="l" rtl="0">
              <a:lnSpc>
                <a:spcPct val="115000"/>
              </a:lnSpc>
              <a:spcBef>
                <a:spcPts val="2000"/>
              </a:spcBef>
              <a:spcAft>
                <a:spcPts val="0"/>
              </a:spcAft>
              <a:buSzPts val="2100"/>
              <a:buChar char="•"/>
            </a:pPr>
            <a:r>
              <a:rPr lang="es-AR" sz="2000" noProof="0" dirty="0"/>
              <a:t>Explorar qué necesitamos para estar preparados y ayudar a otros a prepararse para una evaluación de caminos causales</a:t>
            </a:r>
          </a:p>
          <a:p>
            <a:pPr marL="285750" marR="0" lvl="0" indent="-307975" algn="l" rtl="0">
              <a:lnSpc>
                <a:spcPct val="115000"/>
              </a:lnSpc>
              <a:spcBef>
                <a:spcPts val="2000"/>
              </a:spcBef>
              <a:spcAft>
                <a:spcPts val="0"/>
              </a:spcAft>
              <a:buSzPts val="2100"/>
              <a:buChar char="•"/>
            </a:pPr>
            <a:r>
              <a:rPr lang="es-AR" sz="2000" noProof="0" dirty="0"/>
              <a:t>Saber dónde encontrar recursos y capacitación adicionales </a:t>
            </a:r>
          </a:p>
        </p:txBody>
      </p:sp>
    </p:spTree>
    <p:extLst>
      <p:ext uri="{BB962C8B-B14F-4D97-AF65-F5344CB8AC3E}">
        <p14:creationId xmlns:p14="http://schemas.microsoft.com/office/powerpoint/2010/main" val="192017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BD529A69-98BD-A3A7-7C04-A4781FA84874}"/>
            </a:ext>
          </a:extLst>
        </p:cNvPr>
        <p:cNvGrpSpPr/>
        <p:nvPr/>
      </p:nvGrpSpPr>
      <p:grpSpPr>
        <a:xfrm>
          <a:off x="0" y="0"/>
          <a:ext cx="0" cy="0"/>
          <a:chOff x="0" y="0"/>
          <a:chExt cx="0" cy="0"/>
        </a:xfrm>
      </p:grpSpPr>
      <p:sp>
        <p:nvSpPr>
          <p:cNvPr id="124" name="Google Shape;124;p23">
            <a:extLst>
              <a:ext uri="{FF2B5EF4-FFF2-40B4-BE49-F238E27FC236}">
                <a16:creationId xmlns:a16="http://schemas.microsoft.com/office/drawing/2014/main" id="{2124C99A-0F13-80AC-302F-38705BF84096}"/>
              </a:ext>
            </a:extLst>
          </p:cNvPr>
          <p:cNvSpPr/>
          <p:nvPr/>
        </p:nvSpPr>
        <p:spPr>
          <a:xfrm>
            <a:off x="0" y="0"/>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125" name="Google Shape;125;p23">
            <a:extLst>
              <a:ext uri="{FF2B5EF4-FFF2-40B4-BE49-F238E27FC236}">
                <a16:creationId xmlns:a16="http://schemas.microsoft.com/office/drawing/2014/main" id="{7072D234-1D88-9D18-7BD3-B06BA3F439FF}"/>
              </a:ext>
            </a:extLst>
          </p:cNvPr>
          <p:cNvSpPr txBox="1"/>
          <p:nvPr/>
        </p:nvSpPr>
        <p:spPr>
          <a:xfrm>
            <a:off x="325550" y="1811055"/>
            <a:ext cx="8818450" cy="20620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dirty="0">
                <a:solidFill>
                  <a:srgbClr val="FFFFFF"/>
                </a:solidFill>
                <a:latin typeface="Calibri"/>
                <a:ea typeface="Calibri"/>
                <a:cs typeface="Calibri"/>
                <a:sym typeface="Calibri"/>
              </a:rPr>
              <a:t>¿Cómo solemos aprender sobre el cambio?</a:t>
            </a:r>
          </a:p>
          <a:p>
            <a:pPr marL="0" marR="0" lvl="0" indent="0" algn="l" rtl="0">
              <a:lnSpc>
                <a:spcPct val="100000"/>
              </a:lnSpc>
              <a:spcBef>
                <a:spcPts val="0"/>
              </a:spcBef>
              <a:spcAft>
                <a:spcPts val="0"/>
              </a:spcAft>
              <a:buClr>
                <a:srgbClr val="FFFFFF"/>
              </a:buClr>
              <a:buSzPts val="3200"/>
              <a:buFont typeface="Arial"/>
              <a:buNone/>
            </a:pPr>
            <a:endParaRPr sz="5000" b="1" i="0" u="none" strike="noStrike" cap="none" dirty="0">
              <a:solidFill>
                <a:srgbClr val="FFFFFF"/>
              </a:solidFill>
              <a:latin typeface="Arial"/>
              <a:ea typeface="Arial"/>
              <a:cs typeface="Arial"/>
              <a:sym typeface="Arial"/>
            </a:endParaRPr>
          </a:p>
        </p:txBody>
      </p:sp>
      <p:cxnSp>
        <p:nvCxnSpPr>
          <p:cNvPr id="126" name="Google Shape;126;p23">
            <a:extLst>
              <a:ext uri="{FF2B5EF4-FFF2-40B4-BE49-F238E27FC236}">
                <a16:creationId xmlns:a16="http://schemas.microsoft.com/office/drawing/2014/main" id="{74A8CDCF-2127-6B44-F69B-16555DAC964B}"/>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127" name="Google Shape;127;p23">
            <a:extLst>
              <a:ext uri="{FF2B5EF4-FFF2-40B4-BE49-F238E27FC236}">
                <a16:creationId xmlns:a16="http://schemas.microsoft.com/office/drawing/2014/main" id="{72B85582-689C-B7B5-0624-FE42C6FFC2F3}"/>
              </a:ext>
            </a:extLst>
          </p:cNvPr>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144766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F8CC6-4D13-8505-837E-02EF590970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8F72344-E3B1-C8D9-6BCF-7FE61CE70F90}"/>
              </a:ext>
            </a:extLst>
          </p:cNvPr>
          <p:cNvSpPr/>
          <p:nvPr/>
        </p:nvSpPr>
        <p:spPr>
          <a:xfrm>
            <a:off x="667005" y="1637710"/>
            <a:ext cx="2376080" cy="870154"/>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Fortalecimiento de capacidades de </a:t>
            </a:r>
            <a:r>
              <a:rPr lang="en-US" sz="1200" dirty="0">
                <a:solidFill>
                  <a:schemeClr val="tx1"/>
                </a:solidFill>
                <a:latin typeface="Raleway" pitchFamily="2" charset="0"/>
                <a:ea typeface="Calibri" panose="020F0502020204030204" pitchFamily="34" charset="0"/>
              </a:rPr>
              <a:t>organizaciones de la Sociedad civil </a:t>
            </a:r>
            <a:endParaRPr lang="en-GB" sz="1200" dirty="0">
              <a:solidFill>
                <a:schemeClr val="tx1"/>
              </a:solidFill>
              <a:latin typeface="Raleway" pitchFamily="2" charset="0"/>
              <a:ea typeface="Calibri" panose="020F0502020204030204" pitchFamily="34" charset="0"/>
            </a:endParaRPr>
          </a:p>
          <a:p>
            <a:pPr algn="ctr"/>
            <a:endParaRPr lang="en-GB" sz="700" dirty="0"/>
          </a:p>
        </p:txBody>
      </p:sp>
      <p:sp>
        <p:nvSpPr>
          <p:cNvPr id="42" name="TextBox 41">
            <a:extLst>
              <a:ext uri="{FF2B5EF4-FFF2-40B4-BE49-F238E27FC236}">
                <a16:creationId xmlns:a16="http://schemas.microsoft.com/office/drawing/2014/main" id="{1F6282C1-1C62-7CC5-189F-A62FD2A854FF}"/>
              </a:ext>
            </a:extLst>
          </p:cNvPr>
          <p:cNvSpPr txBox="1"/>
          <p:nvPr/>
        </p:nvSpPr>
        <p:spPr>
          <a:xfrm>
            <a:off x="5687962" y="6306106"/>
            <a:ext cx="2552700" cy="276999"/>
          </a:xfrm>
          <a:prstGeom prst="rect">
            <a:avLst/>
          </a:prstGeom>
          <a:noFill/>
        </p:spPr>
        <p:txBody>
          <a:bodyPr wrap="square" rtlCol="0">
            <a:spAutoFit/>
          </a:bodyPr>
          <a:lstStyle/>
          <a:p>
            <a:r>
              <a:rPr lang="en-US" sz="1200" b="1" dirty="0" err="1">
                <a:solidFill>
                  <a:schemeClr val="accent6">
                    <a:lumMod val="60000"/>
                    <a:lumOff val="40000"/>
                  </a:schemeClr>
                </a:solidFill>
              </a:rPr>
              <a:t>Factores</a:t>
            </a:r>
            <a:r>
              <a:rPr lang="en-US" sz="1200" b="1" dirty="0">
                <a:solidFill>
                  <a:schemeClr val="accent6">
                    <a:lumMod val="60000"/>
                    <a:lumOff val="40000"/>
                  </a:schemeClr>
                </a:solidFill>
              </a:rPr>
              <a:t> </a:t>
            </a:r>
            <a:r>
              <a:rPr lang="en-US" sz="1200" b="1" dirty="0" err="1">
                <a:solidFill>
                  <a:schemeClr val="accent6">
                    <a:lumMod val="60000"/>
                    <a:lumOff val="40000"/>
                  </a:schemeClr>
                </a:solidFill>
              </a:rPr>
              <a:t>contextuales</a:t>
            </a:r>
            <a:r>
              <a:rPr lang="en-US" sz="1200" b="1" dirty="0">
                <a:solidFill>
                  <a:schemeClr val="accent6">
                    <a:lumMod val="60000"/>
                    <a:lumOff val="40000"/>
                  </a:schemeClr>
                </a:solidFill>
              </a:rPr>
              <a:t> </a:t>
            </a:r>
            <a:endParaRPr lang="en-GB" sz="1200" b="1" dirty="0">
              <a:solidFill>
                <a:schemeClr val="accent6">
                  <a:lumMod val="60000"/>
                  <a:lumOff val="40000"/>
                </a:schemeClr>
              </a:solidFill>
            </a:endParaRPr>
          </a:p>
        </p:txBody>
      </p:sp>
      <p:sp>
        <p:nvSpPr>
          <p:cNvPr id="6" name="Rectangle 5">
            <a:extLst>
              <a:ext uri="{FF2B5EF4-FFF2-40B4-BE49-F238E27FC236}">
                <a16:creationId xmlns:a16="http://schemas.microsoft.com/office/drawing/2014/main" id="{B4981131-F5C5-0F09-D466-8FFEBBA3BFB8}"/>
              </a:ext>
            </a:extLst>
          </p:cNvPr>
          <p:cNvSpPr/>
          <p:nvPr/>
        </p:nvSpPr>
        <p:spPr>
          <a:xfrm>
            <a:off x="667005" y="2565345"/>
            <a:ext cx="2376080" cy="774289"/>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El acceso a información comprensible sobre el uso de los recursos del presupuesto </a:t>
            </a:r>
            <a:r>
              <a:rPr lang="en-US" sz="1200" dirty="0">
                <a:solidFill>
                  <a:schemeClr val="tx1"/>
                </a:solidFill>
                <a:latin typeface="Raleway" pitchFamily="2" charset="0"/>
                <a:ea typeface="Calibri" panose="020F0502020204030204" pitchFamily="34" charset="0"/>
              </a:rPr>
              <a:t> </a:t>
            </a:r>
            <a:endParaRPr lang="en-GB" sz="1200" dirty="0">
              <a:solidFill>
                <a:schemeClr val="tx1"/>
              </a:solidFill>
              <a:latin typeface="Raleway" pitchFamily="2" charset="0"/>
              <a:ea typeface="Calibri" panose="020F0502020204030204" pitchFamily="34" charset="0"/>
            </a:endParaRPr>
          </a:p>
        </p:txBody>
      </p:sp>
      <p:sp>
        <p:nvSpPr>
          <p:cNvPr id="7" name="Rectangle 6">
            <a:extLst>
              <a:ext uri="{FF2B5EF4-FFF2-40B4-BE49-F238E27FC236}">
                <a16:creationId xmlns:a16="http://schemas.microsoft.com/office/drawing/2014/main" id="{AC5EDFD0-19D8-9A6B-C23A-A95219FF91C8}"/>
              </a:ext>
            </a:extLst>
          </p:cNvPr>
          <p:cNvSpPr/>
          <p:nvPr/>
        </p:nvSpPr>
        <p:spPr>
          <a:xfrm>
            <a:off x="667005" y="3397115"/>
            <a:ext cx="2376080" cy="1119505"/>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La implementación de veedurías sociales para monitorear la ejecución de líneas presupuestarias específicas</a:t>
            </a:r>
            <a:endParaRPr lang="en-GB" sz="1200" dirty="0">
              <a:solidFill>
                <a:schemeClr val="tx1"/>
              </a:solidFill>
              <a:latin typeface="Raleway" pitchFamily="2" charset="0"/>
              <a:ea typeface="Calibri" panose="020F0502020204030204" pitchFamily="34" charset="0"/>
            </a:endParaRPr>
          </a:p>
          <a:p>
            <a:pPr algn="ctr"/>
            <a:endParaRPr lang="en-GB" sz="700" dirty="0"/>
          </a:p>
        </p:txBody>
      </p:sp>
      <p:sp>
        <p:nvSpPr>
          <p:cNvPr id="8" name="Rectangle 7">
            <a:extLst>
              <a:ext uri="{FF2B5EF4-FFF2-40B4-BE49-F238E27FC236}">
                <a16:creationId xmlns:a16="http://schemas.microsoft.com/office/drawing/2014/main" id="{906B799A-15FA-06EB-7205-CF547487E84D}"/>
              </a:ext>
            </a:extLst>
          </p:cNvPr>
          <p:cNvSpPr/>
          <p:nvPr/>
        </p:nvSpPr>
        <p:spPr>
          <a:xfrm>
            <a:off x="667005" y="4574101"/>
            <a:ext cx="2376080" cy="1119505"/>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Fortalecimiento y/o creación de espacios de interface y la retroalimentación de información</a:t>
            </a:r>
            <a:endParaRPr lang="en-GB" sz="700" dirty="0"/>
          </a:p>
        </p:txBody>
      </p:sp>
      <p:sp>
        <p:nvSpPr>
          <p:cNvPr id="9" name="Rectangle 8">
            <a:extLst>
              <a:ext uri="{FF2B5EF4-FFF2-40B4-BE49-F238E27FC236}">
                <a16:creationId xmlns:a16="http://schemas.microsoft.com/office/drawing/2014/main" id="{C5C2AEE0-57F4-4F57-871B-27BA97EBF378}"/>
              </a:ext>
            </a:extLst>
          </p:cNvPr>
          <p:cNvSpPr/>
          <p:nvPr/>
        </p:nvSpPr>
        <p:spPr>
          <a:xfrm>
            <a:off x="667005" y="5751087"/>
            <a:ext cx="2376080" cy="693519"/>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La implementación de acciones de comunicación y monitoreo</a:t>
            </a:r>
            <a:endParaRPr lang="en-GB" sz="1200" dirty="0">
              <a:solidFill>
                <a:schemeClr val="tx1"/>
              </a:solidFill>
              <a:latin typeface="Raleway" pitchFamily="2" charset="0"/>
              <a:ea typeface="Calibri" panose="020F0502020204030204" pitchFamily="34" charset="0"/>
            </a:endParaRPr>
          </a:p>
        </p:txBody>
      </p:sp>
      <p:sp>
        <p:nvSpPr>
          <p:cNvPr id="10" name="Rectangle 9">
            <a:extLst>
              <a:ext uri="{FF2B5EF4-FFF2-40B4-BE49-F238E27FC236}">
                <a16:creationId xmlns:a16="http://schemas.microsoft.com/office/drawing/2014/main" id="{869C0929-20BA-6C3C-132F-871F2B3B1139}"/>
              </a:ext>
            </a:extLst>
          </p:cNvPr>
          <p:cNvSpPr/>
          <p:nvPr/>
        </p:nvSpPr>
        <p:spPr>
          <a:xfrm>
            <a:off x="3562350" y="3062277"/>
            <a:ext cx="2019300" cy="83082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(1) Mayor articulación entre actores de la sociedad civil </a:t>
            </a:r>
          </a:p>
        </p:txBody>
      </p:sp>
      <p:sp>
        <p:nvSpPr>
          <p:cNvPr id="11" name="Rectangle 10">
            <a:extLst>
              <a:ext uri="{FF2B5EF4-FFF2-40B4-BE49-F238E27FC236}">
                <a16:creationId xmlns:a16="http://schemas.microsoft.com/office/drawing/2014/main" id="{D9512B99-E2D8-EE4E-6183-3A9B771D7B68}"/>
              </a:ext>
            </a:extLst>
          </p:cNvPr>
          <p:cNvSpPr/>
          <p:nvPr/>
        </p:nvSpPr>
        <p:spPr>
          <a:xfrm>
            <a:off x="3562350" y="4053086"/>
            <a:ext cx="2019300" cy="83082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400"/>
              </a:spcAft>
            </a:pPr>
            <a:r>
              <a:rPr lang="es-AR" sz="1200" dirty="0">
                <a:solidFill>
                  <a:schemeClr val="tx1"/>
                </a:solidFill>
                <a:latin typeface="Raleway" pitchFamily="2" charset="0"/>
                <a:ea typeface="Calibri" panose="020F0502020204030204" pitchFamily="34" charset="0"/>
              </a:rPr>
              <a:t> (2) </a:t>
            </a:r>
            <a:r>
              <a:rPr lang="es-AR" sz="1200" dirty="0" err="1">
                <a:solidFill>
                  <a:schemeClr val="tx1"/>
                </a:solidFill>
                <a:latin typeface="Raleway" pitchFamily="2" charset="0"/>
                <a:ea typeface="Calibri" panose="020F0502020204030204" pitchFamily="34" charset="0"/>
              </a:rPr>
              <a:t>Co-producción</a:t>
            </a:r>
            <a:r>
              <a:rPr lang="es-AR" sz="1200" dirty="0">
                <a:solidFill>
                  <a:schemeClr val="tx1"/>
                </a:solidFill>
                <a:latin typeface="Raleway" pitchFamily="2" charset="0"/>
                <a:ea typeface="Calibri" panose="020F0502020204030204" pitchFamily="34" charset="0"/>
              </a:rPr>
              <a:t> entre el estado y la sociedad civil </a:t>
            </a:r>
          </a:p>
        </p:txBody>
      </p:sp>
      <p:sp>
        <p:nvSpPr>
          <p:cNvPr id="12" name="Rectangle 11">
            <a:extLst>
              <a:ext uri="{FF2B5EF4-FFF2-40B4-BE49-F238E27FC236}">
                <a16:creationId xmlns:a16="http://schemas.microsoft.com/office/drawing/2014/main" id="{9972694E-684A-DD11-6B2D-1B5C966EAED6}"/>
              </a:ext>
            </a:extLst>
          </p:cNvPr>
          <p:cNvSpPr/>
          <p:nvPr/>
        </p:nvSpPr>
        <p:spPr>
          <a:xfrm>
            <a:off x="6342626" y="2584041"/>
            <a:ext cx="2340040" cy="2075506"/>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bg1"/>
                </a:solidFill>
                <a:latin typeface="Raleway" pitchFamily="2" charset="0"/>
                <a:ea typeface="Calibri" panose="020F0502020204030204" pitchFamily="34" charset="0"/>
              </a:rPr>
              <a:t>(1) Promover mejoras concretas en la implementación de políticas públicas más eficientes, efectivas y equitativas en varios sectores, incluyendo agricultura y educación</a:t>
            </a:r>
          </a:p>
          <a:p>
            <a:pPr algn="ctr"/>
            <a:endParaRPr lang="en-GB" sz="700" dirty="0"/>
          </a:p>
        </p:txBody>
      </p:sp>
      <p:sp>
        <p:nvSpPr>
          <p:cNvPr id="16" name="TextBox 15">
            <a:extLst>
              <a:ext uri="{FF2B5EF4-FFF2-40B4-BE49-F238E27FC236}">
                <a16:creationId xmlns:a16="http://schemas.microsoft.com/office/drawing/2014/main" id="{4530787F-217B-524E-402B-2767F53E069D}"/>
              </a:ext>
            </a:extLst>
          </p:cNvPr>
          <p:cNvSpPr txBox="1"/>
          <p:nvPr/>
        </p:nvSpPr>
        <p:spPr>
          <a:xfrm>
            <a:off x="3382298" y="5105777"/>
            <a:ext cx="4858364" cy="1200329"/>
          </a:xfrm>
          <a:prstGeom prst="rect">
            <a:avLst/>
          </a:prstGeom>
          <a:noFill/>
        </p:spPr>
        <p:txBody>
          <a:bodyPr wrap="square">
            <a:spAutoFit/>
          </a:bodyPr>
          <a:lstStyle/>
          <a:p>
            <a:r>
              <a:rPr lang="es-AR" sz="1200" dirty="0">
                <a:latin typeface="Raleway" pitchFamily="2" charset="0"/>
                <a:ea typeface="Calibri" panose="020F0502020204030204" pitchFamily="34" charset="0"/>
              </a:rPr>
              <a:t>Autoridades con interés  en proveer información de calidad</a:t>
            </a:r>
          </a:p>
          <a:p>
            <a:r>
              <a:rPr lang="es-AR" sz="1200" dirty="0">
                <a:latin typeface="Raleway" pitchFamily="2" charset="0"/>
                <a:ea typeface="Calibri" panose="020F0502020204030204" pitchFamily="34" charset="0"/>
              </a:rPr>
              <a:t>Sociedad civil tiene capacidades para analizar el presupuesto y elaborar propuestas sectoriales</a:t>
            </a:r>
          </a:p>
          <a:p>
            <a:r>
              <a:rPr lang="es-AR" sz="1200" dirty="0">
                <a:latin typeface="Raleway" pitchFamily="2" charset="0"/>
                <a:ea typeface="Calibri" panose="020F0502020204030204" pitchFamily="34" charset="0"/>
              </a:rPr>
              <a:t>Autoridades sectoriales y territoriales contribuyen a la creación de espacios de discusión Estado-Sociedad Civil  </a:t>
            </a:r>
          </a:p>
          <a:p>
            <a:endParaRPr lang="en-GB" sz="1200" dirty="0">
              <a:latin typeface="Raleway" pitchFamily="2" charset="0"/>
            </a:endParaRPr>
          </a:p>
        </p:txBody>
      </p:sp>
      <p:sp>
        <p:nvSpPr>
          <p:cNvPr id="13" name="Google Shape;148;g6fb039431e070e43_238">
            <a:extLst>
              <a:ext uri="{FF2B5EF4-FFF2-40B4-BE49-F238E27FC236}">
                <a16:creationId xmlns:a16="http://schemas.microsoft.com/office/drawing/2014/main" id="{F2ECC1DD-9A7A-D843-534B-995D764FA699}"/>
              </a:ext>
            </a:extLst>
          </p:cNvPr>
          <p:cNvSpPr/>
          <p:nvPr/>
        </p:nvSpPr>
        <p:spPr>
          <a:xfrm>
            <a:off x="0" y="-42135"/>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14" name="Google Shape;149;g6fb039431e070e43_238">
            <a:extLst>
              <a:ext uri="{FF2B5EF4-FFF2-40B4-BE49-F238E27FC236}">
                <a16:creationId xmlns:a16="http://schemas.microsoft.com/office/drawing/2014/main" id="{0BC9608F-6D92-EC1B-A88D-EF65667DDDD0}"/>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5" name="Google Shape;150;g6fb039431e070e43_238">
            <a:extLst>
              <a:ext uri="{FF2B5EF4-FFF2-40B4-BE49-F238E27FC236}">
                <a16:creationId xmlns:a16="http://schemas.microsoft.com/office/drawing/2014/main" id="{41B310EB-E90C-2B09-D8A3-0AEC255A658D}"/>
              </a:ext>
            </a:extLst>
          </p:cNvPr>
          <p:cNvSpPr txBox="1"/>
          <p:nvPr/>
        </p:nvSpPr>
        <p:spPr>
          <a:xfrm>
            <a:off x="606883" y="413394"/>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chemeClr val="accent1"/>
              </a:buClr>
              <a:buSzPts val="3600"/>
              <a:buFont typeface="Calibri"/>
              <a:buNone/>
            </a:pPr>
            <a:r>
              <a:rPr lang="en-US" sz="2800" b="1" i="0" u="none" strike="noStrike" cap="none" dirty="0">
                <a:solidFill>
                  <a:srgbClr val="FFFFFF"/>
                </a:solidFill>
                <a:latin typeface="Arial"/>
                <a:ea typeface="Arial"/>
                <a:cs typeface="Arial"/>
                <a:sym typeface="Arial"/>
              </a:rPr>
              <a:t>¿</a:t>
            </a:r>
            <a:r>
              <a:rPr lang="en-US" sz="2800" b="1" i="0" u="none" strike="noStrike" cap="none" dirty="0" err="1">
                <a:solidFill>
                  <a:srgbClr val="FFFFFF"/>
                </a:solidFill>
                <a:latin typeface="Arial"/>
                <a:ea typeface="Arial"/>
                <a:cs typeface="Arial"/>
                <a:sym typeface="Arial"/>
              </a:rPr>
              <a:t>Cómo</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solemos</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aprender</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sobre</a:t>
            </a:r>
            <a:r>
              <a:rPr lang="en-US" sz="2800" b="1" i="0" u="none" strike="noStrike" cap="none" dirty="0">
                <a:solidFill>
                  <a:srgbClr val="FFFFFF"/>
                </a:solidFill>
                <a:latin typeface="Arial"/>
                <a:ea typeface="Arial"/>
                <a:cs typeface="Arial"/>
                <a:sym typeface="Arial"/>
              </a:rPr>
              <a:t> del </a:t>
            </a:r>
            <a:r>
              <a:rPr lang="en-US" sz="2800" b="1" i="0" u="none" strike="noStrike" cap="none" dirty="0" err="1">
                <a:solidFill>
                  <a:srgbClr val="FFFFFF"/>
                </a:solidFill>
                <a:latin typeface="Arial"/>
                <a:ea typeface="Arial"/>
                <a:cs typeface="Arial"/>
                <a:sym typeface="Arial"/>
              </a:rPr>
              <a:t>cambio</a:t>
            </a:r>
            <a:r>
              <a:rPr lang="en-US" sz="2800" b="1" i="0" u="none" strike="noStrike" cap="none" dirty="0">
                <a:solidFill>
                  <a:srgbClr val="FFFFFF"/>
                </a:solidFill>
                <a:latin typeface="Arial"/>
                <a:ea typeface="Arial"/>
                <a:cs typeface="Arial"/>
                <a:sym typeface="Arial"/>
              </a:rPr>
              <a:t>?</a:t>
            </a:r>
            <a:endParaRPr sz="2400" b="1" i="0" u="none" strike="noStrike" cap="none" dirty="0">
              <a:solidFill>
                <a:srgbClr val="FFFFFF"/>
              </a:solidFill>
              <a:latin typeface="Arial"/>
              <a:ea typeface="Arial"/>
              <a:cs typeface="Arial"/>
              <a:sym typeface="Arial"/>
            </a:endParaRPr>
          </a:p>
        </p:txBody>
      </p:sp>
      <p:cxnSp>
        <p:nvCxnSpPr>
          <p:cNvPr id="17" name="Google Shape;151;g6fb039431e070e43_238">
            <a:extLst>
              <a:ext uri="{FF2B5EF4-FFF2-40B4-BE49-F238E27FC236}">
                <a16:creationId xmlns:a16="http://schemas.microsoft.com/office/drawing/2014/main" id="{64E10801-B6EE-729E-4CE3-C69E8650594B}"/>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401102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C9EC6-3FC6-6048-782F-F0A2617FE6D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A9AD4F7-BBA5-C3CD-E45F-194D28643770}"/>
              </a:ext>
            </a:extLst>
          </p:cNvPr>
          <p:cNvSpPr/>
          <p:nvPr/>
        </p:nvSpPr>
        <p:spPr>
          <a:xfrm>
            <a:off x="671920" y="1851919"/>
            <a:ext cx="2376080" cy="870154"/>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Fortalecimiento de capacidades de </a:t>
            </a:r>
            <a:r>
              <a:rPr lang="en-US" sz="1200" dirty="0">
                <a:solidFill>
                  <a:schemeClr val="tx1"/>
                </a:solidFill>
                <a:latin typeface="Raleway" pitchFamily="2" charset="0"/>
                <a:ea typeface="Calibri" panose="020F0502020204030204" pitchFamily="34" charset="0"/>
              </a:rPr>
              <a:t>organizaciones de la Sociedad civil </a:t>
            </a:r>
            <a:endParaRPr lang="en-GB" sz="1200" dirty="0">
              <a:solidFill>
                <a:schemeClr val="tx1"/>
              </a:solidFill>
              <a:latin typeface="Raleway" pitchFamily="2" charset="0"/>
              <a:ea typeface="Calibri" panose="020F0502020204030204" pitchFamily="34" charset="0"/>
            </a:endParaRPr>
          </a:p>
          <a:p>
            <a:pPr algn="ctr"/>
            <a:endParaRPr lang="en-GB" sz="700" dirty="0"/>
          </a:p>
        </p:txBody>
      </p:sp>
      <p:sp>
        <p:nvSpPr>
          <p:cNvPr id="42" name="TextBox 41">
            <a:extLst>
              <a:ext uri="{FF2B5EF4-FFF2-40B4-BE49-F238E27FC236}">
                <a16:creationId xmlns:a16="http://schemas.microsoft.com/office/drawing/2014/main" id="{20E7A7DB-9AB9-4CEC-2DC1-35C32898E060}"/>
              </a:ext>
            </a:extLst>
          </p:cNvPr>
          <p:cNvSpPr txBox="1"/>
          <p:nvPr/>
        </p:nvSpPr>
        <p:spPr>
          <a:xfrm>
            <a:off x="5687962" y="6306106"/>
            <a:ext cx="2552700" cy="276999"/>
          </a:xfrm>
          <a:prstGeom prst="rect">
            <a:avLst/>
          </a:prstGeom>
          <a:noFill/>
        </p:spPr>
        <p:txBody>
          <a:bodyPr wrap="square" rtlCol="0">
            <a:spAutoFit/>
          </a:bodyPr>
          <a:lstStyle/>
          <a:p>
            <a:r>
              <a:rPr lang="en-US" sz="1200" b="1" dirty="0" err="1">
                <a:solidFill>
                  <a:schemeClr val="accent6">
                    <a:lumMod val="60000"/>
                    <a:lumOff val="40000"/>
                  </a:schemeClr>
                </a:solidFill>
              </a:rPr>
              <a:t>Factores</a:t>
            </a:r>
            <a:r>
              <a:rPr lang="en-US" sz="1200" b="1" dirty="0">
                <a:solidFill>
                  <a:schemeClr val="accent6">
                    <a:lumMod val="60000"/>
                    <a:lumOff val="40000"/>
                  </a:schemeClr>
                </a:solidFill>
              </a:rPr>
              <a:t> </a:t>
            </a:r>
            <a:r>
              <a:rPr lang="en-US" sz="1200" b="1" dirty="0" err="1">
                <a:solidFill>
                  <a:schemeClr val="accent6">
                    <a:lumMod val="60000"/>
                    <a:lumOff val="40000"/>
                  </a:schemeClr>
                </a:solidFill>
              </a:rPr>
              <a:t>contextuales</a:t>
            </a:r>
            <a:r>
              <a:rPr lang="en-US" sz="1200" b="1" dirty="0">
                <a:solidFill>
                  <a:schemeClr val="accent6">
                    <a:lumMod val="60000"/>
                    <a:lumOff val="40000"/>
                  </a:schemeClr>
                </a:solidFill>
              </a:rPr>
              <a:t> </a:t>
            </a:r>
            <a:endParaRPr lang="en-GB" sz="1200" b="1" dirty="0">
              <a:solidFill>
                <a:schemeClr val="accent6">
                  <a:lumMod val="60000"/>
                  <a:lumOff val="40000"/>
                </a:schemeClr>
              </a:solidFill>
            </a:endParaRPr>
          </a:p>
        </p:txBody>
      </p:sp>
      <p:sp>
        <p:nvSpPr>
          <p:cNvPr id="6" name="Rectangle 5">
            <a:extLst>
              <a:ext uri="{FF2B5EF4-FFF2-40B4-BE49-F238E27FC236}">
                <a16:creationId xmlns:a16="http://schemas.microsoft.com/office/drawing/2014/main" id="{9485042D-D923-F2FB-3525-CBB7741F9631}"/>
              </a:ext>
            </a:extLst>
          </p:cNvPr>
          <p:cNvSpPr/>
          <p:nvPr/>
        </p:nvSpPr>
        <p:spPr>
          <a:xfrm>
            <a:off x="671920" y="2779554"/>
            <a:ext cx="2376080" cy="774289"/>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El acceso a información comprensible sobre el uso de los recursos del presupuesto </a:t>
            </a:r>
            <a:r>
              <a:rPr lang="en-US" sz="1200" dirty="0">
                <a:solidFill>
                  <a:schemeClr val="tx1"/>
                </a:solidFill>
                <a:latin typeface="Raleway" pitchFamily="2" charset="0"/>
                <a:ea typeface="Calibri" panose="020F0502020204030204" pitchFamily="34" charset="0"/>
              </a:rPr>
              <a:t> </a:t>
            </a:r>
            <a:endParaRPr lang="en-GB" sz="1200" dirty="0">
              <a:solidFill>
                <a:schemeClr val="tx1"/>
              </a:solidFill>
              <a:latin typeface="Raleway" pitchFamily="2" charset="0"/>
              <a:ea typeface="Calibri" panose="020F0502020204030204" pitchFamily="34" charset="0"/>
            </a:endParaRPr>
          </a:p>
        </p:txBody>
      </p:sp>
      <p:sp>
        <p:nvSpPr>
          <p:cNvPr id="7" name="Rectangle 6">
            <a:extLst>
              <a:ext uri="{FF2B5EF4-FFF2-40B4-BE49-F238E27FC236}">
                <a16:creationId xmlns:a16="http://schemas.microsoft.com/office/drawing/2014/main" id="{592B483A-3E69-BE04-F605-7ED60EA34090}"/>
              </a:ext>
            </a:extLst>
          </p:cNvPr>
          <p:cNvSpPr/>
          <p:nvPr/>
        </p:nvSpPr>
        <p:spPr>
          <a:xfrm>
            <a:off x="671920" y="3611324"/>
            <a:ext cx="2376080" cy="1119505"/>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La implementación de veedurías sociales para monitorear la ejecución de líneas presupuestarias específicas</a:t>
            </a:r>
            <a:endParaRPr lang="en-GB" sz="1200" dirty="0">
              <a:solidFill>
                <a:schemeClr val="tx1"/>
              </a:solidFill>
              <a:latin typeface="Raleway" pitchFamily="2" charset="0"/>
              <a:ea typeface="Calibri" panose="020F0502020204030204" pitchFamily="34" charset="0"/>
            </a:endParaRPr>
          </a:p>
          <a:p>
            <a:pPr algn="ctr"/>
            <a:endParaRPr lang="en-GB" sz="700" dirty="0"/>
          </a:p>
        </p:txBody>
      </p:sp>
      <p:sp>
        <p:nvSpPr>
          <p:cNvPr id="8" name="Rectangle 7">
            <a:extLst>
              <a:ext uri="{FF2B5EF4-FFF2-40B4-BE49-F238E27FC236}">
                <a16:creationId xmlns:a16="http://schemas.microsoft.com/office/drawing/2014/main" id="{2BC887D9-273C-70BB-5184-9FF0660AA76A}"/>
              </a:ext>
            </a:extLst>
          </p:cNvPr>
          <p:cNvSpPr/>
          <p:nvPr/>
        </p:nvSpPr>
        <p:spPr>
          <a:xfrm>
            <a:off x="671920" y="4788310"/>
            <a:ext cx="2376080" cy="1119505"/>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Fortalecimiento y/o creación de espacios de interface y la retroalimentación de información</a:t>
            </a:r>
            <a:endParaRPr lang="en-GB" sz="700" dirty="0"/>
          </a:p>
        </p:txBody>
      </p:sp>
      <p:sp>
        <p:nvSpPr>
          <p:cNvPr id="9" name="Rectangle 8">
            <a:extLst>
              <a:ext uri="{FF2B5EF4-FFF2-40B4-BE49-F238E27FC236}">
                <a16:creationId xmlns:a16="http://schemas.microsoft.com/office/drawing/2014/main" id="{CAC1BA84-BB45-7321-805E-A6801D39F5E6}"/>
              </a:ext>
            </a:extLst>
          </p:cNvPr>
          <p:cNvSpPr/>
          <p:nvPr/>
        </p:nvSpPr>
        <p:spPr>
          <a:xfrm>
            <a:off x="671920" y="5965296"/>
            <a:ext cx="2376080" cy="693519"/>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La implementación de acciones de comunicación y monitoreo</a:t>
            </a:r>
            <a:endParaRPr lang="en-GB" sz="1200" dirty="0">
              <a:solidFill>
                <a:schemeClr val="tx1"/>
              </a:solidFill>
              <a:latin typeface="Raleway" pitchFamily="2" charset="0"/>
              <a:ea typeface="Calibri" panose="020F0502020204030204" pitchFamily="34" charset="0"/>
            </a:endParaRPr>
          </a:p>
        </p:txBody>
      </p:sp>
      <p:sp>
        <p:nvSpPr>
          <p:cNvPr id="10" name="Rectangle 9">
            <a:extLst>
              <a:ext uri="{FF2B5EF4-FFF2-40B4-BE49-F238E27FC236}">
                <a16:creationId xmlns:a16="http://schemas.microsoft.com/office/drawing/2014/main" id="{C044EDB1-5AF0-7AED-8EAE-41AA7982A3E5}"/>
              </a:ext>
            </a:extLst>
          </p:cNvPr>
          <p:cNvSpPr/>
          <p:nvPr/>
        </p:nvSpPr>
        <p:spPr>
          <a:xfrm>
            <a:off x="3895826" y="2620161"/>
            <a:ext cx="2019300" cy="830826"/>
          </a:xfrm>
          <a:prstGeom prst="rect">
            <a:avLst/>
          </a:prstGeom>
          <a:solidFill>
            <a:schemeClr val="tx1">
              <a:lumMod val="50000"/>
              <a:lumOff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200" dirty="0">
                <a:solidFill>
                  <a:schemeClr val="tx1"/>
                </a:solidFill>
                <a:latin typeface="Raleway" pitchFamily="2" charset="0"/>
                <a:ea typeface="Calibri" panose="020F0502020204030204" pitchFamily="34" charset="0"/>
              </a:rPr>
              <a:t>(1) Mayor articulación entre actores de la sociedad civil </a:t>
            </a:r>
          </a:p>
        </p:txBody>
      </p:sp>
      <p:sp>
        <p:nvSpPr>
          <p:cNvPr id="11" name="Rectangle 10">
            <a:extLst>
              <a:ext uri="{FF2B5EF4-FFF2-40B4-BE49-F238E27FC236}">
                <a16:creationId xmlns:a16="http://schemas.microsoft.com/office/drawing/2014/main" id="{38B15BF0-1D41-22F8-670C-A9BF1965855B}"/>
              </a:ext>
            </a:extLst>
          </p:cNvPr>
          <p:cNvSpPr/>
          <p:nvPr/>
        </p:nvSpPr>
        <p:spPr>
          <a:xfrm>
            <a:off x="3919588" y="3999849"/>
            <a:ext cx="2019300" cy="83082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400"/>
              </a:spcAft>
            </a:pPr>
            <a:r>
              <a:rPr lang="es-AR" sz="1200" dirty="0">
                <a:solidFill>
                  <a:schemeClr val="tx1"/>
                </a:solidFill>
                <a:latin typeface="Raleway" pitchFamily="2" charset="0"/>
                <a:ea typeface="Calibri" panose="020F0502020204030204" pitchFamily="34" charset="0"/>
              </a:rPr>
              <a:t> (2) </a:t>
            </a:r>
            <a:r>
              <a:rPr lang="es-AR" sz="1200" dirty="0" err="1">
                <a:solidFill>
                  <a:schemeClr val="tx1"/>
                </a:solidFill>
                <a:latin typeface="Raleway" pitchFamily="2" charset="0"/>
                <a:ea typeface="Calibri" panose="020F0502020204030204" pitchFamily="34" charset="0"/>
              </a:rPr>
              <a:t>Co-producción</a:t>
            </a:r>
            <a:r>
              <a:rPr lang="es-AR" sz="1200" dirty="0">
                <a:solidFill>
                  <a:schemeClr val="tx1"/>
                </a:solidFill>
                <a:latin typeface="Raleway" pitchFamily="2" charset="0"/>
                <a:ea typeface="Calibri" panose="020F0502020204030204" pitchFamily="34" charset="0"/>
              </a:rPr>
              <a:t> entre el estado y la sociedad civil </a:t>
            </a:r>
          </a:p>
        </p:txBody>
      </p:sp>
      <p:sp>
        <p:nvSpPr>
          <p:cNvPr id="12" name="Rectangle 11">
            <a:extLst>
              <a:ext uri="{FF2B5EF4-FFF2-40B4-BE49-F238E27FC236}">
                <a16:creationId xmlns:a16="http://schemas.microsoft.com/office/drawing/2014/main" id="{E7F3F959-9631-4F2B-364B-F107D338F452}"/>
              </a:ext>
            </a:extLst>
          </p:cNvPr>
          <p:cNvSpPr/>
          <p:nvPr/>
        </p:nvSpPr>
        <p:spPr>
          <a:xfrm>
            <a:off x="6261100" y="1785977"/>
            <a:ext cx="2635250" cy="870152"/>
          </a:xfrm>
          <a:prstGeom prst="rect">
            <a:avLst/>
          </a:prstGeom>
          <a:solidFill>
            <a:schemeClr val="tx1">
              <a:lumMod val="75000"/>
              <a:lumOff val="2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dirty="0">
                <a:solidFill>
                  <a:schemeClr val="bg1"/>
                </a:solidFill>
                <a:latin typeface="Raleway" pitchFamily="2" charset="0"/>
                <a:ea typeface="Calibri" panose="020F0502020204030204" pitchFamily="34" charset="0"/>
              </a:rPr>
              <a:t>Promover mejoras concretas en la implementación de políticas públicas más eficientes, efectivas y equitativas en agricultura</a:t>
            </a:r>
          </a:p>
          <a:p>
            <a:pPr algn="ctr"/>
            <a:endParaRPr lang="en-GB" sz="600" dirty="0"/>
          </a:p>
        </p:txBody>
      </p:sp>
      <p:sp>
        <p:nvSpPr>
          <p:cNvPr id="16" name="TextBox 15">
            <a:extLst>
              <a:ext uri="{FF2B5EF4-FFF2-40B4-BE49-F238E27FC236}">
                <a16:creationId xmlns:a16="http://schemas.microsoft.com/office/drawing/2014/main" id="{3EB46141-C56A-DD6D-B555-B6DFF4217897}"/>
              </a:ext>
            </a:extLst>
          </p:cNvPr>
          <p:cNvSpPr txBox="1"/>
          <p:nvPr/>
        </p:nvSpPr>
        <p:spPr>
          <a:xfrm>
            <a:off x="3432064" y="5337562"/>
            <a:ext cx="4777316" cy="1200329"/>
          </a:xfrm>
          <a:prstGeom prst="rect">
            <a:avLst/>
          </a:prstGeom>
          <a:noFill/>
        </p:spPr>
        <p:txBody>
          <a:bodyPr wrap="square">
            <a:spAutoFit/>
          </a:bodyPr>
          <a:lstStyle/>
          <a:p>
            <a:r>
              <a:rPr lang="es-AR" sz="1200" dirty="0">
                <a:latin typeface="Raleway" pitchFamily="2" charset="0"/>
                <a:ea typeface="Calibri" panose="020F0502020204030204" pitchFamily="34" charset="0"/>
              </a:rPr>
              <a:t>Autoridades con interés  en proveer información de calidad</a:t>
            </a:r>
          </a:p>
          <a:p>
            <a:r>
              <a:rPr lang="es-AR" sz="1200" dirty="0">
                <a:latin typeface="Raleway" pitchFamily="2" charset="0"/>
                <a:ea typeface="Calibri" panose="020F0502020204030204" pitchFamily="34" charset="0"/>
              </a:rPr>
              <a:t>Sociedad civil tiene capacidades para analizar el presupuesto y elaborar propuestas sectoriales</a:t>
            </a:r>
          </a:p>
          <a:p>
            <a:r>
              <a:rPr lang="es-AR" sz="1200" dirty="0">
                <a:latin typeface="Raleway" pitchFamily="2" charset="0"/>
                <a:ea typeface="Calibri" panose="020F0502020204030204" pitchFamily="34" charset="0"/>
              </a:rPr>
              <a:t>Autoridades sectoriales y territoriales contribuyen a la creación de espacios de discusión Estado-Sociedad Civil  </a:t>
            </a:r>
          </a:p>
          <a:p>
            <a:endParaRPr lang="en-GB" sz="1200" dirty="0">
              <a:latin typeface="Raleway" pitchFamily="2" charset="0"/>
            </a:endParaRPr>
          </a:p>
        </p:txBody>
      </p:sp>
      <p:sp>
        <p:nvSpPr>
          <p:cNvPr id="13" name="Google Shape;148;g6fb039431e070e43_238">
            <a:extLst>
              <a:ext uri="{FF2B5EF4-FFF2-40B4-BE49-F238E27FC236}">
                <a16:creationId xmlns:a16="http://schemas.microsoft.com/office/drawing/2014/main" id="{A87EB94F-D856-A967-DB56-96488E3FFF93}"/>
              </a:ext>
            </a:extLst>
          </p:cNvPr>
          <p:cNvSpPr/>
          <p:nvPr/>
        </p:nvSpPr>
        <p:spPr>
          <a:xfrm>
            <a:off x="0" y="-42135"/>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cxnSp>
        <p:nvCxnSpPr>
          <p:cNvPr id="14" name="Google Shape;149;g6fb039431e070e43_238">
            <a:extLst>
              <a:ext uri="{FF2B5EF4-FFF2-40B4-BE49-F238E27FC236}">
                <a16:creationId xmlns:a16="http://schemas.microsoft.com/office/drawing/2014/main" id="{E7DD802F-AE79-1A5A-009F-6ABD275C5E05}"/>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5" name="Google Shape;150;g6fb039431e070e43_238">
            <a:extLst>
              <a:ext uri="{FF2B5EF4-FFF2-40B4-BE49-F238E27FC236}">
                <a16:creationId xmlns:a16="http://schemas.microsoft.com/office/drawing/2014/main" id="{EC08A317-6B0F-E851-583A-8A369C5FA04C}"/>
              </a:ext>
            </a:extLst>
          </p:cNvPr>
          <p:cNvSpPr txBox="1"/>
          <p:nvPr/>
        </p:nvSpPr>
        <p:spPr>
          <a:xfrm>
            <a:off x="606883" y="413394"/>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chemeClr val="accent1"/>
              </a:buClr>
              <a:buSzPts val="3600"/>
              <a:buFont typeface="Calibri"/>
              <a:buNone/>
            </a:pPr>
            <a:r>
              <a:rPr lang="en-US" sz="2800" b="1" i="0" u="none" strike="noStrike" cap="none" dirty="0">
                <a:solidFill>
                  <a:srgbClr val="FFFFFF"/>
                </a:solidFill>
                <a:latin typeface="Arial"/>
                <a:ea typeface="Arial"/>
                <a:cs typeface="Arial"/>
                <a:sym typeface="Arial"/>
              </a:rPr>
              <a:t>¿</a:t>
            </a:r>
            <a:r>
              <a:rPr lang="en-US" sz="2800" b="1" i="0" u="none" strike="noStrike" cap="none" dirty="0" err="1">
                <a:solidFill>
                  <a:srgbClr val="FFFFFF"/>
                </a:solidFill>
                <a:latin typeface="Arial"/>
                <a:ea typeface="Arial"/>
                <a:cs typeface="Arial"/>
                <a:sym typeface="Arial"/>
              </a:rPr>
              <a:t>Cómo</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solemos</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aprender</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sobre</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el</a:t>
            </a:r>
            <a:r>
              <a:rPr lang="en-US" sz="2800" b="1" i="0" u="none" strike="noStrike" cap="none" dirty="0">
                <a:solidFill>
                  <a:srgbClr val="FFFFFF"/>
                </a:solidFill>
                <a:latin typeface="Arial"/>
                <a:ea typeface="Arial"/>
                <a:cs typeface="Arial"/>
                <a:sym typeface="Arial"/>
              </a:rPr>
              <a:t> </a:t>
            </a:r>
            <a:r>
              <a:rPr lang="en-US" sz="2800" b="1" i="0" u="none" strike="noStrike" cap="none" dirty="0" err="1">
                <a:solidFill>
                  <a:srgbClr val="FFFFFF"/>
                </a:solidFill>
                <a:latin typeface="Arial"/>
                <a:ea typeface="Arial"/>
                <a:cs typeface="Arial"/>
                <a:sym typeface="Arial"/>
              </a:rPr>
              <a:t>cambio</a:t>
            </a:r>
            <a:r>
              <a:rPr lang="en-US" sz="2800" b="1" i="0" u="none" strike="noStrike" cap="none" dirty="0">
                <a:solidFill>
                  <a:srgbClr val="FFFFFF"/>
                </a:solidFill>
                <a:latin typeface="Arial"/>
                <a:ea typeface="Arial"/>
                <a:cs typeface="Arial"/>
                <a:sym typeface="Arial"/>
              </a:rPr>
              <a:t>?</a:t>
            </a:r>
            <a:endParaRPr sz="2400" b="1" i="0" u="none" strike="noStrike" cap="none" dirty="0">
              <a:solidFill>
                <a:srgbClr val="FFFFFF"/>
              </a:solidFill>
              <a:latin typeface="Arial"/>
              <a:ea typeface="Arial"/>
              <a:cs typeface="Arial"/>
              <a:sym typeface="Arial"/>
            </a:endParaRPr>
          </a:p>
        </p:txBody>
      </p:sp>
      <p:cxnSp>
        <p:nvCxnSpPr>
          <p:cNvPr id="17" name="Google Shape;151;g6fb039431e070e43_238">
            <a:extLst>
              <a:ext uri="{FF2B5EF4-FFF2-40B4-BE49-F238E27FC236}">
                <a16:creationId xmlns:a16="http://schemas.microsoft.com/office/drawing/2014/main" id="{895EDB31-9694-97AD-206C-0BB8C15858A4}"/>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2" name="Rectangle 11">
            <a:extLst>
              <a:ext uri="{FF2B5EF4-FFF2-40B4-BE49-F238E27FC236}">
                <a16:creationId xmlns:a16="http://schemas.microsoft.com/office/drawing/2014/main" id="{77D6649F-5470-97BB-97BC-41FC7B5D6ECF}"/>
              </a:ext>
            </a:extLst>
          </p:cNvPr>
          <p:cNvSpPr/>
          <p:nvPr/>
        </p:nvSpPr>
        <p:spPr>
          <a:xfrm>
            <a:off x="6261100" y="2820125"/>
            <a:ext cx="2635250" cy="972232"/>
          </a:xfrm>
          <a:prstGeom prst="rect">
            <a:avLst/>
          </a:prstGeom>
          <a:solidFill>
            <a:schemeClr val="tx1">
              <a:lumMod val="75000"/>
              <a:lumOff val="2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dirty="0">
                <a:solidFill>
                  <a:schemeClr val="bg1"/>
                </a:solidFill>
                <a:latin typeface="Raleway" pitchFamily="2" charset="0"/>
                <a:ea typeface="Calibri" panose="020F0502020204030204" pitchFamily="34" charset="0"/>
              </a:rPr>
              <a:t>Promover mejoras concretas en la implementación de políticas públicas más eficientes, efectivas y equitativas en el sector educación como un todo</a:t>
            </a:r>
          </a:p>
          <a:p>
            <a:pPr algn="ctr"/>
            <a:endParaRPr lang="en-GB" sz="600" dirty="0"/>
          </a:p>
        </p:txBody>
      </p:sp>
      <p:sp>
        <p:nvSpPr>
          <p:cNvPr id="3" name="Rectangle 11">
            <a:extLst>
              <a:ext uri="{FF2B5EF4-FFF2-40B4-BE49-F238E27FC236}">
                <a16:creationId xmlns:a16="http://schemas.microsoft.com/office/drawing/2014/main" id="{25BE5555-BB3A-8DAC-A2F2-9BB64C1F2A28}"/>
              </a:ext>
            </a:extLst>
          </p:cNvPr>
          <p:cNvSpPr/>
          <p:nvPr/>
        </p:nvSpPr>
        <p:spPr>
          <a:xfrm>
            <a:off x="6261100" y="3956353"/>
            <a:ext cx="2635250" cy="965877"/>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dirty="0">
                <a:solidFill>
                  <a:schemeClr val="bg1"/>
                </a:solidFill>
                <a:latin typeface="Raleway" pitchFamily="2" charset="0"/>
                <a:ea typeface="Calibri" panose="020F0502020204030204" pitchFamily="34" charset="0"/>
              </a:rPr>
              <a:t>Promover mejoras concretas en la implementación de políticas públicas más eficientes, efectivas y equitativas  para la inclusión en educación</a:t>
            </a:r>
          </a:p>
          <a:p>
            <a:pPr algn="ctr"/>
            <a:endParaRPr lang="en-GB" sz="600" dirty="0"/>
          </a:p>
        </p:txBody>
      </p:sp>
      <p:cxnSp>
        <p:nvCxnSpPr>
          <p:cNvPr id="4" name="Straight Arrow Connector 1">
            <a:extLst>
              <a:ext uri="{FF2B5EF4-FFF2-40B4-BE49-F238E27FC236}">
                <a16:creationId xmlns:a16="http://schemas.microsoft.com/office/drawing/2014/main" id="{75CF16BD-47D9-A99A-B076-201E1A118DF4}"/>
              </a:ext>
            </a:extLst>
          </p:cNvPr>
          <p:cNvCxnSpPr>
            <a:cxnSpLocks/>
            <a:stCxn id="11" idx="3"/>
            <a:endCxn id="3" idx="1"/>
          </p:cNvCxnSpPr>
          <p:nvPr/>
        </p:nvCxnSpPr>
        <p:spPr>
          <a:xfrm>
            <a:off x="5938888" y="4415262"/>
            <a:ext cx="322212" cy="24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o 18">
            <a:extLst>
              <a:ext uri="{FF2B5EF4-FFF2-40B4-BE49-F238E27FC236}">
                <a16:creationId xmlns:a16="http://schemas.microsoft.com/office/drawing/2014/main" id="{23737C02-8F4E-0A5B-AABC-E95BFF027511}"/>
              </a:ext>
            </a:extLst>
          </p:cNvPr>
          <p:cNvGrpSpPr/>
          <p:nvPr/>
        </p:nvGrpSpPr>
        <p:grpSpPr>
          <a:xfrm>
            <a:off x="8074674" y="4923978"/>
            <a:ext cx="1069326" cy="2134225"/>
            <a:chOff x="7935120" y="4597359"/>
            <a:chExt cx="1069326" cy="2134225"/>
          </a:xfrm>
        </p:grpSpPr>
        <p:pic>
          <p:nvPicPr>
            <p:cNvPr id="20" name="Picture 25">
              <a:extLst>
                <a:ext uri="{FF2B5EF4-FFF2-40B4-BE49-F238E27FC236}">
                  <a16:creationId xmlns:a16="http://schemas.microsoft.com/office/drawing/2014/main" id="{0E240940-815E-AFE1-87F1-6F2F0F2C8D6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69826" y="4959744"/>
              <a:ext cx="776320" cy="1552639"/>
            </a:xfrm>
            <a:prstGeom prst="rect">
              <a:avLst/>
            </a:prstGeom>
          </p:spPr>
        </p:pic>
        <p:sp>
          <p:nvSpPr>
            <p:cNvPr id="21" name="Multiplication Sign 26">
              <a:extLst>
                <a:ext uri="{FF2B5EF4-FFF2-40B4-BE49-F238E27FC236}">
                  <a16:creationId xmlns:a16="http://schemas.microsoft.com/office/drawing/2014/main" id="{E0484FAF-244D-CCD6-650A-8B1207659DAD}"/>
                </a:ext>
              </a:extLst>
            </p:cNvPr>
            <p:cNvSpPr/>
            <p:nvPr/>
          </p:nvSpPr>
          <p:spPr>
            <a:xfrm>
              <a:off x="7935120" y="4597359"/>
              <a:ext cx="1069326" cy="2134225"/>
            </a:xfrm>
            <a:prstGeom prst="mathMultiply">
              <a:avLst>
                <a:gd name="adj1" fmla="val 673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0">
            <a:extLst>
              <a:ext uri="{FF2B5EF4-FFF2-40B4-BE49-F238E27FC236}">
                <a16:creationId xmlns:a16="http://schemas.microsoft.com/office/drawing/2014/main" id="{8692073D-507B-D4D3-67E2-67D78DD61845}"/>
              </a:ext>
            </a:extLst>
          </p:cNvPr>
          <p:cNvCxnSpPr>
            <a:cxnSpLocks/>
          </p:cNvCxnSpPr>
          <p:nvPr/>
        </p:nvCxnSpPr>
        <p:spPr>
          <a:xfrm flipV="1">
            <a:off x="3030585" y="4815143"/>
            <a:ext cx="902157" cy="1150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0">
            <a:extLst>
              <a:ext uri="{FF2B5EF4-FFF2-40B4-BE49-F238E27FC236}">
                <a16:creationId xmlns:a16="http://schemas.microsoft.com/office/drawing/2014/main" id="{1DB82F47-F49B-CE70-9D76-D89B3A76D7D5}"/>
              </a:ext>
            </a:extLst>
          </p:cNvPr>
          <p:cNvCxnSpPr>
            <a:cxnSpLocks/>
            <a:stCxn id="8" idx="3"/>
          </p:cNvCxnSpPr>
          <p:nvPr/>
        </p:nvCxnSpPr>
        <p:spPr>
          <a:xfrm flipV="1">
            <a:off x="3048000" y="4559495"/>
            <a:ext cx="891582" cy="7885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9">
            <a:extLst>
              <a:ext uri="{FF2B5EF4-FFF2-40B4-BE49-F238E27FC236}">
                <a16:creationId xmlns:a16="http://schemas.microsoft.com/office/drawing/2014/main" id="{21F44F71-5313-7A8A-2E60-1210EFB2B11D}"/>
              </a:ext>
            </a:extLst>
          </p:cNvPr>
          <p:cNvCxnSpPr>
            <a:cxnSpLocks/>
            <a:stCxn id="5" idx="3"/>
          </p:cNvCxnSpPr>
          <p:nvPr/>
        </p:nvCxnSpPr>
        <p:spPr>
          <a:xfrm>
            <a:off x="3048000" y="2286996"/>
            <a:ext cx="811358" cy="17093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19">
            <a:extLst>
              <a:ext uri="{FF2B5EF4-FFF2-40B4-BE49-F238E27FC236}">
                <a16:creationId xmlns:a16="http://schemas.microsoft.com/office/drawing/2014/main" id="{D8F6F086-80C8-B903-757B-139AA3A91198}"/>
              </a:ext>
            </a:extLst>
          </p:cNvPr>
          <p:cNvCxnSpPr>
            <a:cxnSpLocks/>
            <a:stCxn id="6" idx="3"/>
          </p:cNvCxnSpPr>
          <p:nvPr/>
        </p:nvCxnSpPr>
        <p:spPr>
          <a:xfrm>
            <a:off x="3048000" y="3166699"/>
            <a:ext cx="811358" cy="11790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9">
            <a:extLst>
              <a:ext uri="{FF2B5EF4-FFF2-40B4-BE49-F238E27FC236}">
                <a16:creationId xmlns:a16="http://schemas.microsoft.com/office/drawing/2014/main" id="{6FD27B83-5AFD-AD8D-9043-50636A5DBE8B}"/>
              </a:ext>
            </a:extLst>
          </p:cNvPr>
          <p:cNvCxnSpPr>
            <a:cxnSpLocks/>
            <a:stCxn id="7" idx="3"/>
          </p:cNvCxnSpPr>
          <p:nvPr/>
        </p:nvCxnSpPr>
        <p:spPr>
          <a:xfrm>
            <a:off x="3048000" y="4171077"/>
            <a:ext cx="828773" cy="2649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3">
            <a:extLst>
              <a:ext uri="{FF2B5EF4-FFF2-40B4-BE49-F238E27FC236}">
                <a16:creationId xmlns:a16="http://schemas.microsoft.com/office/drawing/2014/main" id="{99BCFEBC-349E-D1D7-86BA-885143E1E279}"/>
              </a:ext>
            </a:extLst>
          </p:cNvPr>
          <p:cNvCxnSpPr>
            <a:cxnSpLocks/>
            <a:stCxn id="5" idx="3"/>
          </p:cNvCxnSpPr>
          <p:nvPr/>
        </p:nvCxnSpPr>
        <p:spPr>
          <a:xfrm>
            <a:off x="3048000" y="2286996"/>
            <a:ext cx="814640" cy="61619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3">
            <a:extLst>
              <a:ext uri="{FF2B5EF4-FFF2-40B4-BE49-F238E27FC236}">
                <a16:creationId xmlns:a16="http://schemas.microsoft.com/office/drawing/2014/main" id="{89EC26B9-6516-7291-4209-EB9767EB1869}"/>
              </a:ext>
            </a:extLst>
          </p:cNvPr>
          <p:cNvCxnSpPr>
            <a:cxnSpLocks/>
            <a:stCxn id="8" idx="3"/>
          </p:cNvCxnSpPr>
          <p:nvPr/>
        </p:nvCxnSpPr>
        <p:spPr>
          <a:xfrm flipV="1">
            <a:off x="3048000" y="3417947"/>
            <a:ext cx="811358" cy="193011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23">
            <a:extLst>
              <a:ext uri="{FF2B5EF4-FFF2-40B4-BE49-F238E27FC236}">
                <a16:creationId xmlns:a16="http://schemas.microsoft.com/office/drawing/2014/main" id="{2591DF4B-09BF-4C0E-F3C2-AD0462FC2EDD}"/>
              </a:ext>
            </a:extLst>
          </p:cNvPr>
          <p:cNvCxnSpPr>
            <a:cxnSpLocks/>
          </p:cNvCxnSpPr>
          <p:nvPr/>
        </p:nvCxnSpPr>
        <p:spPr>
          <a:xfrm flipV="1">
            <a:off x="3048000" y="2972596"/>
            <a:ext cx="847826" cy="13112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23">
            <a:extLst>
              <a:ext uri="{FF2B5EF4-FFF2-40B4-BE49-F238E27FC236}">
                <a16:creationId xmlns:a16="http://schemas.microsoft.com/office/drawing/2014/main" id="{608D00D3-1E33-F7D1-40D6-A4B7F5C62552}"/>
              </a:ext>
            </a:extLst>
          </p:cNvPr>
          <p:cNvCxnSpPr>
            <a:cxnSpLocks/>
            <a:stCxn id="7" idx="3"/>
          </p:cNvCxnSpPr>
          <p:nvPr/>
        </p:nvCxnSpPr>
        <p:spPr>
          <a:xfrm flipV="1">
            <a:off x="3048000" y="3088451"/>
            <a:ext cx="811358" cy="108262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4" name="Freeform 3">
            <a:extLst>
              <a:ext uri="{FF2B5EF4-FFF2-40B4-BE49-F238E27FC236}">
                <a16:creationId xmlns:a16="http://schemas.microsoft.com/office/drawing/2014/main" id="{DBD279B5-53E4-E3E6-C3E5-59FA599D0439}"/>
              </a:ext>
            </a:extLst>
          </p:cNvPr>
          <p:cNvSpPr/>
          <p:nvPr/>
        </p:nvSpPr>
        <p:spPr>
          <a:xfrm>
            <a:off x="5738126" y="4602537"/>
            <a:ext cx="507944" cy="639386"/>
          </a:xfrm>
          <a:custGeom>
            <a:avLst/>
            <a:gdLst/>
            <a:ahLst/>
            <a:cxnLst/>
            <a:rect l="l" t="t" r="r" b="b"/>
            <a:pathLst>
              <a:path w="2468880" h="4114800">
                <a:moveTo>
                  <a:pt x="0" y="0"/>
                </a:moveTo>
                <a:lnTo>
                  <a:pt x="2468880" y="0"/>
                </a:lnTo>
                <a:lnTo>
                  <a:pt x="246888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75" name="Freeform 4">
            <a:extLst>
              <a:ext uri="{FF2B5EF4-FFF2-40B4-BE49-F238E27FC236}">
                <a16:creationId xmlns:a16="http://schemas.microsoft.com/office/drawing/2014/main" id="{7ED6E5E2-2CCC-8770-4518-147B4F8C59AA}"/>
              </a:ext>
            </a:extLst>
          </p:cNvPr>
          <p:cNvSpPr/>
          <p:nvPr/>
        </p:nvSpPr>
        <p:spPr>
          <a:xfrm>
            <a:off x="5376568" y="1630304"/>
            <a:ext cx="521464" cy="881990"/>
          </a:xfrm>
          <a:custGeom>
            <a:avLst/>
            <a:gdLst/>
            <a:ahLst/>
            <a:cxnLst/>
            <a:rect l="l" t="t" r="r" b="b"/>
            <a:pathLst>
              <a:path w="2814576" h="4114800">
                <a:moveTo>
                  <a:pt x="0" y="0"/>
                </a:moveTo>
                <a:lnTo>
                  <a:pt x="2814576" y="0"/>
                </a:lnTo>
                <a:lnTo>
                  <a:pt x="28145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AR"/>
          </a:p>
        </p:txBody>
      </p:sp>
      <p:sp>
        <p:nvSpPr>
          <p:cNvPr id="76" name="Freeform 5">
            <a:extLst>
              <a:ext uri="{FF2B5EF4-FFF2-40B4-BE49-F238E27FC236}">
                <a16:creationId xmlns:a16="http://schemas.microsoft.com/office/drawing/2014/main" id="{F46E4715-03FC-F940-D6E5-70E260ECD4A3}"/>
              </a:ext>
            </a:extLst>
          </p:cNvPr>
          <p:cNvSpPr/>
          <p:nvPr/>
        </p:nvSpPr>
        <p:spPr>
          <a:xfrm>
            <a:off x="4996405" y="2083365"/>
            <a:ext cx="646279" cy="429126"/>
          </a:xfrm>
          <a:custGeom>
            <a:avLst/>
            <a:gdLst/>
            <a:ahLst/>
            <a:cxnLst/>
            <a:rect l="l" t="t" r="r" b="b"/>
            <a:pathLst>
              <a:path w="2954629" h="2179039">
                <a:moveTo>
                  <a:pt x="0" y="0"/>
                </a:moveTo>
                <a:lnTo>
                  <a:pt x="2954628" y="0"/>
                </a:lnTo>
                <a:lnTo>
                  <a:pt x="2954628" y="2179039"/>
                </a:lnTo>
                <a:lnTo>
                  <a:pt x="0" y="21790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AR"/>
          </a:p>
        </p:txBody>
      </p:sp>
    </p:spTree>
    <p:extLst>
      <p:ext uri="{BB962C8B-B14F-4D97-AF65-F5344CB8AC3E}">
        <p14:creationId xmlns:p14="http://schemas.microsoft.com/office/powerpoint/2010/main" val="16700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526EE854-167A-7E01-9DFE-2C4AA42D578C}"/>
            </a:ext>
          </a:extLst>
        </p:cNvPr>
        <p:cNvGrpSpPr/>
        <p:nvPr/>
      </p:nvGrpSpPr>
      <p:grpSpPr>
        <a:xfrm>
          <a:off x="0" y="0"/>
          <a:ext cx="0" cy="0"/>
          <a:chOff x="0" y="0"/>
          <a:chExt cx="0" cy="0"/>
        </a:xfrm>
      </p:grpSpPr>
      <p:cxnSp>
        <p:nvCxnSpPr>
          <p:cNvPr id="195" name="Google Shape;195;p35">
            <a:extLst>
              <a:ext uri="{FF2B5EF4-FFF2-40B4-BE49-F238E27FC236}">
                <a16:creationId xmlns:a16="http://schemas.microsoft.com/office/drawing/2014/main" id="{1707783D-BB84-D91C-E5F3-4125ADF340A2}"/>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cxnSp>
        <p:nvCxnSpPr>
          <p:cNvPr id="196" name="Google Shape;196;p35">
            <a:extLst>
              <a:ext uri="{FF2B5EF4-FFF2-40B4-BE49-F238E27FC236}">
                <a16:creationId xmlns:a16="http://schemas.microsoft.com/office/drawing/2014/main" id="{04A7FB4B-B15D-3827-0ECD-A866D3405C4F}"/>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97" name="Google Shape;197;p35">
            <a:extLst>
              <a:ext uri="{FF2B5EF4-FFF2-40B4-BE49-F238E27FC236}">
                <a16:creationId xmlns:a16="http://schemas.microsoft.com/office/drawing/2014/main" id="{FE89883E-4E51-0D44-3DB7-61541E59B4B3}"/>
              </a:ext>
            </a:extLst>
          </p:cNvPr>
          <p:cNvPicPr preferRelativeResize="0"/>
          <p:nvPr/>
        </p:nvPicPr>
        <p:blipFill rotWithShape="1">
          <a:blip r:embed="rId3">
            <a:alphaModFix/>
          </a:blip>
          <a:srcRect r="6976"/>
          <a:stretch/>
        </p:blipFill>
        <p:spPr>
          <a:xfrm>
            <a:off x="2764475" y="0"/>
            <a:ext cx="6379525" cy="6857999"/>
          </a:xfrm>
          <a:prstGeom prst="rect">
            <a:avLst/>
          </a:prstGeom>
          <a:noFill/>
          <a:ln>
            <a:noFill/>
          </a:ln>
        </p:spPr>
      </p:pic>
      <p:sp>
        <p:nvSpPr>
          <p:cNvPr id="198" name="Google Shape;198;p35">
            <a:extLst>
              <a:ext uri="{FF2B5EF4-FFF2-40B4-BE49-F238E27FC236}">
                <a16:creationId xmlns:a16="http://schemas.microsoft.com/office/drawing/2014/main" id="{D19E6E4C-BF2D-D517-ABE2-87F1EC193F2A}"/>
              </a:ext>
            </a:extLst>
          </p:cNvPr>
          <p:cNvSpPr/>
          <p:nvPr/>
        </p:nvSpPr>
        <p:spPr>
          <a:xfrm>
            <a:off x="0" y="-4200"/>
            <a:ext cx="3043200" cy="68601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sz="1400" b="0" i="0" u="none" strike="noStrike" cap="none">
              <a:solidFill>
                <a:srgbClr val="780811"/>
              </a:solidFill>
              <a:latin typeface="Arial"/>
              <a:ea typeface="Arial"/>
              <a:cs typeface="Arial"/>
              <a:sym typeface="Arial"/>
            </a:endParaRPr>
          </a:p>
        </p:txBody>
      </p:sp>
      <p:sp>
        <p:nvSpPr>
          <p:cNvPr id="199" name="Google Shape;199;p35">
            <a:extLst>
              <a:ext uri="{FF2B5EF4-FFF2-40B4-BE49-F238E27FC236}">
                <a16:creationId xmlns:a16="http://schemas.microsoft.com/office/drawing/2014/main" id="{9EF64CA9-8EEF-41BF-CAAF-CECD3F413AAF}"/>
              </a:ext>
            </a:extLst>
          </p:cNvPr>
          <p:cNvSpPr txBox="1"/>
          <p:nvPr/>
        </p:nvSpPr>
        <p:spPr>
          <a:xfrm>
            <a:off x="201525" y="1977325"/>
            <a:ext cx="27549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noProof="0" dirty="0">
                <a:solidFill>
                  <a:srgbClr val="FFFFFF"/>
                </a:solidFill>
              </a:rPr>
              <a:t>¿En qué se diferencian una evaluación descriptiva y una evaluación causal?</a:t>
            </a:r>
            <a:endParaRPr lang="es-AR" sz="2800" b="0" i="0" u="none" strike="noStrike" cap="none" noProof="0" dirty="0">
              <a:solidFill>
                <a:srgbClr val="FFFFFF"/>
              </a:solidFill>
              <a:latin typeface="Arial"/>
              <a:ea typeface="Arial"/>
              <a:cs typeface="Arial"/>
              <a:sym typeface="Arial"/>
            </a:endParaRPr>
          </a:p>
        </p:txBody>
      </p:sp>
      <p:sp>
        <p:nvSpPr>
          <p:cNvPr id="200" name="Google Shape;200;p35">
            <a:extLst>
              <a:ext uri="{FF2B5EF4-FFF2-40B4-BE49-F238E27FC236}">
                <a16:creationId xmlns:a16="http://schemas.microsoft.com/office/drawing/2014/main" id="{2913B0FF-278C-B4B3-1CEF-8209D91F562E}"/>
              </a:ext>
            </a:extLst>
          </p:cNvPr>
          <p:cNvSpPr txBox="1"/>
          <p:nvPr/>
        </p:nvSpPr>
        <p:spPr>
          <a:xfrm>
            <a:off x="3529025" y="5909775"/>
            <a:ext cx="23199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AR" sz="1800" noProof="0">
                <a:solidFill>
                  <a:srgbClr val="2F5AA6"/>
                </a:solidFill>
                <a:latin typeface="Helvetica Neue"/>
                <a:ea typeface="Helvetica Neue"/>
                <a:cs typeface="Helvetica Neue"/>
                <a:sym typeface="Helvetica Neue"/>
              </a:rPr>
              <a:t>Evaluación Descriptiva</a:t>
            </a:r>
          </a:p>
        </p:txBody>
      </p:sp>
      <p:sp>
        <p:nvSpPr>
          <p:cNvPr id="201" name="Google Shape;201;p35">
            <a:extLst>
              <a:ext uri="{FF2B5EF4-FFF2-40B4-BE49-F238E27FC236}">
                <a16:creationId xmlns:a16="http://schemas.microsoft.com/office/drawing/2014/main" id="{F4E07DB8-BC9D-AC1E-00D9-09A9E79C1070}"/>
              </a:ext>
            </a:extLst>
          </p:cNvPr>
          <p:cNvSpPr txBox="1"/>
          <p:nvPr/>
        </p:nvSpPr>
        <p:spPr>
          <a:xfrm>
            <a:off x="6334750" y="5909775"/>
            <a:ext cx="23199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AR" sz="1800" noProof="0">
                <a:solidFill>
                  <a:srgbClr val="2F5AA6"/>
                </a:solidFill>
                <a:latin typeface="Helvetica Neue"/>
                <a:ea typeface="Helvetica Neue"/>
                <a:cs typeface="Helvetica Neue"/>
                <a:sym typeface="Helvetica Neue"/>
              </a:rPr>
              <a:t>Evaluación</a:t>
            </a:r>
            <a:br>
              <a:rPr lang="es-AR" sz="1800" noProof="0">
                <a:solidFill>
                  <a:srgbClr val="2F5AA6"/>
                </a:solidFill>
                <a:latin typeface="Helvetica Neue"/>
                <a:ea typeface="Helvetica Neue"/>
                <a:cs typeface="Helvetica Neue"/>
                <a:sym typeface="Helvetica Neue"/>
              </a:rPr>
            </a:br>
            <a:r>
              <a:rPr lang="es-AR" sz="1800" noProof="0">
                <a:solidFill>
                  <a:srgbClr val="2F5AA6"/>
                </a:solidFill>
                <a:latin typeface="Helvetica Neue"/>
                <a:ea typeface="Helvetica Neue"/>
                <a:cs typeface="Helvetica Neue"/>
                <a:sym typeface="Helvetica Neue"/>
              </a:rPr>
              <a:t>Causal</a:t>
            </a:r>
          </a:p>
        </p:txBody>
      </p:sp>
    </p:spTree>
    <p:extLst>
      <p:ext uri="{BB962C8B-B14F-4D97-AF65-F5344CB8AC3E}">
        <p14:creationId xmlns:p14="http://schemas.microsoft.com/office/powerpoint/2010/main" val="1782237320"/>
      </p:ext>
    </p:extLst>
  </p:cSld>
  <p:clrMapOvr>
    <a:masterClrMapping/>
  </p:clrMapOvr>
</p:sld>
</file>

<file path=ppt/theme/theme1.xml><?xml version="1.0" encoding="utf-8"?>
<a:theme xmlns:a="http://schemas.openxmlformats.org/drawingml/2006/main" name="Grid">
  <a:themeElements>
    <a:clrScheme name="Grid">
      <a:dk1>
        <a:srgbClr val="202832"/>
      </a:dk1>
      <a:lt1>
        <a:srgbClr val="E5E5E5"/>
      </a:lt1>
      <a:dk2>
        <a:srgbClr val="A7A7A7"/>
      </a:dk2>
      <a:lt2>
        <a:srgbClr val="535353"/>
      </a:lt2>
      <a:accent1>
        <a:srgbClr val="EE8510"/>
      </a:accent1>
      <a:accent2>
        <a:srgbClr val="ADADAD"/>
      </a:accent2>
      <a:accent3>
        <a:srgbClr val="E5E5E5"/>
      </a:accent3>
      <a:accent4>
        <a:srgbClr val="8F8F8F"/>
      </a:accent4>
      <a:accent5>
        <a:srgbClr val="6E6E6E"/>
      </a:accent5>
      <a:accent6>
        <a:srgbClr val="4D4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rgbClr val="000000"/>
      </a:dk1>
      <a:lt1>
        <a:srgbClr val="FFFFFF"/>
      </a:lt1>
      <a:dk2>
        <a:srgbClr val="A7A7A7"/>
      </a:dk2>
      <a:lt2>
        <a:srgbClr val="535353"/>
      </a:lt2>
      <a:accent1>
        <a:srgbClr val="EE8510"/>
      </a:accent1>
      <a:accent2>
        <a:srgbClr val="ADADAD"/>
      </a:accent2>
      <a:accent3>
        <a:srgbClr val="E5E5E5"/>
      </a:accent3>
      <a:accent4>
        <a:srgbClr val="8F8F8F"/>
      </a:accent4>
      <a:accent5>
        <a:srgbClr val="6E6E6E"/>
      </a:accent5>
      <a:accent6>
        <a:srgbClr val="4D4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2460</TotalTime>
  <Words>8820</Words>
  <Application>Microsoft Office PowerPoint</Application>
  <PresentationFormat>On-screen Show (4:3)</PresentationFormat>
  <Paragraphs>375</Paragraphs>
  <Slides>44</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Montserrat</vt:lpstr>
      <vt:lpstr>Trebuchet MS</vt:lpstr>
      <vt:lpstr>Raleway</vt:lpstr>
      <vt:lpstr>Calibri</vt:lpstr>
      <vt:lpstr>Arial</vt:lpstr>
      <vt:lpstr>Helvetica Neue</vt:lpstr>
      <vt:lpstr>Times New Roman</vt:lpstr>
      <vt:lpstr>-apple-system</vt:lpstr>
      <vt:lpstr>Georgia</vt:lpstr>
      <vt:lpstr>Roboto</vt:lpstr>
      <vt:lpstr>BR Omny Bold</vt: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Marcos para inferir Causalidad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Carlisle Levine</dc:creator>
  <cp:lastModifiedBy>Carolina De La Rosa Mateo</cp:lastModifiedBy>
  <cp:revision>151</cp:revision>
  <cp:lastPrinted>2025-09-13T16:13:29Z</cp:lastPrinted>
  <dcterms:modified xsi:type="dcterms:W3CDTF">2026-01-30T19:21:13Z</dcterms:modified>
</cp:coreProperties>
</file>