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11" r:id="rId21"/>
    <p:sldId id="276" r:id="rId22"/>
    <p:sldId id="313" r:id="rId23"/>
    <p:sldId id="314" r:id="rId24"/>
    <p:sldId id="279" r:id="rId25"/>
    <p:sldId id="332" r:id="rId26"/>
    <p:sldId id="317" r:id="rId27"/>
    <p:sldId id="318" r:id="rId28"/>
    <p:sldId id="319" r:id="rId29"/>
    <p:sldId id="321" r:id="rId30"/>
    <p:sldId id="322" r:id="rId31"/>
    <p:sldId id="286" r:id="rId32"/>
    <p:sldId id="287" r:id="rId33"/>
    <p:sldId id="324" r:id="rId34"/>
    <p:sldId id="325" r:id="rId35"/>
    <p:sldId id="290" r:id="rId36"/>
    <p:sldId id="291" r:id="rId37"/>
    <p:sldId id="292" r:id="rId38"/>
    <p:sldId id="293" r:id="rId39"/>
    <p:sldId id="330" r:id="rId40"/>
    <p:sldId id="331" r:id="rId41"/>
    <p:sldId id="326" r:id="rId42"/>
    <p:sldId id="297" r:id="rId43"/>
    <p:sldId id="327" r:id="rId44"/>
    <p:sldId id="328" r:id="rId45"/>
    <p:sldId id="300" r:id="rId46"/>
    <p:sldId id="301" r:id="rId47"/>
    <p:sldId id="302" r:id="rId48"/>
    <p:sldId id="320" r:id="rId49"/>
    <p:sldId id="304" r:id="rId50"/>
    <p:sldId id="305" r:id="rId51"/>
    <p:sldId id="306" r:id="rId52"/>
    <p:sldId id="307" r:id="rId53"/>
    <p:sldId id="329" r:id="rId54"/>
    <p:sldId id="309" r:id="rId55"/>
    <p:sldId id="310" r:id="rId56"/>
  </p:sldIdLst>
  <p:sldSz cx="9144000" cy="6858000" type="screen4x3"/>
  <p:notesSz cx="6858000" cy="9144000"/>
  <p:embeddedFontLst>
    <p:embeddedFont>
      <p:font typeface="Georgia" panose="02040502050405020303" pitchFamily="18" charset="0"/>
      <p:regular r:id="rId58"/>
      <p:bold r:id="rId59"/>
      <p:italic r:id="rId60"/>
      <p:boldItalic r:id="rId61"/>
    </p:embeddedFont>
    <p:embeddedFont>
      <p:font typeface="Helvetica Neue" panose="020B0604020202020204" charset="0"/>
      <p:regular r:id="rId62"/>
      <p:bold r:id="rId63"/>
      <p:italic r:id="rId64"/>
      <p:boldItalic r:id="rId65"/>
    </p:embeddedFont>
    <p:embeddedFont>
      <p:font typeface="Montserrat" panose="00000500000000000000" pitchFamily="2" charset="0"/>
      <p:regular r:id="rId66"/>
      <p:bold r:id="rId67"/>
      <p:italic r:id="rId68"/>
      <p:boldItalic r:id="rId69"/>
    </p:embeddedFont>
    <p:embeddedFont>
      <p:font typeface="Play" panose="020B0604020202020204" charset="0"/>
      <p:regular r:id="rId70"/>
      <p:bold r:id="rId71"/>
    </p:embeddedFont>
    <p:embeddedFont>
      <p:font typeface="Raleway" pitchFamily="2" charset="0"/>
      <p:regular r:id="rId72"/>
      <p:bold r:id="rId73"/>
      <p:italic r:id="rId74"/>
      <p:boldItalic r:id="rId75"/>
    </p:embeddedFont>
    <p:embeddedFont>
      <p:font typeface="Roboto" panose="02000000000000000000" pitchFamily="2" charset="0"/>
      <p:regular r:id="rId76"/>
      <p:bold r:id="rId77"/>
      <p:italic r:id="rId78"/>
      <p:boldItalic r:id="rId79"/>
    </p:embeddedFont>
    <p:embeddedFont>
      <p:font typeface="Roboto Medium" panose="02000000000000000000" pitchFamily="2" charset="0"/>
      <p:regular r:id="rId80"/>
      <p:bold r:id="rId81"/>
      <p:italic r:id="rId82"/>
      <p:boldItalic r:id="rId83"/>
    </p:embeddedFont>
    <p:embeddedFont>
      <p:font typeface="Roboto Thin" panose="02000000000000000000" pitchFamily="2"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9" roundtripDataSignature="AMtx7mjHDRYGbJqVw0rDQf88H7mnFFCbR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orencia Guerzovich" initials="" lastIdx="20" clrIdx="0"/>
  <p:cmAuthor id="1" name="Florencia Guerzovich" initials="FG" lastIdx="10" clrIdx="1">
    <p:extLst>
      <p:ext uri="{19B8F6BF-5375-455C-9EA6-DF929625EA0E}">
        <p15:presenceInfo xmlns:p15="http://schemas.microsoft.com/office/powerpoint/2012/main" userId="90e60fcc9c513ab3" providerId="Windows Live"/>
      </p:ext>
    </p:extLst>
  </p:cmAuthor>
  <p:cmAuthor id="2" name="Florencia Guerzovich" initials="FG [2]" lastIdx="28" clrIdx="2">
    <p:extLst>
      <p:ext uri="{19B8F6BF-5375-455C-9EA6-DF929625EA0E}">
        <p15:presenceInfo xmlns:p15="http://schemas.microsoft.com/office/powerpoint/2012/main" userId="SDbuMqqU0MlYIxBU77n8usVZu805+gIUnNGpZMY/QMo=" providerId="None"/>
      </p:ext>
    </p:extLst>
  </p:cmAuthor>
  <p:cmAuthor id="3" name="Juan Rizzo" initials="JR" lastIdx="10" clrIdx="3">
    <p:extLst>
      <p:ext uri="{19B8F6BF-5375-455C-9EA6-DF929625EA0E}">
        <p15:presenceInfo xmlns:p15="http://schemas.microsoft.com/office/powerpoint/2012/main" userId="675721775d3504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AAFD07-996E-4A48-9225-5ADF8884876D}" v="1" dt="2026-01-30T19:24:23.800"/>
  </p1510:revLst>
</p1510:revInfo>
</file>

<file path=ppt/tableStyles.xml><?xml version="1.0" encoding="utf-8"?>
<a:tblStyleLst xmlns:a="http://schemas.openxmlformats.org/drawingml/2006/main" def="{0FC22A9D-ED8D-4D28-8B77-5C1FA5D7157F}">
  <a:tblStyle styleId="{0FC22A9D-ED8D-4D28-8B77-5C1FA5D7157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9" autoAdjust="0"/>
    <p:restoredTop sz="94291" autoAdjust="0"/>
  </p:normalViewPr>
  <p:slideViewPr>
    <p:cSldViewPr snapToGrid="0">
      <p:cViewPr varScale="1">
        <p:scale>
          <a:sx n="66" d="100"/>
          <a:sy n="66" d="100"/>
        </p:scale>
        <p:origin x="1930" y="27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font" Target="fonts/font27.fntdata"/><Relationship Id="rId89"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4.xml"/><Relationship Id="rId90" Type="http://schemas.openxmlformats.org/officeDocument/2006/relationships/commentAuthors" Target="commentAuthors.xml"/><Relationship Id="rId95"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font" Target="fonts/font28.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font" Target="fonts/font26.fntdata"/><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font" Target="fonts/font29.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font" Target="fonts/font14.fntdata"/><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9.fntdata"/><Relationship Id="rId87" Type="http://schemas.openxmlformats.org/officeDocument/2006/relationships/font" Target="fonts/font30.fntdata"/><Relationship Id="rId61" Type="http://schemas.openxmlformats.org/officeDocument/2006/relationships/font" Target="fonts/font4.fntdata"/><Relationship Id="rId82" Type="http://schemas.openxmlformats.org/officeDocument/2006/relationships/font" Target="fonts/font2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De La Rosa Mateo" userId="a084d311bd54fb52" providerId="LiveId" clId="{82ACDCFF-BEEA-4101-B5DD-B9DA7BC60A56}"/>
    <pc:docChg chg="undo custSel modSld">
      <pc:chgData name="Carolina De La Rosa Mateo" userId="a084d311bd54fb52" providerId="LiveId" clId="{82ACDCFF-BEEA-4101-B5DD-B9DA7BC60A56}" dt="2026-01-30T19:24:18.103" v="2" actId="6549"/>
      <pc:docMkLst>
        <pc:docMk/>
      </pc:docMkLst>
      <pc:sldChg chg="modSp mod">
        <pc:chgData name="Carolina De La Rosa Mateo" userId="a084d311bd54fb52" providerId="LiveId" clId="{82ACDCFF-BEEA-4101-B5DD-B9DA7BC60A56}" dt="2026-01-30T19:24:18.103" v="2" actId="6549"/>
        <pc:sldMkLst>
          <pc:docMk/>
          <pc:sldMk cId="3839638492" sldId="329"/>
        </pc:sldMkLst>
        <pc:spChg chg="mod">
          <ac:chgData name="Carolina De La Rosa Mateo" userId="a084d311bd54fb52" providerId="LiveId" clId="{82ACDCFF-BEEA-4101-B5DD-B9DA7BC60A56}" dt="2026-01-30T19:24:18.103" v="2" actId="6549"/>
          <ac:spMkLst>
            <pc:docMk/>
            <pc:sldMk cId="3839638492" sldId="329"/>
            <ac:spMk id="8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cielo.cl/scielo.php?pid=S0718-090X2017000300659&amp;script=sci_abstrac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4cb31c3fae_0_0: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marR="0" lvl="0" indent="0" algn="l" rtl="0">
              <a:lnSpc>
                <a:spcPct val="120000"/>
              </a:lnSpc>
              <a:spcBef>
                <a:spcPts val="1000"/>
              </a:spcBef>
              <a:spcAft>
                <a:spcPts val="0"/>
              </a:spcAft>
              <a:buClr>
                <a:srgbClr val="000000"/>
              </a:buClr>
              <a:buSzPts val="1400"/>
              <a:buFont typeface="Arial"/>
              <a:buNone/>
            </a:pPr>
            <a:r>
              <a:rPr lang="es-AR" sz="1600" noProof="0" dirty="0"/>
              <a:t>Creen una copia de esta presentación; no modifiquen esta copia maestra. En esta presentación, hemos incluido ejemplos. Pueden reemplazarlos con ejemplos de su propio trabajo que muestren un enfoque causal sólido. Algunos grupos de discusión también incluyen opciones. Elijan la opción que deseen usar y eliminen la otra diapositiva de su copia.</a:t>
            </a:r>
            <a:endParaRPr lang="es-AR" noProof="0" dirty="0"/>
          </a:p>
          <a:p>
            <a:pPr marL="0" lvl="0" indent="0" algn="l" rtl="0">
              <a:lnSpc>
                <a:spcPct val="120000"/>
              </a:lnSpc>
              <a:spcBef>
                <a:spcPts val="1000"/>
              </a:spcBef>
              <a:spcAft>
                <a:spcPts val="0"/>
              </a:spcAft>
              <a:buSzPts val="1400"/>
              <a:buNone/>
            </a:pPr>
            <a:r>
              <a:rPr lang="en-US" sz="1200" dirty="0">
                <a:solidFill>
                  <a:schemeClr val="dk1"/>
                </a:solidFill>
              </a:rPr>
              <a:t> </a:t>
            </a:r>
            <a:endParaRPr sz="1200" dirty="0">
              <a:solidFill>
                <a:schemeClr val="dk1"/>
              </a:solidFill>
            </a:endParaRPr>
          </a:p>
        </p:txBody>
      </p:sp>
      <p:sp>
        <p:nvSpPr>
          <p:cNvPr id="96" name="Google Shape;96;g34cb31c3f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007bc826e_1_10: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s-AR" noProof="0" dirty="0"/>
              <a:t>Opción 1: “Antes de profundizar en el contenido, nos gustaría comenzar con un ejemplo específico para fundamentar colectivamente este trabajo.” </a:t>
            </a:r>
          </a:p>
          <a:p>
            <a:pPr marL="0" lvl="0" indent="0" algn="l" rtl="0">
              <a:lnSpc>
                <a:spcPct val="100000"/>
              </a:lnSpc>
              <a:spcBef>
                <a:spcPts val="0"/>
              </a:spcBef>
              <a:spcAft>
                <a:spcPts val="0"/>
              </a:spcAft>
              <a:buSzPts val="1400"/>
              <a:buNone/>
            </a:pPr>
            <a:r>
              <a:rPr lang="es-AR" noProof="0" dirty="0"/>
              <a:t>También puede sustituir su propio caso práctico, asegurándose de elegir uno que ayude a hacer más tangible el contenido del módulo que está impartiendo (por ejemplo, si está impartiendo el módulo de rigor, asegúrese de que el caso tenga un enfoque bien articulado del rigor que se alinee con la rúbrica y el enfoque basado en valores de esta presentación). Considere los tipos de detalles que se ofrecen aquí para ayudarle a pensar cómo desarrollar su caso. Intente consultar este caso a lo largo de la explicación de los conceptos.</a:t>
            </a:r>
          </a:p>
          <a:p>
            <a:pPr marL="0" lvl="0" indent="0" algn="l" rtl="0">
              <a:lnSpc>
                <a:spcPct val="100000"/>
              </a:lnSpc>
              <a:spcBef>
                <a:spcPts val="0"/>
              </a:spcBef>
              <a:spcAft>
                <a:spcPts val="0"/>
              </a:spcAft>
              <a:buSzPts val="1400"/>
              <a:buNone/>
            </a:pPr>
            <a:r>
              <a:rPr lang="es-AR" noProof="0" dirty="0"/>
              <a:t>Opción 2:  Use casos ilustrativos distintos en el documento. Elimine este </a:t>
            </a:r>
            <a:r>
              <a:rPr lang="es-AR" i="1" noProof="0" dirty="0" err="1"/>
              <a:t>slide</a:t>
            </a:r>
            <a:r>
              <a:rPr lang="es-AR" noProof="0" dirty="0"/>
              <a:t> y los subsiguientes. </a:t>
            </a:r>
          </a:p>
        </p:txBody>
      </p:sp>
      <p:sp>
        <p:nvSpPr>
          <p:cNvPr id="209" name="Google Shape;209;g35007bc826e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007bc826e_1_17: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200" noProof="0" dirty="0">
                <a:solidFill>
                  <a:schemeClr val="dk1"/>
                </a:solidFill>
              </a:rPr>
              <a:t>Usar si es relevante. </a:t>
            </a:r>
            <a:endParaRPr lang="es-AR" sz="1300" noProof="0" dirty="0"/>
          </a:p>
        </p:txBody>
      </p:sp>
      <p:sp>
        <p:nvSpPr>
          <p:cNvPr id="217" name="Google Shape;217;g35007bc826e_1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007bc826e_1_26: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200" noProof="0" dirty="0">
                <a:solidFill>
                  <a:schemeClr val="dk1"/>
                </a:solidFill>
              </a:rPr>
              <a:t>Usar si es relevante. </a:t>
            </a:r>
            <a:endParaRPr lang="es-AR" sz="1300" noProof="0" dirty="0"/>
          </a:p>
        </p:txBody>
      </p:sp>
      <p:sp>
        <p:nvSpPr>
          <p:cNvPr id="227" name="Google Shape;227;g35007bc826e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007bc826e_1_35: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200" noProof="0" dirty="0">
                <a:solidFill>
                  <a:schemeClr val="dk1"/>
                </a:solidFill>
              </a:rPr>
              <a:t>Usar si es relevante. </a:t>
            </a:r>
          </a:p>
        </p:txBody>
      </p:sp>
      <p:sp>
        <p:nvSpPr>
          <p:cNvPr id="237" name="Google Shape;237;g35007bc826e_1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5007bc826e_1_44: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200" noProof="0" dirty="0">
                <a:solidFill>
                  <a:schemeClr val="dk1"/>
                </a:solidFill>
              </a:rPr>
              <a:t>Usar si es relevante. </a:t>
            </a:r>
          </a:p>
        </p:txBody>
      </p:sp>
      <p:sp>
        <p:nvSpPr>
          <p:cNvPr id="247" name="Google Shape;247;g35007bc826e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007bc826e_1_52: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solidFill>
                  <a:schemeClr val="dk1"/>
                </a:solidFill>
              </a:rPr>
              <a:t>Usar si relevante </a:t>
            </a:r>
            <a:endParaRPr sz="1300"/>
          </a:p>
          <a:p>
            <a:pPr marL="215900" marR="0" lvl="0" indent="0" algn="l" rtl="0">
              <a:lnSpc>
                <a:spcPct val="100000"/>
              </a:lnSpc>
              <a:spcBef>
                <a:spcPts val="0"/>
              </a:spcBef>
              <a:spcAft>
                <a:spcPts val="0"/>
              </a:spcAft>
              <a:buClr>
                <a:srgbClr val="000000"/>
              </a:buClr>
              <a:buSzPts val="1400"/>
              <a:buFont typeface="Arial"/>
              <a:buNone/>
            </a:pPr>
            <a:endParaRPr/>
          </a:p>
          <a:p>
            <a:pPr marL="495300" lvl="0" indent="-190500" algn="l" rtl="0">
              <a:lnSpc>
                <a:spcPct val="100000"/>
              </a:lnSpc>
              <a:spcBef>
                <a:spcPts val="0"/>
              </a:spcBef>
              <a:spcAft>
                <a:spcPts val="1200"/>
              </a:spcAft>
              <a:buSzPts val="1400"/>
              <a:buFont typeface="Arial"/>
              <a:buNone/>
            </a:pPr>
            <a:endParaRPr/>
          </a:p>
        </p:txBody>
      </p:sp>
      <p:sp>
        <p:nvSpPr>
          <p:cNvPr id="256" name="Google Shape;256;g35007bc826e_1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noProof="0" dirty="0"/>
              <a:t>Como demostró el estudio de caso, una evaluación de caminos causales combina múltiples métodos en un enfoque causal global, integra las voces de diversas maneras y cuenta historias causales complejas para visibilizar cómo se produce realmente el cambio. Entonces, ¿cómo diseñamos para esto?</a:t>
            </a:r>
          </a:p>
        </p:txBody>
      </p:sp>
      <p:sp>
        <p:nvSpPr>
          <p:cNvPr id="266" name="Google Shape;266;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4f303c7b2d_0_4: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400"/>
              <a:buNone/>
            </a:pPr>
            <a:r>
              <a:rPr lang="es-AR" sz="1300" noProof="0" dirty="0"/>
              <a:t>En las capacitaciones anteriores, nuestros colegas también hablaron sobre la importancia de que las evaluaciones de lo caminos causales se basen en nuestros valores. Esto se debe a que nuestros valores informan y moldean nuestras áreas de interés, las preguntas que formulamos, los enfoques y métodos que elegimos aplicar, así como las fuentes de datos que consideramos importantes. Nuestros valores también influyen en quiénes participan como responsables de la toma de decisiones en la evaluación, ya que determinan el alcance, las preguntas, el diseño y la implementación. En resumen, nuestros valores orientan cómo planificamos y llevamos a cabo una evaluación de caminos causales en todas sus etapas, que pueden verse representadas al final de esta diapositiva. Si bien presentamos el proceso de evaluación de caminos causales como secuencial, en la mayoría (si no en todas) de las evaluaciones causales no se diseñan todos los elementos de la evaluación de antemano, sino que se toman decisiones sobre los métodos y cómo implementarlos a medida que surgen los hallazgos iniciales. Esta flexibilidad y proceso iterativo son fundamentales para comprender cómo se produce el cambio. </a:t>
            </a:r>
            <a:br>
              <a:rPr lang="es-AR" sz="1200" b="0" i="0" noProof="0" dirty="0">
                <a:solidFill>
                  <a:schemeClr val="dk1"/>
                </a:solidFill>
                <a:latin typeface="Arial"/>
                <a:cs typeface="Arial"/>
                <a:sym typeface="Arial"/>
              </a:rPr>
            </a:br>
            <a:r>
              <a:rPr lang="es-AR" sz="1400" b="0" i="0" noProof="0" dirty="0">
                <a:solidFill>
                  <a:srgbClr val="3C4043"/>
                </a:solidFill>
                <a:latin typeface="Roboto"/>
                <a:ea typeface="Roboto"/>
                <a:cs typeface="Roboto"/>
                <a:sym typeface="Roboto"/>
              </a:rPr>
              <a:t>De acuerdo con nuestros valores de evaluación de caminos causales, podemos estar… </a:t>
            </a:r>
            <a:br>
              <a:rPr lang="es-AR" sz="1400" b="0" i="0" noProof="0" dirty="0">
                <a:solidFill>
                  <a:srgbClr val="3C4043"/>
                </a:solidFill>
                <a:latin typeface="Roboto"/>
                <a:ea typeface="Roboto"/>
                <a:cs typeface="Roboto"/>
                <a:sym typeface="Roboto"/>
              </a:rPr>
            </a:br>
            <a:r>
              <a:rPr lang="es-AR" sz="1400" b="1" i="0" noProof="0" dirty="0">
                <a:solidFill>
                  <a:srgbClr val="3C4043"/>
                </a:solidFill>
                <a:latin typeface="Roboto"/>
                <a:ea typeface="Roboto"/>
                <a:cs typeface="Roboto"/>
                <a:sym typeface="Roboto"/>
              </a:rPr>
              <a:t>Buscando la equidad</a:t>
            </a:r>
            <a:r>
              <a:rPr lang="es-AR" sz="1400" b="0" i="0" noProof="0" dirty="0">
                <a:solidFill>
                  <a:srgbClr val="3C4043"/>
                </a:solidFill>
                <a:latin typeface="Roboto"/>
                <a:ea typeface="Roboto"/>
                <a:cs typeface="Roboto"/>
                <a:sym typeface="Roboto"/>
              </a:rPr>
              <a:t>: Buscamos utilizar procesos inclusivos y empoderadores a lo largo de la evaluación que prioricen los valores y las perspectivas de las personas que participan en una iniciativa y son actores del sistema, con especial atención a aquellas cuyas voces no suelen ser escuchadas. En la práctica de nuestra evaluación, esto significa que debemos reflexionar constantemente sobre nuestros sesgos, nuestra posición y nuestro poder, además de crear las condiciones para que otras personas sean centrales en la toma de decisiones e influyan en la evaluación. </a:t>
            </a:r>
            <a:br>
              <a:rPr lang="es-AR" sz="1400" b="0" i="0" noProof="0" dirty="0">
                <a:solidFill>
                  <a:srgbClr val="3C4043"/>
                </a:solidFill>
                <a:latin typeface="Roboto"/>
                <a:ea typeface="Roboto"/>
                <a:cs typeface="Roboto"/>
                <a:sym typeface="Roboto"/>
              </a:rPr>
            </a:br>
            <a:r>
              <a:rPr lang="es-AR" sz="1400" b="1" i="0" noProof="0" dirty="0">
                <a:solidFill>
                  <a:srgbClr val="3C4043"/>
                </a:solidFill>
                <a:latin typeface="Roboto"/>
                <a:ea typeface="Roboto"/>
                <a:cs typeface="Roboto"/>
                <a:sym typeface="Roboto"/>
              </a:rPr>
              <a:t>Estrategia de información</a:t>
            </a:r>
            <a:r>
              <a:rPr lang="es-AR" sz="1400" b="0" i="0" noProof="0" dirty="0">
                <a:solidFill>
                  <a:srgbClr val="3C4043"/>
                </a:solidFill>
                <a:latin typeface="Roboto"/>
                <a:ea typeface="Roboto"/>
                <a:cs typeface="Roboto"/>
                <a:sym typeface="Roboto"/>
              </a:rPr>
              <a:t>: Buscamos generar aprendizaje que ayude a explicar cómo y por qué una estrategia influye en el cambio, para quién y bajo qué condiciones. Buscamos hacerlo de tal manera que todas las personas afectadas o interesadas en una iniciativa, incluidas aquellas tradicionalmente marginadas, consideren los hallazgos de nuestra evaluación relevantes y significativos y los utilicen para fundamentar sus estrategias. En la práctica de nuestra evaluación, esto significa que debemos asegurarnos de que nuestro enfoque sea significativo para quienes participan en el trabajo: que confíen en los hallazgos y deseen utilizarlos (idealmente, hallazgos que desarrollamos conjuntamente).</a:t>
            </a:r>
            <a:br>
              <a:rPr lang="es-AR" sz="1400" b="0" i="0" noProof="0" dirty="0">
                <a:solidFill>
                  <a:srgbClr val="3C4043"/>
                </a:solidFill>
                <a:latin typeface="Roboto"/>
                <a:ea typeface="Roboto"/>
                <a:cs typeface="Roboto"/>
                <a:sym typeface="Roboto"/>
              </a:rPr>
            </a:br>
            <a:r>
              <a:rPr lang="es-AR" sz="1400" b="1" i="0" noProof="0" dirty="0">
                <a:solidFill>
                  <a:srgbClr val="3C4043"/>
                </a:solidFill>
                <a:latin typeface="Roboto"/>
                <a:ea typeface="Roboto"/>
                <a:cs typeface="Roboto"/>
                <a:sym typeface="Roboto"/>
              </a:rPr>
              <a:t>Aceptación de la complejidad</a:t>
            </a:r>
            <a:r>
              <a:rPr lang="es-AR" sz="1400" b="0" i="0" noProof="0" dirty="0">
                <a:solidFill>
                  <a:srgbClr val="3C4043"/>
                </a:solidFill>
                <a:latin typeface="Roboto"/>
                <a:ea typeface="Roboto"/>
                <a:cs typeface="Roboto"/>
                <a:sym typeface="Roboto"/>
              </a:rPr>
              <a:t>: Consideramos los caminos causales como no lineales, plurales y controvertidas. Esto requiere prestar atención a los resultados previstos e imprevistos, tanto positivos como negativos, y comprender las condiciones contextuales como parte de los mecanismos causales. En el contexto de nuestra evaluación, se trata de generar hallazgos más creíbles prestando atención a la complejidad y, a menudo, mediante un estudio diseñado de forma iterativa y con múltiples métodos integrados.</a:t>
            </a:r>
            <a:endParaRPr lang="es-AR" noProof="0" dirty="0"/>
          </a:p>
          <a:p>
            <a:pPr marL="0" lvl="0" indent="0" algn="l" rtl="0">
              <a:lnSpc>
                <a:spcPct val="100000"/>
              </a:lnSpc>
              <a:spcBef>
                <a:spcPts val="0"/>
              </a:spcBef>
              <a:spcAft>
                <a:spcPts val="0"/>
              </a:spcAft>
              <a:buSzPts val="1400"/>
              <a:buNone/>
            </a:pPr>
            <a:endParaRPr sz="1300" dirty="0"/>
          </a:p>
        </p:txBody>
      </p:sp>
      <p:sp>
        <p:nvSpPr>
          <p:cNvPr id="274" name="Google Shape;274;g34f303c7b2d_0_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4f303c7b2d_0_96:notes"/>
          <p:cNvSpPr txBox="1">
            <a:spLocks noGrp="1"/>
          </p:cNvSpPr>
          <p:nvPr>
            <p:ph type="body" idx="1"/>
          </p:nvPr>
        </p:nvSpPr>
        <p:spPr>
          <a:xfrm>
            <a:off x="735567" y="4578756"/>
            <a:ext cx="5884500" cy="4337700"/>
          </a:xfrm>
          <a:prstGeom prst="rect">
            <a:avLst/>
          </a:prstGeom>
          <a:noFill/>
          <a:ln>
            <a:noFill/>
          </a:ln>
        </p:spPr>
        <p:txBody>
          <a:bodyPr spcFirstLastPara="1" wrap="square" lIns="97075" tIns="97075" rIns="97075" bIns="97075" anchor="t" anchorCtr="0">
            <a:noAutofit/>
          </a:bodyPr>
          <a:lstStyle/>
          <a:p>
            <a:pPr marL="0" lvl="0" indent="0" algn="l" rtl="0">
              <a:lnSpc>
                <a:spcPct val="107000"/>
              </a:lnSpc>
              <a:spcBef>
                <a:spcPts val="0"/>
              </a:spcBef>
              <a:spcAft>
                <a:spcPts val="824"/>
              </a:spcAft>
              <a:buSzPts val="1400"/>
              <a:buNone/>
            </a:pPr>
            <a:r>
              <a:rPr lang="es-AR" sz="1300" noProof="0" dirty="0"/>
              <a:t>En las secciones restantes, dedicaremos tiempo a cada uno de estos temas, reconociendo que no son un proceso lineal, sino que hay actividades distintas que son importantes en cada uno. </a:t>
            </a:r>
          </a:p>
        </p:txBody>
      </p:sp>
      <p:sp>
        <p:nvSpPr>
          <p:cNvPr id="307" name="Google Shape;307;g34f303c7b2d_0_96:notes"/>
          <p:cNvSpPr>
            <a:spLocks noGrp="1" noRot="1" noChangeAspect="1"/>
          </p:cNvSpPr>
          <p:nvPr>
            <p:ph type="sldImg" idx="2"/>
          </p:nvPr>
        </p:nvSpPr>
        <p:spPr>
          <a:xfrm>
            <a:off x="1268413" y="723900"/>
            <a:ext cx="4818062" cy="3613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9: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b="1"/>
          </a:p>
        </p:txBody>
      </p:sp>
      <p:sp>
        <p:nvSpPr>
          <p:cNvPr id="322" name="Google Shape;322;p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cb31c3fae_0_10: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noProof="0" dirty="0"/>
              <a:t> Breve introducción: 30 segundos en total, asumiendo que todos los participantes estén familiarizados con la iniciativa.</a:t>
            </a:r>
          </a:p>
        </p:txBody>
      </p:sp>
      <p:sp>
        <p:nvSpPr>
          <p:cNvPr id="108" name="Google Shape;108;g34cb31c3fa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a:extLst>
            <a:ext uri="{FF2B5EF4-FFF2-40B4-BE49-F238E27FC236}">
              <a16:creationId xmlns:a16="http://schemas.microsoft.com/office/drawing/2014/main" id="{4B6980E3-79BD-E676-5E40-35BD63B24CDA}"/>
            </a:ext>
          </a:extLst>
        </p:cNvPr>
        <p:cNvGrpSpPr/>
        <p:nvPr/>
      </p:nvGrpSpPr>
      <p:grpSpPr>
        <a:xfrm>
          <a:off x="0" y="0"/>
          <a:ext cx="0" cy="0"/>
          <a:chOff x="0" y="0"/>
          <a:chExt cx="0" cy="0"/>
        </a:xfrm>
      </p:grpSpPr>
      <p:sp>
        <p:nvSpPr>
          <p:cNvPr id="335" name="Google Shape;335;p10:notes">
            <a:extLst>
              <a:ext uri="{FF2B5EF4-FFF2-40B4-BE49-F238E27FC236}">
                <a16:creationId xmlns:a16="http://schemas.microsoft.com/office/drawing/2014/main" id="{DC3D1304-BBC6-796C-D083-85C382366D8D}"/>
              </a:ext>
            </a:extLst>
          </p:cNvPr>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1834" lvl="0" indent="0" algn="l" rtl="0">
              <a:lnSpc>
                <a:spcPct val="100000"/>
              </a:lnSpc>
              <a:spcBef>
                <a:spcPts val="0"/>
              </a:spcBef>
              <a:spcAft>
                <a:spcPts val="0"/>
              </a:spcAft>
              <a:buClr>
                <a:schemeClr val="dk1"/>
              </a:buClr>
              <a:buSzPts val="1200"/>
              <a:buFont typeface="Arial"/>
              <a:buNone/>
            </a:pPr>
            <a:r>
              <a:rPr lang="es-AR" sz="1300" noProof="0" dirty="0"/>
              <a:t>A continuación, al establecer un proceso de aprendizaje, debemos especificar las preguntas causales que queremos plantear, teniendo en cuenta quién debe participar en la selección de dichas preguntas y cómo facilitar su participación. Las preguntas abordarán: "¿Cómo, por qué, para quién y bajo qué condiciones la iniciativa contribuye a los resultados previstos o imprevistos (positivos y negativos)?"</a:t>
            </a:r>
            <a:endParaRPr lang="es-AR" noProof="0" dirty="0"/>
          </a:p>
          <a:p>
            <a:pPr marL="41834" lvl="0" indent="0" algn="l" rtl="0">
              <a:lnSpc>
                <a:spcPct val="100000"/>
              </a:lnSpc>
              <a:spcBef>
                <a:spcPts val="0"/>
              </a:spcBef>
              <a:spcAft>
                <a:spcPts val="0"/>
              </a:spcAft>
              <a:buClr>
                <a:schemeClr val="dk1"/>
              </a:buClr>
              <a:buSzPts val="1200"/>
              <a:buFont typeface="Arial"/>
              <a:buNone/>
            </a:pPr>
            <a:endParaRPr lang="es-AR" sz="1300" noProof="0" dirty="0"/>
          </a:p>
          <a:p>
            <a:pPr marL="41834" lvl="0" indent="0" algn="l" rtl="0">
              <a:lnSpc>
                <a:spcPct val="100000"/>
              </a:lnSpc>
              <a:spcBef>
                <a:spcPts val="0"/>
              </a:spcBef>
              <a:spcAft>
                <a:spcPts val="0"/>
              </a:spcAft>
              <a:buClr>
                <a:schemeClr val="dk1"/>
              </a:buClr>
              <a:buSzPts val="1200"/>
              <a:buFont typeface="Arial"/>
              <a:buNone/>
            </a:pPr>
            <a:r>
              <a:rPr lang="es-AR" sz="1300" noProof="0" dirty="0"/>
              <a:t>Las preguntas causales que se enmarcan en esta pregunta general pueden centrarse en la exploración de los  caminos causales o en la medición del impacto. Apgar y Aston las categorizan de la siguiente manera y ofrecen los siguientes ejemplos:</a:t>
            </a:r>
            <a:endParaRPr lang="es-AR" noProof="0" dirty="0"/>
          </a:p>
          <a:p>
            <a:pPr marL="41834" lvl="0" indent="0" algn="l" rtl="0">
              <a:lnSpc>
                <a:spcPct val="100000"/>
              </a:lnSpc>
              <a:spcBef>
                <a:spcPts val="0"/>
              </a:spcBef>
              <a:spcAft>
                <a:spcPts val="0"/>
              </a:spcAft>
              <a:buClr>
                <a:schemeClr val="dk1"/>
              </a:buClr>
              <a:buSzPts val="1200"/>
              <a:buFont typeface="Arial"/>
              <a:buNone/>
            </a:pPr>
            <a:endParaRPr lang="es-AR" sz="1300" noProof="0" dirty="0"/>
          </a:p>
          <a:p>
            <a:pPr marL="41834" lvl="0" indent="0" algn="l" rtl="0">
              <a:lnSpc>
                <a:spcPct val="100000"/>
              </a:lnSpc>
              <a:spcBef>
                <a:spcPts val="0"/>
              </a:spcBef>
              <a:spcAft>
                <a:spcPts val="0"/>
              </a:spcAft>
              <a:buClr>
                <a:schemeClr val="dk1"/>
              </a:buClr>
              <a:buSzPts val="1200"/>
              <a:buFont typeface="Arial"/>
              <a:buNone/>
            </a:pPr>
            <a:r>
              <a:rPr lang="es-AR" sz="1300" noProof="0" dirty="0"/>
              <a:t>Preguntas sobre el proceso causal:</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¿Qué procesos específicos condujeron a los resultados observados?</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¿Cómo desencadenó la intervención el cambio?</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¿Qué mecanismos intermedios conectan la intervención con los resultados?</a:t>
            </a:r>
            <a:endParaRPr lang="es-AR" noProof="0" dirty="0"/>
          </a:p>
          <a:p>
            <a:pPr marL="41834" lvl="0" indent="0" algn="l" rtl="0">
              <a:lnSpc>
                <a:spcPct val="100000"/>
              </a:lnSpc>
              <a:spcBef>
                <a:spcPts val="0"/>
              </a:spcBef>
              <a:spcAft>
                <a:spcPts val="0"/>
              </a:spcAft>
              <a:buClr>
                <a:schemeClr val="dk1"/>
              </a:buClr>
              <a:buSzPts val="1200"/>
              <a:buFont typeface="Arial"/>
              <a:buNone/>
            </a:pPr>
            <a:endParaRPr lang="es-AR" sz="1300" noProof="0" dirty="0"/>
          </a:p>
          <a:p>
            <a:pPr marL="41834" lvl="0" indent="0" algn="l" rtl="0">
              <a:lnSpc>
                <a:spcPct val="100000"/>
              </a:lnSpc>
              <a:spcBef>
                <a:spcPts val="0"/>
              </a:spcBef>
              <a:spcAft>
                <a:spcPts val="0"/>
              </a:spcAft>
              <a:buClr>
                <a:schemeClr val="dk1"/>
              </a:buClr>
              <a:buSzPts val="1200"/>
              <a:buFont typeface="Arial"/>
              <a:buNone/>
            </a:pPr>
            <a:r>
              <a:rPr lang="es-AR" sz="1300" noProof="0" dirty="0"/>
              <a:t>Preguntas sobre el contexto causal:</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¿Cómo modifican los diferentes contextos el mecanismo causal?</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¿Qué condiciones contextuales facilitan o inhiben los efectos causales?</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¿Cómo interactúan los factores locales con las estrategias de intervención?</a:t>
            </a:r>
            <a:endParaRPr lang="es-AR" noProof="0" dirty="0"/>
          </a:p>
          <a:p>
            <a:pPr marL="41834" lvl="0" indent="0" algn="l" rtl="0">
              <a:lnSpc>
                <a:spcPct val="100000"/>
              </a:lnSpc>
              <a:spcBef>
                <a:spcPts val="0"/>
              </a:spcBef>
              <a:spcAft>
                <a:spcPts val="0"/>
              </a:spcAft>
              <a:buClr>
                <a:schemeClr val="dk1"/>
              </a:buClr>
              <a:buSzPts val="1200"/>
              <a:buFont typeface="Arial"/>
              <a:buNone/>
            </a:pPr>
            <a:endParaRPr lang="es-AR" sz="1300" noProof="0" dirty="0"/>
          </a:p>
          <a:p>
            <a:pPr marL="41834" lvl="0" indent="0" algn="l" rtl="0">
              <a:lnSpc>
                <a:spcPct val="100000"/>
              </a:lnSpc>
              <a:spcBef>
                <a:spcPts val="0"/>
              </a:spcBef>
              <a:spcAft>
                <a:spcPts val="0"/>
              </a:spcAft>
              <a:buClr>
                <a:schemeClr val="dk1"/>
              </a:buClr>
              <a:buSzPts val="1200"/>
              <a:buFont typeface="Arial"/>
              <a:buNone/>
            </a:pPr>
            <a:r>
              <a:rPr lang="es-AR" sz="1300" noProof="0" dirty="0"/>
              <a:t>Preguntas de causalidad emergente:</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¿Cómo surgen las consecuencias imprevistas?</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¿Qué caminos causales inesperadas se desarrollaron?</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¿Cómo interactúan múltiples factores para producir resultados?</a:t>
            </a:r>
            <a:endParaRPr lang="es-AR" noProof="0" dirty="0"/>
          </a:p>
          <a:p>
            <a:pPr marL="41834" lvl="0" indent="0" algn="l" rtl="0">
              <a:lnSpc>
                <a:spcPct val="100000"/>
              </a:lnSpc>
              <a:spcBef>
                <a:spcPts val="0"/>
              </a:spcBef>
              <a:spcAft>
                <a:spcPts val="0"/>
              </a:spcAft>
              <a:buClr>
                <a:schemeClr val="dk1"/>
              </a:buClr>
              <a:buSzPts val="1200"/>
              <a:buFont typeface="Arial"/>
              <a:buNone/>
            </a:pPr>
            <a:endParaRPr lang="es-AR" sz="1300" noProof="0" dirty="0"/>
          </a:p>
          <a:p>
            <a:pPr marL="41834" lvl="0" indent="0" algn="l" rtl="0">
              <a:lnSpc>
                <a:spcPct val="100000"/>
              </a:lnSpc>
              <a:spcBef>
                <a:spcPts val="0"/>
              </a:spcBef>
              <a:spcAft>
                <a:spcPts val="0"/>
              </a:spcAft>
              <a:buClr>
                <a:schemeClr val="dk1"/>
              </a:buClr>
              <a:buSzPts val="1200"/>
              <a:buFont typeface="Arial"/>
              <a:buNone/>
            </a:pPr>
            <a:r>
              <a:rPr lang="es-AR" sz="1300" noProof="0" dirty="0"/>
              <a:t>Preguntas de causalidad comparativa:</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¿Qué estrategia de intervención fue la más eficaz para generar el cambio?</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¿Cómo se comparan los diferentes enfoques en términos de impacto causal?</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¿Cuáles son los efectos diferenciales de las intervenciones alternativas?</a:t>
            </a:r>
            <a:endParaRPr lang="es-AR" noProof="0" dirty="0"/>
          </a:p>
          <a:p>
            <a:pPr marL="41834" lvl="0" indent="0" algn="l" rtl="0">
              <a:lnSpc>
                <a:spcPct val="100000"/>
              </a:lnSpc>
              <a:spcBef>
                <a:spcPts val="0"/>
              </a:spcBef>
              <a:spcAft>
                <a:spcPts val="0"/>
              </a:spcAft>
              <a:buClr>
                <a:schemeClr val="dk1"/>
              </a:buClr>
              <a:buSzPts val="1200"/>
              <a:buFont typeface="Arial"/>
              <a:buNone/>
            </a:pPr>
            <a:endParaRPr lang="es-AR" sz="1300" noProof="0" dirty="0"/>
          </a:p>
          <a:p>
            <a:pPr marL="41834" lvl="0" indent="0" algn="l" rtl="0">
              <a:lnSpc>
                <a:spcPct val="100000"/>
              </a:lnSpc>
              <a:spcBef>
                <a:spcPts val="0"/>
              </a:spcBef>
              <a:spcAft>
                <a:spcPts val="0"/>
              </a:spcAft>
              <a:buClr>
                <a:schemeClr val="dk1"/>
              </a:buClr>
              <a:buSzPts val="1200"/>
              <a:buFont typeface="Arial"/>
              <a:buNone/>
            </a:pPr>
            <a:r>
              <a:rPr lang="es-AR" sz="1300" noProof="0" dirty="0"/>
              <a:t>Preguntas centradas en la equidad:</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¿Cómo difieren los efectos causales entre los grupos sociales?</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¿Qué variaciones hubo en el impacto?</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¿Afectó la intervención de forma diferente a las diferentes poblaciones?</a:t>
            </a:r>
            <a:endParaRPr lang="es-AR" noProof="0" dirty="0"/>
          </a:p>
          <a:p>
            <a:pPr marL="41834" lvl="0" indent="0" algn="l" rtl="0">
              <a:lnSpc>
                <a:spcPct val="100000"/>
              </a:lnSpc>
              <a:spcBef>
                <a:spcPts val="0"/>
              </a:spcBef>
              <a:spcAft>
                <a:spcPts val="0"/>
              </a:spcAft>
              <a:buClr>
                <a:schemeClr val="dk1"/>
              </a:buClr>
              <a:buSzPts val="1200"/>
              <a:buFont typeface="Arial"/>
              <a:buNone/>
            </a:pPr>
            <a:endParaRPr lang="es-AR" sz="1300" noProof="0" dirty="0"/>
          </a:p>
          <a:p>
            <a:pPr marL="41834" lvl="0" indent="0" algn="l" rtl="0">
              <a:lnSpc>
                <a:spcPct val="100000"/>
              </a:lnSpc>
              <a:spcBef>
                <a:spcPts val="0"/>
              </a:spcBef>
              <a:spcAft>
                <a:spcPts val="0"/>
              </a:spcAft>
              <a:buClr>
                <a:schemeClr val="dk1"/>
              </a:buClr>
              <a:buSzPts val="1200"/>
              <a:buFont typeface="Arial"/>
              <a:buNone/>
            </a:pPr>
            <a:r>
              <a:rPr lang="es-AR" sz="1300" noProof="0" dirty="0"/>
              <a:t>Preguntas de causalidad sistémica:</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¿Cómo contribuyó la intervención a los cambios sistémicos?</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¿Qué transformaciones más amplias se desencadenaron?</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¿Cómo interactúan causalmente los múltiples niveles del sistema?</a:t>
            </a:r>
            <a:endParaRPr lang="es-AR" noProof="0" dirty="0"/>
          </a:p>
          <a:p>
            <a:pPr marL="41834" lvl="0" indent="0" algn="l" rtl="0">
              <a:lnSpc>
                <a:spcPct val="100000"/>
              </a:lnSpc>
              <a:spcBef>
                <a:spcPts val="0"/>
              </a:spcBef>
              <a:spcAft>
                <a:spcPts val="0"/>
              </a:spcAft>
              <a:buClr>
                <a:schemeClr val="dk1"/>
              </a:buClr>
              <a:buSzPts val="1200"/>
              <a:buFont typeface="Arial"/>
              <a:buNone/>
            </a:pPr>
            <a:endParaRPr lang="es-AR" sz="1300" noProof="0" dirty="0"/>
          </a:p>
          <a:p>
            <a:pPr marL="41834" lvl="0" indent="0" algn="l" rtl="0">
              <a:lnSpc>
                <a:spcPct val="100000"/>
              </a:lnSpc>
              <a:spcBef>
                <a:spcPts val="0"/>
              </a:spcBef>
              <a:spcAft>
                <a:spcPts val="0"/>
              </a:spcAft>
              <a:buClr>
                <a:schemeClr val="dk1"/>
              </a:buClr>
              <a:buSzPts val="1200"/>
              <a:buFont typeface="Arial"/>
              <a:buNone/>
            </a:pPr>
            <a:r>
              <a:rPr lang="es-AR" sz="1300" noProof="0" dirty="0"/>
              <a:t>Preguntas de contribución al impacto e indagación:</a:t>
            </a:r>
            <a:endParaRPr lang="es-AR" noProof="0" dirty="0"/>
          </a:p>
          <a:p>
            <a:pPr marL="41834" lvl="0" indent="0" algn="l" rtl="0">
              <a:lnSpc>
                <a:spcPct val="100000"/>
              </a:lnSpc>
              <a:spcBef>
                <a:spcPts val="0"/>
              </a:spcBef>
              <a:spcAft>
                <a:spcPts val="0"/>
              </a:spcAft>
              <a:buClr>
                <a:schemeClr val="dk1"/>
              </a:buClr>
              <a:buSzPts val="1200"/>
              <a:buFont typeface="Arial"/>
              <a:buNone/>
            </a:pPr>
            <a:r>
              <a:rPr lang="es-AR" sz="1300" noProof="0" dirty="0"/>
              <a:t>● ¿En qué medida la intervención causó los cambios observados? </a:t>
            </a:r>
            <a:br>
              <a:rPr lang="es-AR" sz="1300" noProof="0" dirty="0"/>
            </a:br>
            <a:r>
              <a:rPr lang="es-AR" sz="1300" noProof="0" dirty="0"/>
              <a:t>● ¿Qué diferencia supuso el programa en comparación con no hacer nada? </a:t>
            </a:r>
            <a:br>
              <a:rPr lang="es-AR" sz="1300" noProof="0" dirty="0"/>
            </a:br>
            <a:r>
              <a:rPr lang="es-AR" sz="1300" noProof="0" dirty="0"/>
              <a:t>● ¿Qué porcentaje del resultado observado puede atribuirse directamente a la intervención?</a:t>
            </a:r>
            <a:endParaRPr lang="es-AR" noProof="0" dirty="0"/>
          </a:p>
          <a:p>
            <a:pPr marL="0" lvl="0" indent="0" algn="l" rtl="0">
              <a:lnSpc>
                <a:spcPct val="100000"/>
              </a:lnSpc>
              <a:spcBef>
                <a:spcPts val="0"/>
              </a:spcBef>
              <a:spcAft>
                <a:spcPts val="0"/>
              </a:spcAft>
              <a:buSzPts val="1400"/>
              <a:buNone/>
            </a:pPr>
            <a:endParaRPr dirty="0"/>
          </a:p>
        </p:txBody>
      </p:sp>
      <p:sp>
        <p:nvSpPr>
          <p:cNvPr id="336" name="Google Shape;336;p10:notes">
            <a:extLst>
              <a:ext uri="{FF2B5EF4-FFF2-40B4-BE49-F238E27FC236}">
                <a16:creationId xmlns:a16="http://schemas.microsoft.com/office/drawing/2014/main" id="{33FF213C-1884-4BC1-D4E3-CF4CEE7D4E84}"/>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Tree>
    <p:extLst>
      <p:ext uri="{BB962C8B-B14F-4D97-AF65-F5344CB8AC3E}">
        <p14:creationId xmlns:p14="http://schemas.microsoft.com/office/powerpoint/2010/main" val="2439954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4f303c7b2d_0_730: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400"/>
              <a:buNone/>
            </a:pPr>
            <a:r>
              <a:rPr lang="es-AR" sz="1300" noProof="0" dirty="0"/>
              <a:t>A menudo, al debatir y explorar las preguntas de evaluación con nuestros colaboradores, incluyendo el personal del programa, las personas más afectadas por la intervención y otras personas del sistema, nos damos cuenta de que formulamos preguntas que, en general, se parecen a las que se enumeran aquí.</a:t>
            </a:r>
            <a:endParaRPr lang="es-AR" noProof="0" dirty="0"/>
          </a:p>
          <a:p>
            <a:pPr marL="0" lvl="0" indent="0" algn="l" rtl="0">
              <a:lnSpc>
                <a:spcPct val="100000"/>
              </a:lnSpc>
              <a:spcBef>
                <a:spcPts val="0"/>
              </a:spcBef>
              <a:spcAft>
                <a:spcPts val="0"/>
              </a:spcAft>
              <a:buSzPts val="1400"/>
              <a:buNone/>
            </a:pPr>
            <a:r>
              <a:rPr lang="es-AR" sz="1300" noProof="0" dirty="0"/>
              <a:t>Podríamos estar haciendo preguntas sobre diferencias, sobre el contexto relevante, sobre las contribuciones directas al cambio, sobre caminos inesperados, etc.</a:t>
            </a:r>
          </a:p>
          <a:p>
            <a:pPr marL="0" lvl="0" indent="0" algn="l" rtl="0">
              <a:lnSpc>
                <a:spcPct val="100000"/>
              </a:lnSpc>
              <a:spcBef>
                <a:spcPts val="0"/>
              </a:spcBef>
              <a:spcAft>
                <a:spcPts val="0"/>
              </a:spcAft>
              <a:buSzPts val="1400"/>
              <a:buNone/>
            </a:pPr>
            <a:r>
              <a:rPr lang="es-AR" sz="1300" noProof="0" dirty="0"/>
              <a:t>Si trabajamos con un grupo que tiene dificultades para articular sus preguntas de evaluación de caminos causales, pero que parece preguntarse cómo se produce el cambio, tener preguntas como estas puede ser una excelente manera de explorar qué es lo que más buscan aprender. Volveremos a estos ejemplos genéricos en breve, ya que también se relacionan directamente con los métodos que podríamos elegir.</a:t>
            </a:r>
          </a:p>
        </p:txBody>
      </p:sp>
      <p:sp>
        <p:nvSpPr>
          <p:cNvPr id="359" name="Google Shape;359;g34f303c7b2d_0_73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a:extLst>
            <a:ext uri="{FF2B5EF4-FFF2-40B4-BE49-F238E27FC236}">
              <a16:creationId xmlns:a16="http://schemas.microsoft.com/office/drawing/2014/main" id="{2007B2B3-296F-00C1-4A94-DB7AA749D1E7}"/>
            </a:ext>
          </a:extLst>
        </p:cNvPr>
        <p:cNvGrpSpPr/>
        <p:nvPr/>
      </p:nvGrpSpPr>
      <p:grpSpPr>
        <a:xfrm>
          <a:off x="0" y="0"/>
          <a:ext cx="0" cy="0"/>
          <a:chOff x="0" y="0"/>
          <a:chExt cx="0" cy="0"/>
        </a:xfrm>
      </p:grpSpPr>
      <p:sp>
        <p:nvSpPr>
          <p:cNvPr id="380" name="Google Shape;380;g34f303c7b2d_0_318:notes">
            <a:extLst>
              <a:ext uri="{FF2B5EF4-FFF2-40B4-BE49-F238E27FC236}">
                <a16:creationId xmlns:a16="http://schemas.microsoft.com/office/drawing/2014/main" id="{BA4ADF68-C658-20A5-4DA3-41F2C063F116}"/>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381" name="Google Shape;381;g34f303c7b2d_0_318:notes">
            <a:extLst>
              <a:ext uri="{FF2B5EF4-FFF2-40B4-BE49-F238E27FC236}">
                <a16:creationId xmlns:a16="http://schemas.microsoft.com/office/drawing/2014/main" id="{9B956C0B-FD24-9E08-51BF-8C70FAFBAD21}"/>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07000"/>
              </a:lnSpc>
              <a:spcBef>
                <a:spcPts val="824"/>
              </a:spcBef>
              <a:spcAft>
                <a:spcPts val="0"/>
              </a:spcAft>
              <a:buSzPts val="1400"/>
              <a:buNone/>
            </a:pPr>
            <a:r>
              <a:rPr lang="es-AR" noProof="0" dirty="0"/>
              <a:t>En la evaluación de caminos causales, tratamos  ser conscientes del sistema completo que intentamos influir, pero los vínculos causales que exploraremos pueden ser mucho más específicos. En muchas evaluaciones, el enfoque es la intervención en sí. </a:t>
            </a:r>
          </a:p>
          <a:p>
            <a:pPr marL="0" lvl="0" indent="0" algn="l" rtl="0">
              <a:lnSpc>
                <a:spcPct val="107000"/>
              </a:lnSpc>
              <a:spcBef>
                <a:spcPts val="824"/>
              </a:spcBef>
              <a:spcAft>
                <a:spcPts val="0"/>
              </a:spcAft>
              <a:buSzPts val="1400"/>
              <a:buNone/>
            </a:pPr>
            <a:r>
              <a:rPr lang="es-AR" noProof="0" dirty="0"/>
              <a:t>Aquí puedes incluir un ejemplo propio, reemplazarlo por uno latinoamericano. Si no encuentras una evaluación, hay estudios en la región que usan la lógica y los métodos de caminos causales, como hablamos en el módulo 1. </a:t>
            </a:r>
          </a:p>
          <a:p>
            <a:pPr marL="0" lvl="0" indent="0" algn="l" rtl="0">
              <a:lnSpc>
                <a:spcPct val="107000"/>
              </a:lnSpc>
              <a:spcBef>
                <a:spcPts val="824"/>
              </a:spcBef>
              <a:spcAft>
                <a:spcPts val="0"/>
              </a:spcAft>
              <a:buSzPts val="1400"/>
              <a:buNone/>
            </a:pPr>
            <a:r>
              <a:rPr lang="es-AR" noProof="0" dirty="0"/>
              <a:t>Por ejemplo, en una iniciativa en República Dominicana, Aston (2024) se enfoca en algunos caminos causales para saber si un proyecto estaba yendo por el camino correcto para contribuir a los resultados esperados o no, usando una metodología realista. </a:t>
            </a:r>
          </a:p>
          <a:p>
            <a:pPr marL="0" lvl="0" indent="0" algn="l" rtl="0">
              <a:lnSpc>
                <a:spcPct val="107000"/>
              </a:lnSpc>
              <a:spcBef>
                <a:spcPts val="824"/>
              </a:spcBef>
              <a:spcAft>
                <a:spcPts val="0"/>
              </a:spcAft>
              <a:buSzPts val="1100"/>
              <a:buNone/>
            </a:pPr>
            <a:r>
              <a:rPr lang="es-AR" noProof="0" dirty="0"/>
              <a:t>1) Activación de la participación comunitaria en las escuelas seleccionadas;</a:t>
            </a:r>
          </a:p>
          <a:p>
            <a:pPr marL="0" lvl="0" indent="0" algn="l" rtl="0">
              <a:lnSpc>
                <a:spcPct val="107000"/>
              </a:lnSpc>
              <a:spcBef>
                <a:spcPts val="824"/>
              </a:spcBef>
              <a:spcAft>
                <a:spcPts val="0"/>
              </a:spcAft>
              <a:buSzPts val="1100"/>
              <a:buNone/>
            </a:pPr>
            <a:r>
              <a:rPr lang="es-AR" noProof="0" dirty="0"/>
              <a:t>2) Replicación e institucionalización de la rendición de cuentas social colaborativa en la gestión escolar;</a:t>
            </a:r>
          </a:p>
          <a:p>
            <a:pPr marL="0" lvl="0" indent="0" algn="l" rtl="0">
              <a:lnSpc>
                <a:spcPct val="107000"/>
              </a:lnSpc>
              <a:spcBef>
                <a:spcPts val="824"/>
              </a:spcBef>
              <a:spcAft>
                <a:spcPts val="0"/>
              </a:spcAft>
              <a:buSzPts val="1100"/>
              <a:buNone/>
            </a:pPr>
            <a:r>
              <a:rPr lang="es-AR" noProof="0" dirty="0"/>
              <a:t>3) Vinculación de las acciones escolares con la cadena de gestión a nivel distrital, regional y nacional;</a:t>
            </a:r>
          </a:p>
          <a:p>
            <a:pPr marL="0" lvl="0" indent="0" algn="l" rtl="0">
              <a:lnSpc>
                <a:spcPct val="107000"/>
              </a:lnSpc>
              <a:spcBef>
                <a:spcPts val="824"/>
              </a:spcBef>
              <a:spcAft>
                <a:spcPts val="0"/>
              </a:spcAft>
              <a:buSzPts val="1100"/>
              <a:buNone/>
            </a:pPr>
            <a:r>
              <a:rPr lang="es-AR" noProof="0" dirty="0"/>
              <a:t>4) Aprendizaje, adaptación y uso de la evidencia.</a:t>
            </a:r>
          </a:p>
          <a:p>
            <a:pPr marL="0" lvl="0" indent="0" algn="l" rtl="0">
              <a:lnSpc>
                <a:spcPct val="107000"/>
              </a:lnSpc>
              <a:spcBef>
                <a:spcPts val="824"/>
              </a:spcBef>
              <a:spcAft>
                <a:spcPts val="0"/>
              </a:spcAft>
              <a:buClr>
                <a:schemeClr val="dk1"/>
              </a:buClr>
              <a:buSzPts val="1100"/>
              <a:buFont typeface="Arial"/>
              <a:buNone/>
            </a:pPr>
            <a:r>
              <a:rPr lang="es-AR" noProof="0" dirty="0"/>
              <a:t>La evaluación de medio término reveló que el proyecto necesitaría cambios y eso permitió ajustes que generaron contribuciones capturadas en otra evaluación </a:t>
            </a:r>
            <a:r>
              <a:rPr lang="es-AR" noProof="0" dirty="0" err="1"/>
              <a:t>ex-post</a:t>
            </a:r>
            <a:r>
              <a:rPr lang="es-AR" noProof="0" dirty="0"/>
              <a:t>, Guerzovich y Aston (2024) utilizando otra combinación de evaluación de caminos causales, incluyendo rastreo de procesos. </a:t>
            </a:r>
          </a:p>
        </p:txBody>
      </p:sp>
    </p:spTree>
    <p:extLst>
      <p:ext uri="{BB962C8B-B14F-4D97-AF65-F5344CB8AC3E}">
        <p14:creationId xmlns:p14="http://schemas.microsoft.com/office/powerpoint/2010/main" val="912056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a:extLst>
            <a:ext uri="{FF2B5EF4-FFF2-40B4-BE49-F238E27FC236}">
              <a16:creationId xmlns:a16="http://schemas.microsoft.com/office/drawing/2014/main" id="{B281A6EF-7B31-112A-912F-C1F54D117517}"/>
            </a:ext>
          </a:extLst>
        </p:cNvPr>
        <p:cNvGrpSpPr/>
        <p:nvPr/>
      </p:nvGrpSpPr>
      <p:grpSpPr>
        <a:xfrm>
          <a:off x="0" y="0"/>
          <a:ext cx="0" cy="0"/>
          <a:chOff x="0" y="0"/>
          <a:chExt cx="0" cy="0"/>
        </a:xfrm>
      </p:grpSpPr>
      <p:sp>
        <p:nvSpPr>
          <p:cNvPr id="396" name="Google Shape;396;g34f303c7b2d_0_300:notes">
            <a:extLst>
              <a:ext uri="{FF2B5EF4-FFF2-40B4-BE49-F238E27FC236}">
                <a16:creationId xmlns:a16="http://schemas.microsoft.com/office/drawing/2014/main" id="{CF50C987-ED61-5D69-47A8-FC92E822BE21}"/>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397" name="Google Shape;397;g34f303c7b2d_0_300:notes">
            <a:extLst>
              <a:ext uri="{FF2B5EF4-FFF2-40B4-BE49-F238E27FC236}">
                <a16:creationId xmlns:a16="http://schemas.microsoft.com/office/drawing/2014/main" id="{7E30FB67-0315-233F-3E61-2C4DC5546FF8}"/>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07000"/>
              </a:lnSpc>
              <a:spcBef>
                <a:spcPts val="824"/>
              </a:spcBef>
              <a:spcAft>
                <a:spcPts val="0"/>
              </a:spcAft>
              <a:buSzPts val="1400"/>
              <a:buNone/>
            </a:pPr>
            <a:r>
              <a:rPr lang="es-AR" noProof="0" dirty="0"/>
              <a:t>Otras evaluaciones parten de un resultado clave alcanzado, planteándose la pregunta de cómo, por qué y bajo qué condiciones se logró. Por ejemplo, en un estudio sobre cómo las grandes iniciativas de cambio sistémico que utilizan el enfoque de impacto colectivo lograron cambios a nivel poblacional, cada sitio incluido presentó al menos una mejora clara en un resultado a nivel poblacional que había sido prioritario para su iniciativa (p. ej., mejores resultados en la salud de los jóvenes, mejores resultados en la salud de los ríos, etc.). La exploración causal se centró en cómo una combinación de acciones, un enfoque en la equidad y acciones, cambios sistémicos, condiciones contextuales y el propio enfoque de impacto colectivo propiciaron estos cambios. </a:t>
            </a:r>
          </a:p>
          <a:p>
            <a:pPr marL="0" lvl="0" indent="0" algn="l" rtl="0">
              <a:lnSpc>
                <a:spcPct val="107000"/>
              </a:lnSpc>
              <a:spcBef>
                <a:spcPts val="824"/>
              </a:spcBef>
              <a:spcAft>
                <a:spcPts val="0"/>
              </a:spcAft>
              <a:buSzPts val="1400"/>
              <a:buNone/>
            </a:pPr>
            <a:r>
              <a:rPr lang="es-AR" noProof="0" dirty="0"/>
              <a:t>Esta es una estrategia común en investigaciones de ciencias sociales, como Falleti (2006) que usa rastreo de procesos, análisis comparado y consideración de explicaciones alternativas para entender los efectos de la descentralización en Argentina y Colombia sobre el poder de intendentes y gobernadores.  </a:t>
            </a:r>
            <a:endParaRPr lang="es-AR" noProof="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7067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14" name="Google Shape;414;p12:notes"/>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indent="0">
              <a:lnSpc>
                <a:spcPct val="107000"/>
              </a:lnSpc>
              <a:spcBef>
                <a:spcPts val="824"/>
              </a:spcBef>
            </a:pPr>
            <a:r>
              <a:rPr lang="es-AR" noProof="0" dirty="0"/>
              <a:t>En el trabajo de cambio sistémico, podríamos centrarnos en una parte específica del sistema en la que los involucrados quisieran influir. En lugar de considerar solo el resultado o la intervención, podríamos analizar cómo cambió un sistema en general, prestando atención tanto a los resultados deseados como a otros cambios, la intervención y otras causas.  Por ejemplo, un estudio sobre la esclavitud en la industria pesquera centró su trabajo en Tailandia como país de interés central, pero no se centró ni en las estrategias de los donantes ni en los resultados que surgieron. Esto se debió en parte a la amplitud de las acciones estratégicas que emprendió el donante y a que los resultados resultantes fluctuaron con el tiempo, sin que ninguno de ellos se convirtiera en un gran éxito. En cambio, el enfoque por país permitió una exploración profunda de cómo se produjo el cambio dentro de un contexto geográfico específico, prestando atención al impacto de la dinámica global externa a esa parte del sistema. </a:t>
            </a:r>
            <a:br>
              <a:rPr lang="es-AR" noProof="0" dirty="0"/>
            </a:br>
            <a:endParaRPr lang="es-AR" noProof="0" dirty="0"/>
          </a:p>
          <a:p>
            <a:pPr marL="0" indent="0">
              <a:lnSpc>
                <a:spcPct val="107000"/>
              </a:lnSpc>
              <a:spcBef>
                <a:spcPts val="824"/>
              </a:spcBef>
            </a:pPr>
            <a:r>
              <a:rPr lang="es-AR" noProof="0" dirty="0">
                <a:solidFill>
                  <a:schemeClr val="dk1"/>
                </a:solidFill>
                <a:latin typeface="Calibri"/>
                <a:ea typeface="Calibri"/>
                <a:cs typeface="Calibri"/>
                <a:sym typeface="Calibri"/>
              </a:rPr>
              <a:t>El caso </a:t>
            </a:r>
            <a:r>
              <a:rPr lang="es-AR" dirty="0">
                <a:solidFill>
                  <a:srgbClr val="000000"/>
                </a:solidFill>
                <a:latin typeface="Calibri"/>
                <a:ea typeface="Calibri"/>
                <a:cs typeface="Calibri"/>
              </a:rPr>
              <a:t>analizado por </a:t>
            </a:r>
            <a:r>
              <a:rPr lang="es-AR" sz="1800" b="0" i="0" u="none" strike="noStrike" noProof="0" dirty="0">
                <a:solidFill>
                  <a:srgbClr val="FFFFFF"/>
                </a:solidFill>
                <a:latin typeface="Arial"/>
                <a:ea typeface="Arial"/>
                <a:cs typeface="Arial"/>
                <a:sym typeface="Arial"/>
              </a:rPr>
              <a:t>Báez-Silva Arias, A., Bradburn, H., Apgar, M., </a:t>
            </a:r>
            <a:r>
              <a:rPr lang="es-AR" sz="1800" b="0" i="0" u="none" strike="noStrike" noProof="0" dirty="0" err="1">
                <a:solidFill>
                  <a:srgbClr val="FFFFFF"/>
                </a:solidFill>
                <a:latin typeface="Arial"/>
                <a:ea typeface="Arial"/>
                <a:cs typeface="Arial"/>
                <a:sym typeface="Arial"/>
              </a:rPr>
              <a:t>Wingender</a:t>
            </a:r>
            <a:r>
              <a:rPr lang="es-AR" sz="1800" b="0" i="0" u="none" strike="noStrike" noProof="0" dirty="0">
                <a:solidFill>
                  <a:srgbClr val="FFFFFF"/>
                </a:solidFill>
                <a:latin typeface="Arial"/>
                <a:ea typeface="Arial"/>
                <a:cs typeface="Arial"/>
                <a:sym typeface="Arial"/>
              </a:rPr>
              <a:t>, L., Gray, S., Solarte Cruz, A. y Góngora Herrera, G. (2024).</a:t>
            </a:r>
            <a:br>
              <a:rPr lang="es-AR" sz="1800" b="0" i="0" u="none" strike="noStrike" noProof="0" dirty="0">
                <a:solidFill>
                  <a:srgbClr val="FFFFFF"/>
                </a:solidFill>
                <a:latin typeface="Arial"/>
                <a:ea typeface="Arial"/>
                <a:cs typeface="Arial"/>
                <a:sym typeface="Arial"/>
              </a:rPr>
            </a:br>
            <a:r>
              <a:rPr lang="es-AR" sz="1800" b="0" i="0" u="none" strike="noStrike" noProof="0" dirty="0">
                <a:solidFill>
                  <a:srgbClr val="FFFFFF"/>
                </a:solidFill>
                <a:latin typeface="Arial"/>
                <a:ea typeface="Arial"/>
                <a:cs typeface="Arial"/>
                <a:sym typeface="Arial"/>
              </a:rPr>
              <a:t>“Aprendizajes desde la práctica del Rigor Inclusivo en la evaluación de una iniciativa de paz en Colombia”. En Rodríguez </a:t>
            </a:r>
            <a:r>
              <a:rPr lang="es-AR" sz="1800" b="0" i="0" u="none" strike="noStrike" noProof="0" dirty="0" err="1">
                <a:solidFill>
                  <a:srgbClr val="FFFFFF"/>
                </a:solidFill>
                <a:latin typeface="Arial"/>
                <a:ea typeface="Arial"/>
                <a:cs typeface="Arial"/>
                <a:sym typeface="Arial"/>
              </a:rPr>
              <a:t>Bilella</a:t>
            </a:r>
            <a:r>
              <a:rPr lang="es-AR" sz="1800" b="0" i="0" u="none" strike="noStrike" noProof="0" dirty="0">
                <a:solidFill>
                  <a:srgbClr val="FFFFFF"/>
                </a:solidFill>
                <a:latin typeface="Arial"/>
                <a:ea typeface="Arial"/>
                <a:cs typeface="Arial"/>
                <a:sym typeface="Arial"/>
              </a:rPr>
              <a:t>, </a:t>
            </a:r>
            <a:r>
              <a:rPr lang="es-AR" sz="1800" dirty="0">
                <a:solidFill>
                  <a:srgbClr val="FFFFFF"/>
                </a:solidFill>
              </a:rPr>
              <a:t>P. y</a:t>
            </a:r>
            <a:r>
              <a:rPr lang="es-AR" sz="1800" b="0" i="0" u="none" strike="noStrike" noProof="0" dirty="0">
                <a:solidFill>
                  <a:srgbClr val="FFFFFF"/>
                </a:solidFill>
                <a:latin typeface="Arial"/>
                <a:ea typeface="Arial"/>
                <a:cs typeface="Arial"/>
                <a:sym typeface="Arial"/>
              </a:rPr>
              <a:t> </a:t>
            </a:r>
            <a:r>
              <a:rPr lang="es-AR" sz="1800" b="0" i="0" u="none" strike="noStrike" noProof="0" dirty="0" err="1">
                <a:solidFill>
                  <a:srgbClr val="FFFFFF"/>
                </a:solidFill>
                <a:latin typeface="Arial"/>
                <a:ea typeface="Arial"/>
                <a:cs typeface="Arial"/>
                <a:sym typeface="Arial"/>
              </a:rPr>
              <a:t>Tapella</a:t>
            </a:r>
            <a:r>
              <a:rPr lang="es-AR" sz="1800" b="0" i="0" u="none" strike="noStrike" noProof="0" dirty="0">
                <a:solidFill>
                  <a:srgbClr val="FFFFFF"/>
                </a:solidFill>
                <a:latin typeface="Arial"/>
                <a:ea typeface="Arial"/>
                <a:cs typeface="Arial"/>
                <a:sym typeface="Arial"/>
              </a:rPr>
              <a:t>, E. (coord.), </a:t>
            </a:r>
            <a:r>
              <a:rPr lang="es-AR" sz="1800" b="0" i="1" u="none" strike="noStrike" noProof="0" dirty="0">
                <a:solidFill>
                  <a:srgbClr val="FFFFFF"/>
                </a:solidFill>
                <a:latin typeface="Arial"/>
                <a:ea typeface="Arial"/>
                <a:cs typeface="Arial"/>
                <a:sym typeface="Arial"/>
              </a:rPr>
              <a:t>Evaluación, democracia y transformación. Experiencias de evaluación participativa en América Latina</a:t>
            </a:r>
            <a:r>
              <a:rPr lang="es-AR" sz="1800" b="0" i="0" u="none" strike="noStrike" noProof="0" dirty="0">
                <a:solidFill>
                  <a:srgbClr val="FFFFFF"/>
                </a:solidFill>
                <a:latin typeface="Arial"/>
                <a:ea typeface="Arial"/>
                <a:cs typeface="Arial"/>
                <a:sym typeface="Arial"/>
              </a:rPr>
              <a:t>. San Juan, Argentina: </a:t>
            </a:r>
            <a:r>
              <a:rPr lang="es-AR" sz="1800" b="0" i="0" u="none" strike="noStrike" noProof="0" dirty="0" err="1">
                <a:solidFill>
                  <a:srgbClr val="FFFFFF"/>
                </a:solidFill>
                <a:latin typeface="Arial"/>
                <a:ea typeface="Arial"/>
                <a:cs typeface="Arial"/>
                <a:sym typeface="Arial"/>
              </a:rPr>
              <a:t>Vientosur</a:t>
            </a:r>
            <a:r>
              <a:rPr lang="es-AR" sz="1800" b="0" i="0" u="none" strike="noStrike" noProof="0" dirty="0">
                <a:solidFill>
                  <a:srgbClr val="FFFFFF"/>
                </a:solidFill>
                <a:latin typeface="Arial"/>
                <a:ea typeface="Arial"/>
                <a:cs typeface="Arial"/>
                <a:sym typeface="Arial"/>
              </a:rPr>
              <a:t>. </a:t>
            </a:r>
            <a:br>
              <a:rPr lang="es-AR" sz="1800" b="0" i="0" u="none" strike="noStrike" noProof="0" dirty="0">
                <a:solidFill>
                  <a:srgbClr val="FFFFFF"/>
                </a:solidFill>
                <a:latin typeface="Arial"/>
                <a:ea typeface="Arial"/>
                <a:cs typeface="Arial"/>
                <a:sym typeface="Arial"/>
              </a:rPr>
            </a:br>
            <a:r>
              <a:rPr lang="es-AR" sz="1800" dirty="0"/>
              <a:t>también puede ser utilizado aquí. Discute que una vez</a:t>
            </a:r>
            <a:r>
              <a:rPr lang="es-AR" sz="1800" b="0" i="0" u="none" strike="noStrike" noProof="0" dirty="0">
                <a:latin typeface="Arial"/>
                <a:ea typeface="Arial"/>
                <a:cs typeface="Arial"/>
                <a:sym typeface="Arial"/>
              </a:rPr>
              <a:t> que las personas coinvestigadoras conectaron las dinámicas circulares (bucles) y crearon el mapa que daba cuenta de qué construía o inhibía la paz en su territorio, lo analizaron en clave de oportunidades de cambio y de dinámicas congeladas, y priorizaron las oportunidades más pertinentes para ellas, en función de criterios que ellas mismas eligieron, alrededor de su pregunta inicial.</a:t>
            </a:r>
            <a:endParaRPr lang="es-AR" noProof="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a:extLst>
            <a:ext uri="{FF2B5EF4-FFF2-40B4-BE49-F238E27FC236}">
              <a16:creationId xmlns:a16="http://schemas.microsoft.com/office/drawing/2014/main" id="{1D49FA73-19DD-F4F1-B425-1E38DD81390D}"/>
            </a:ext>
          </a:extLst>
        </p:cNvPr>
        <p:cNvGrpSpPr/>
        <p:nvPr/>
      </p:nvGrpSpPr>
      <p:grpSpPr>
        <a:xfrm>
          <a:off x="0" y="0"/>
          <a:ext cx="0" cy="0"/>
          <a:chOff x="0" y="0"/>
          <a:chExt cx="0" cy="0"/>
        </a:xfrm>
      </p:grpSpPr>
      <p:sp>
        <p:nvSpPr>
          <p:cNvPr id="432" name="Google Shape;432;g34f303c7b2d_0_334:notes">
            <a:extLst>
              <a:ext uri="{FF2B5EF4-FFF2-40B4-BE49-F238E27FC236}">
                <a16:creationId xmlns:a16="http://schemas.microsoft.com/office/drawing/2014/main" id="{20B78FE1-6E04-9872-99AD-A0C91BBC1535}"/>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33" name="Google Shape;433;g34f303c7b2d_0_334:notes">
            <a:extLst>
              <a:ext uri="{FF2B5EF4-FFF2-40B4-BE49-F238E27FC236}">
                <a16:creationId xmlns:a16="http://schemas.microsoft.com/office/drawing/2014/main" id="{1A5E9E8D-8C2D-BF3D-8E25-550B58823EF9}"/>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07000"/>
              </a:lnSpc>
              <a:spcBef>
                <a:spcPts val="824"/>
              </a:spcBef>
              <a:spcAft>
                <a:spcPts val="0"/>
              </a:spcAft>
              <a:buSzPts val="1400"/>
              <a:buNone/>
            </a:pPr>
            <a:r>
              <a:rPr lang="es-AR" noProof="0" dirty="0"/>
              <a:t>Otra forma de enfocar una evaluación de caminos causales es observar condiciones específicas del entorno externo, tal vez un evento disruptivo como la COVID-19 o un patrón a lo largo del tiempo, como el aumento de los costos o los cambios demográficos, y preguntarse qué surge de estas dinámicas (y cómo se intersecan).</a:t>
            </a:r>
          </a:p>
          <a:p>
            <a:pPr marL="0" lvl="0" indent="0" algn="l" rtl="0">
              <a:lnSpc>
                <a:spcPct val="107000"/>
              </a:lnSpc>
              <a:spcBef>
                <a:spcPts val="824"/>
              </a:spcBef>
              <a:spcAft>
                <a:spcPts val="0"/>
              </a:spcAft>
              <a:buSzPts val="1400"/>
              <a:buNone/>
            </a:pPr>
            <a:r>
              <a:rPr lang="es-AR" noProof="0" dirty="0"/>
              <a:t>Por ejemplo, en un estudio de caso sobre política fiscal en el Reino Unido, los datos de una encuesta sugirieron que los beneficiarios consideraban que no había fondos suficientes para el sector de mujeres y niñas. Una investigación más profunda, utilizando una metodología causal, reveló que esto se debía a la disminución de la financiación en el sector como consecuencia de la combinación de la pandemia de la COVID-19, la crisis del costo de la vida y los recortes gubernamentales.</a:t>
            </a:r>
          </a:p>
          <a:p>
            <a:pPr marL="0" lvl="0" indent="0" algn="l" rtl="0">
              <a:lnSpc>
                <a:spcPct val="107000"/>
              </a:lnSpc>
              <a:spcBef>
                <a:spcPts val="824"/>
              </a:spcBef>
              <a:spcAft>
                <a:spcPts val="0"/>
              </a:spcAft>
              <a:buSzPts val="1400"/>
              <a:buNone/>
            </a:pPr>
            <a:r>
              <a:rPr lang="es-AR" noProof="0" dirty="0"/>
              <a:t>Al igual que con cualquier evaluación, es importante centrar la exploración de la evaluación. En el trabajo causal, ese enfoque debe ser reflexivo sobre dónde existe una historia de cambio, no solo una estrategia, un resultado o un sistema de interés, sino también una vía importante para el cambio.</a:t>
            </a:r>
          </a:p>
        </p:txBody>
      </p:sp>
    </p:spTree>
    <p:extLst>
      <p:ext uri="{BB962C8B-B14F-4D97-AF65-F5344CB8AC3E}">
        <p14:creationId xmlns:p14="http://schemas.microsoft.com/office/powerpoint/2010/main" val="3050432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B948E726-9366-D9D8-38A3-1B7701A9AA6D}"/>
            </a:ext>
          </a:extLst>
        </p:cNvPr>
        <p:cNvGrpSpPr/>
        <p:nvPr/>
      </p:nvGrpSpPr>
      <p:grpSpPr>
        <a:xfrm>
          <a:off x="0" y="0"/>
          <a:ext cx="0" cy="0"/>
          <a:chOff x="0" y="0"/>
          <a:chExt cx="0" cy="0"/>
        </a:xfrm>
      </p:grpSpPr>
      <p:sp>
        <p:nvSpPr>
          <p:cNvPr id="448" name="Google Shape;448;p13:notes">
            <a:extLst>
              <a:ext uri="{FF2B5EF4-FFF2-40B4-BE49-F238E27FC236}">
                <a16:creationId xmlns:a16="http://schemas.microsoft.com/office/drawing/2014/main" id="{2E7B316C-06D1-1705-4C43-48C9EBAA987D}"/>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49" name="Google Shape;449;p13:notes">
            <a:extLst>
              <a:ext uri="{FF2B5EF4-FFF2-40B4-BE49-F238E27FC236}">
                <a16:creationId xmlns:a16="http://schemas.microsoft.com/office/drawing/2014/main" id="{E3EE05B0-D918-EFB3-BB11-BC7866587BD3}"/>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1" indent="0" algn="l" rtl="0">
              <a:lnSpc>
                <a:spcPct val="100000"/>
              </a:lnSpc>
              <a:spcBef>
                <a:spcPts val="0"/>
              </a:spcBef>
              <a:spcAft>
                <a:spcPts val="0"/>
              </a:spcAft>
              <a:buSzPts val="1400"/>
              <a:buNone/>
            </a:pPr>
            <a:r>
              <a:rPr lang="es-AR" sz="1300" noProof="0" dirty="0">
                <a:solidFill>
                  <a:schemeClr val="dk1"/>
                </a:solidFill>
              </a:rPr>
              <a:t>Estos criterios pueden ayudarle a decidir qué caminos causales explorar. Reconozca que puede explorar múltiples caminos y que podría elegir diferentes razones para cada uno. Por ejemplo, sus preguntas de evaluación podrían llevarlo a centrarse en un conjunto de caminos de gran utilidad e importancia,</a:t>
            </a:r>
            <a:r>
              <a:rPr lang="es-AR" sz="1300" noProof="0" dirty="0">
                <a:solidFill>
                  <a:srgbClr val="FF0000"/>
                </a:solidFill>
              </a:rPr>
              <a:t> pero el momento de alguno de ellos podría no ser el adecuado para su exploración en este momento. </a:t>
            </a:r>
            <a:r>
              <a:rPr lang="es-AR" sz="1300" noProof="0" dirty="0">
                <a:solidFill>
                  <a:schemeClr val="dk1"/>
                </a:solidFill>
              </a:rPr>
              <a:t>En cambio, podría centrarse en aquellos caminos donde el momento y la viabilidad sean más realistas, adaptando su enfoque para minimizar el daño. Por otro lado, podría tener una pregunta de evaluación que sugiera que un camino relacionado con una estrategia actual (quizás una estrategia de incidencia política) es crucial, pero si lo investiga ahora podría correr el riesgo de descarrilar el trabajo que los actores están realizando actualmente (esto es, estaría causando daño). Esto podría llevarlo a preguntarse si existen caminos menos claros que los actores podrían querer que investigue, en las que esto podría contribuir a los esfuerzos actuales.</a:t>
            </a:r>
            <a:endParaRPr lang="es-AR" noProof="0" dirty="0"/>
          </a:p>
          <a:p>
            <a:pPr marL="0" lvl="1" indent="0" algn="l" rtl="0">
              <a:lnSpc>
                <a:spcPct val="100000"/>
              </a:lnSpc>
              <a:spcBef>
                <a:spcPts val="0"/>
              </a:spcBef>
              <a:spcAft>
                <a:spcPts val="0"/>
              </a:spcAft>
              <a:buSzPts val="1400"/>
              <a:buNone/>
            </a:pPr>
            <a:endParaRPr lang="es-AR" sz="1300" noProof="0" dirty="0">
              <a:solidFill>
                <a:schemeClr val="dk1"/>
              </a:solidFill>
            </a:endParaRPr>
          </a:p>
          <a:p>
            <a:pPr marL="0" lvl="1" indent="0"/>
            <a:r>
              <a:rPr lang="es-AR" sz="1300" noProof="0" dirty="0">
                <a:solidFill>
                  <a:srgbClr val="FF0000"/>
                </a:solidFill>
              </a:rPr>
              <a:t>SI SE ADELANTA TIEMPO</a:t>
            </a:r>
            <a:r>
              <a:rPr lang="es-AR" sz="1300" noProof="0" dirty="0">
                <a:solidFill>
                  <a:schemeClr val="dk1"/>
                </a:solidFill>
              </a:rPr>
              <a:t>: </a:t>
            </a:r>
            <a:br>
              <a:rPr lang="es-AR" sz="1300" noProof="0" dirty="0">
                <a:solidFill>
                  <a:schemeClr val="dk1"/>
                </a:solidFill>
              </a:rPr>
            </a:br>
            <a:r>
              <a:rPr lang="es-AR" sz="1300" noProof="0" dirty="0">
                <a:solidFill>
                  <a:schemeClr val="dk1"/>
                </a:solidFill>
              </a:rPr>
              <a:t>ACTIVIDAD: Al pensar en una iniciativa que esté evaluando o considerando evaluar, así como en estos criterios para seleccionar los caminos causales a explorar, ¿qué cambio le gustaría comprender mejor mediante una evaluación de caminos causales? Piénselo un momento y luego… </a:t>
            </a:r>
            <a:r>
              <a:rPr lang="es-AR" sz="1300" dirty="0"/>
              <a:t>Escriba algunas</a:t>
            </a:r>
            <a:r>
              <a:rPr lang="es-AR" sz="1300" noProof="0" dirty="0">
                <a:solidFill>
                  <a:schemeClr val="dk1"/>
                </a:solidFill>
              </a:rPr>
              <a:t> reflexiones en el chat.</a:t>
            </a:r>
            <a:endParaRPr lang="es-AR" noProof="0" dirty="0"/>
          </a:p>
          <a:p>
            <a:pPr marL="0" lvl="1" indent="0" algn="l" rtl="0">
              <a:lnSpc>
                <a:spcPct val="100000"/>
              </a:lnSpc>
              <a:spcBef>
                <a:spcPts val="0"/>
              </a:spcBef>
              <a:spcAft>
                <a:spcPts val="0"/>
              </a:spcAft>
              <a:buSzPts val="1400"/>
              <a:buNone/>
            </a:pPr>
            <a:r>
              <a:rPr lang="es-AR" sz="1300" noProof="0" dirty="0">
                <a:solidFill>
                  <a:schemeClr val="dk1"/>
                </a:solidFill>
              </a:rPr>
              <a:t>En términos de viabilidad: Cuanta más flexibilidad tenga una evaluación en términos de tiempo, recursos humanos y financieros disponibles, más caminos causales podrá explorar y más iterativo y riguroso será el proceso. Sin embargo, muchas evaluaciones tienen acceso a recursos limitados y están sujetas a plazos. Una variable de ajuste puede ser explorar menos preguntas o un número menor de preguntas o caminos. A veces, la manera de avanzar es incorporar el pensamiento causal mediante un proceso incremental.</a:t>
            </a:r>
            <a:endParaRPr lang="es-AR" sz="1100" noProof="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2074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a:extLst>
            <a:ext uri="{FF2B5EF4-FFF2-40B4-BE49-F238E27FC236}">
              <a16:creationId xmlns:a16="http://schemas.microsoft.com/office/drawing/2014/main" id="{266BA995-9AB6-9192-9A59-5F8F75F5B2E0}"/>
            </a:ext>
          </a:extLst>
        </p:cNvPr>
        <p:cNvGrpSpPr/>
        <p:nvPr/>
      </p:nvGrpSpPr>
      <p:grpSpPr>
        <a:xfrm>
          <a:off x="0" y="0"/>
          <a:ext cx="0" cy="0"/>
          <a:chOff x="0" y="0"/>
          <a:chExt cx="0" cy="0"/>
        </a:xfrm>
      </p:grpSpPr>
      <p:sp>
        <p:nvSpPr>
          <p:cNvPr id="504" name="Google Shape;504;p19:notes">
            <a:extLst>
              <a:ext uri="{FF2B5EF4-FFF2-40B4-BE49-F238E27FC236}">
                <a16:creationId xmlns:a16="http://schemas.microsoft.com/office/drawing/2014/main" id="{5E8976DC-B930-469C-3E58-43999FFB923C}"/>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505" name="Google Shape;505;p19:notes">
            <a:extLst>
              <a:ext uri="{FF2B5EF4-FFF2-40B4-BE49-F238E27FC236}">
                <a16:creationId xmlns:a16="http://schemas.microsoft.com/office/drawing/2014/main" id="{496EB208-1701-DCB9-FEA6-B698650AF70C}"/>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1" indent="0">
              <a:lnSpc>
                <a:spcPct val="115000"/>
              </a:lnSpc>
            </a:pPr>
            <a:r>
              <a:rPr lang="es-AR" noProof="0" dirty="0"/>
              <a:t>Invite a los participantes a reflexionar primero individualmente, anotando sus ideas. Luego, pegue las preguntas en el chat</a:t>
            </a:r>
            <a:r>
              <a:rPr lang="es-AR" dirty="0"/>
              <a:t>.</a:t>
            </a:r>
            <a:r>
              <a:rPr lang="es-AR" noProof="0" dirty="0"/>
              <a:t> </a:t>
            </a:r>
            <a:r>
              <a:rPr lang="es-AR" dirty="0"/>
              <a:t> Forme</a:t>
            </a:r>
            <a:r>
              <a:rPr lang="es-AR" noProof="0" dirty="0"/>
              <a:t> grupos pequeños de 10 a 15 minutos. </a:t>
            </a:r>
            <a:endParaRPr lang="es-AR" sz="1100" b="0" noProof="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5066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a:extLst>
            <a:ext uri="{FF2B5EF4-FFF2-40B4-BE49-F238E27FC236}">
              <a16:creationId xmlns:a16="http://schemas.microsoft.com/office/drawing/2014/main" id="{1465DB5E-042C-E15A-EE9E-E031DF998912}"/>
            </a:ext>
          </a:extLst>
        </p:cNvPr>
        <p:cNvGrpSpPr/>
        <p:nvPr/>
      </p:nvGrpSpPr>
      <p:grpSpPr>
        <a:xfrm>
          <a:off x="0" y="0"/>
          <a:ext cx="0" cy="0"/>
          <a:chOff x="0" y="0"/>
          <a:chExt cx="0" cy="0"/>
        </a:xfrm>
      </p:grpSpPr>
      <p:sp>
        <p:nvSpPr>
          <p:cNvPr id="513" name="Google Shape;513;g34f303c7b2d_0_358:notes">
            <a:extLst>
              <a:ext uri="{FF2B5EF4-FFF2-40B4-BE49-F238E27FC236}">
                <a16:creationId xmlns:a16="http://schemas.microsoft.com/office/drawing/2014/main" id="{482377E4-F5E5-8674-1960-9CE071CD8232}"/>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indent="0"/>
            <a:r>
              <a:rPr lang="es-AR" noProof="0" dirty="0"/>
              <a:t>Ya tenemos algunas preguntas de evaluación. Hemos </a:t>
            </a:r>
            <a:r>
              <a:rPr lang="es-AR" dirty="0"/>
              <a:t>decidido </a:t>
            </a:r>
            <a:r>
              <a:rPr lang="es-AR" noProof="0" dirty="0"/>
              <a:t>en qué enfocar la evaluación: quizás los caminos para cambiar una estrategia, alcanzar un resultado o dentro de un sistema complejo. ¿Y ahora qué? ¿Cómo decide los métodos y los datos que necesitará?</a:t>
            </a:r>
            <a:endParaRPr lang="es-AR" b="1" noProof="0" dirty="0"/>
          </a:p>
        </p:txBody>
      </p:sp>
      <p:sp>
        <p:nvSpPr>
          <p:cNvPr id="514" name="Google Shape;514;g34f303c7b2d_0_358:notes">
            <a:extLst>
              <a:ext uri="{FF2B5EF4-FFF2-40B4-BE49-F238E27FC236}">
                <a16:creationId xmlns:a16="http://schemas.microsoft.com/office/drawing/2014/main" id="{0597E8BA-87D8-4D14-8C8D-79293DBF2F6C}"/>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3178752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a:extLst>
            <a:ext uri="{FF2B5EF4-FFF2-40B4-BE49-F238E27FC236}">
              <a16:creationId xmlns:a16="http://schemas.microsoft.com/office/drawing/2014/main" id="{27B0C144-930C-02DE-0DCF-7FF64CB9D223}"/>
            </a:ext>
          </a:extLst>
        </p:cNvPr>
        <p:cNvGrpSpPr/>
        <p:nvPr/>
      </p:nvGrpSpPr>
      <p:grpSpPr>
        <a:xfrm>
          <a:off x="0" y="0"/>
          <a:ext cx="0" cy="0"/>
          <a:chOff x="0" y="0"/>
          <a:chExt cx="0" cy="0"/>
        </a:xfrm>
      </p:grpSpPr>
      <p:sp>
        <p:nvSpPr>
          <p:cNvPr id="527" name="Google Shape;527;g34f303c7b2d_0_667:notes">
            <a:extLst>
              <a:ext uri="{FF2B5EF4-FFF2-40B4-BE49-F238E27FC236}">
                <a16:creationId xmlns:a16="http://schemas.microsoft.com/office/drawing/2014/main" id="{7C77E652-41B4-1782-372B-66DF67B5455A}"/>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528" name="Google Shape;528;g34f303c7b2d_0_667:notes">
            <a:extLst>
              <a:ext uri="{FF2B5EF4-FFF2-40B4-BE49-F238E27FC236}">
                <a16:creationId xmlns:a16="http://schemas.microsoft.com/office/drawing/2014/main" id="{269AEE18-3084-ED4D-EF85-8D633CEA22F2}"/>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0"/>
              </a:spcBef>
              <a:spcAft>
                <a:spcPts val="0"/>
              </a:spcAft>
              <a:buSzPts val="1400"/>
              <a:buNone/>
            </a:pPr>
            <a:r>
              <a:rPr lang="es-AR" sz="1300" noProof="0" dirty="0"/>
              <a:t>En muchas evaluaciones de caminos  causales, para responder a las preguntas de evaluación, necesitamos elegir múltiples enfoques metodológicos. Antes de hablar sobre la variedad de métodos, quisiera presentar el concepto de un diseño de bricolaje que integra elementos de diversos enfoques.</a:t>
            </a:r>
            <a:endParaRPr lang="es-AR" noProof="0" dirty="0"/>
          </a:p>
          <a:p>
            <a:pPr marL="0" lvl="0" indent="0" algn="l" rtl="0">
              <a:lnSpc>
                <a:spcPct val="115000"/>
              </a:lnSpc>
              <a:spcBef>
                <a:spcPts val="0"/>
              </a:spcBef>
              <a:spcAft>
                <a:spcPts val="0"/>
              </a:spcAft>
              <a:buSzPts val="1400"/>
              <a:buNone/>
            </a:pPr>
            <a:endParaRPr lang="es-AR" sz="1300" noProof="0" dirty="0"/>
          </a:p>
          <a:p>
            <a:pPr marL="0" lvl="0" indent="0" algn="l" rtl="0">
              <a:lnSpc>
                <a:spcPct val="115000"/>
              </a:lnSpc>
              <a:spcBef>
                <a:spcPts val="0"/>
              </a:spcBef>
              <a:spcAft>
                <a:spcPts val="0"/>
              </a:spcAft>
              <a:buSzPts val="1400"/>
              <a:buNone/>
            </a:pPr>
            <a:r>
              <a:rPr lang="es-AR" sz="1300" noProof="0" dirty="0"/>
              <a:t>¿Cómo desarrollamos un diseño de bricolaje que incorpore elementos de diferentes enfoques para fortalecer la exploración y la participación en los caminos causales? Podemos construir lo que necesitamos pensando en las preguntas que queremos responder, el contexto de la iniciativa y cómo los distintos enfoques las abordarán de manera que se garantice la calidad y el rigor de nuestro proceso y diseño de evaluación. En lugar de seguir estrictamente un enfoque particular o priorizar la fidelidad, diseñamos algo que se adapte a nuestras necesidades en nuestro contexto. Lo hacemos de una manera que busca intencionalmente generar calidad, responder al contexto y fundamentar los enfoques en nuestros valores.</a:t>
            </a:r>
            <a:endParaRPr lang="es-AR" noProof="0" dirty="0"/>
          </a:p>
          <a:p>
            <a:pPr marL="0" lvl="0" indent="0" algn="l" rtl="0">
              <a:lnSpc>
                <a:spcPct val="115000"/>
              </a:lnSpc>
              <a:spcBef>
                <a:spcPts val="0"/>
              </a:spcBef>
              <a:spcAft>
                <a:spcPts val="0"/>
              </a:spcAft>
              <a:buSzPts val="1400"/>
              <a:buNone/>
            </a:pPr>
            <a:endParaRPr lang="es-AR" sz="1300" noProof="0" dirty="0"/>
          </a:p>
          <a:p>
            <a:pPr marL="0" lvl="0" indent="0" algn="l" rtl="0">
              <a:lnSpc>
                <a:spcPct val="115000"/>
              </a:lnSpc>
              <a:spcBef>
                <a:spcPts val="0"/>
              </a:spcBef>
              <a:spcAft>
                <a:spcPts val="0"/>
              </a:spcAft>
              <a:buSzPts val="1400"/>
              <a:buNone/>
            </a:pPr>
            <a:r>
              <a:rPr lang="es-AR" sz="1300" noProof="0" dirty="0"/>
              <a:t>Esto significa que se puede diseñar una evaluación que aproveche un enfoque de estudio de caso comparativo, pero que se base en las prácticas de cosecha de resultados para comprender los resultados que surgieron en cada contexto. También se puede aprovechar un proceso participativo para comprender los resultados y desarrollar los caminos causales asociadas a ellos. O bien, podría utilizar un proceso de Cambio Más Significativo para identificar un conjunto de cambios sistémicos que las partes interesadas valoraron más y aplicar el rastreo de procesos para comprender cómo se produjeron esos cambios más significativos. Sin embargo, quizás no utilice todos los métodos, sino algunos </a:t>
            </a:r>
            <a:r>
              <a:rPr lang="es-AR" sz="1300" i="1" noProof="0" dirty="0" err="1"/>
              <a:t>tests</a:t>
            </a:r>
            <a:r>
              <a:rPr lang="es-AR" sz="1300" noProof="0" dirty="0"/>
              <a:t> comunes en el rastreo de procesos para comprobar hipótesis causales y aplicarlas en el contexto de un estudio de recolección de resultados para reforzar la credibilidad de sus hallazgos causales.</a:t>
            </a:r>
          </a:p>
        </p:txBody>
      </p:sp>
    </p:spTree>
    <p:extLst>
      <p:ext uri="{BB962C8B-B14F-4D97-AF65-F5344CB8AC3E}">
        <p14:creationId xmlns:p14="http://schemas.microsoft.com/office/powerpoint/2010/main" val="428058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4cb31c3fae_0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a:t> Breves presentaciones individuales: 1-2 minutos por persona como máximo.</a:t>
            </a:r>
            <a:endParaRPr/>
          </a:p>
        </p:txBody>
      </p:sp>
      <p:sp>
        <p:nvSpPr>
          <p:cNvPr id="119" name="Google Shape;119;g34cb31c3fae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a:extLst>
            <a:ext uri="{FF2B5EF4-FFF2-40B4-BE49-F238E27FC236}">
              <a16:creationId xmlns:a16="http://schemas.microsoft.com/office/drawing/2014/main" id="{0B51E782-80F9-7273-A5A0-253E0E98D398}"/>
            </a:ext>
          </a:extLst>
        </p:cNvPr>
        <p:cNvGrpSpPr/>
        <p:nvPr/>
      </p:nvGrpSpPr>
      <p:grpSpPr>
        <a:xfrm>
          <a:off x="0" y="0"/>
          <a:ext cx="0" cy="0"/>
          <a:chOff x="0" y="0"/>
          <a:chExt cx="0" cy="0"/>
        </a:xfrm>
      </p:grpSpPr>
      <p:sp>
        <p:nvSpPr>
          <p:cNvPr id="543" name="Google Shape;543;g34f303c7b2d_0_759:notes">
            <a:extLst>
              <a:ext uri="{FF2B5EF4-FFF2-40B4-BE49-F238E27FC236}">
                <a16:creationId xmlns:a16="http://schemas.microsoft.com/office/drawing/2014/main" id="{C992533A-818A-6817-CDAD-856CD99B092A}"/>
              </a:ext>
            </a:extLst>
          </p:cNvPr>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19630" lvl="0" indent="0" algn="l" rtl="0">
              <a:lnSpc>
                <a:spcPct val="107000"/>
              </a:lnSpc>
              <a:spcBef>
                <a:spcPts val="824"/>
              </a:spcBef>
              <a:spcAft>
                <a:spcPts val="0"/>
              </a:spcAft>
              <a:buSzPts val="1400"/>
              <a:buNone/>
            </a:pPr>
            <a:r>
              <a:rPr lang="es-AR" sz="1300" b="1" noProof="0" dirty="0"/>
              <a:t>[NOTA: Por favor, actualicen con cualquier método que deseen mencionar o que deseen mencionar en los casos prácticos durante esta capacitación]</a:t>
            </a:r>
            <a:endParaRPr lang="es-AR" noProof="0" dirty="0"/>
          </a:p>
          <a:p>
            <a:pPr marL="19630" lvl="0" indent="0" algn="l" rtl="0">
              <a:lnSpc>
                <a:spcPct val="107000"/>
              </a:lnSpc>
              <a:spcBef>
                <a:spcPts val="824"/>
              </a:spcBef>
              <a:spcAft>
                <a:spcPts val="0"/>
              </a:spcAft>
              <a:buSzPts val="1400"/>
              <a:buNone/>
            </a:pPr>
            <a:r>
              <a:rPr lang="es-AR" sz="1300" noProof="0" dirty="0"/>
              <a:t>Nuestra selección de enfoques o nuestro diseño de bricolaje dependerá de los resultados que queramos explorar y las preguntas que esperamos responder. Anteriormente hablamos sobre los tipos de preguntas: algunas se prestan naturalmente a ciertos métodos, mientras que otras pueden responderse con muchos métodos diferentes.</a:t>
            </a:r>
            <a:endParaRPr lang="es-AR" noProof="0" dirty="0"/>
          </a:p>
          <a:p>
            <a:pPr marL="19630" lvl="0" indent="0" algn="l" rtl="0">
              <a:lnSpc>
                <a:spcPct val="107000"/>
              </a:lnSpc>
              <a:spcBef>
                <a:spcPts val="824"/>
              </a:spcBef>
              <a:spcAft>
                <a:spcPts val="0"/>
              </a:spcAft>
              <a:buSzPts val="1400"/>
              <a:buNone/>
            </a:pPr>
            <a:r>
              <a:rPr lang="es-AR" sz="1300" noProof="0" dirty="0"/>
              <a:t>La cosecha de alcances o de resultados es una herramienta poderosa para visibilizar resultados inesperados y, si se implementa con un fuerte enfoque en los caminos causales, también hace visibles los caminos causales inesperadas.</a:t>
            </a:r>
            <a:endParaRPr lang="es-AR" noProof="0" dirty="0"/>
          </a:p>
          <a:p>
            <a:pPr marL="19630" lvl="0" indent="0" algn="l" rtl="0">
              <a:lnSpc>
                <a:spcPct val="107000"/>
              </a:lnSpc>
              <a:spcBef>
                <a:spcPts val="824"/>
              </a:spcBef>
              <a:spcAft>
                <a:spcPts val="0"/>
              </a:spcAft>
              <a:buSzPts val="1400"/>
              <a:buNone/>
            </a:pPr>
            <a:r>
              <a:rPr lang="es-AR" sz="1300" noProof="0" dirty="0"/>
              <a:t>La evaluación realista nos ayudará a refinar nuestro pensamiento y a ponerlo a prueba, incluyendo los caminos causales.</a:t>
            </a:r>
            <a:endParaRPr lang="es-AR" noProof="0" dirty="0"/>
          </a:p>
          <a:p>
            <a:pPr marL="19630" lvl="0" indent="0" algn="l" rtl="0">
              <a:lnSpc>
                <a:spcPct val="107000"/>
              </a:lnSpc>
              <a:spcBef>
                <a:spcPts val="824"/>
              </a:spcBef>
              <a:spcAft>
                <a:spcPts val="0"/>
              </a:spcAft>
              <a:buSzPts val="1400"/>
              <a:buNone/>
            </a:pPr>
            <a:r>
              <a:rPr lang="es-AR" sz="1300" noProof="0" dirty="0"/>
              <a:t>Los cambios sistémicos pueden hacerse más visibles mediante el monitoreo de vínculos causales, el análisis de contribuciones, el mapeo causal y otros métodos. A menudo, se incluye un mapa de sistemas en el bricolaje de enfoques cuando se trabaja en el cambio sistémico.</a:t>
            </a:r>
            <a:endParaRPr lang="es-AR" noProof="0" dirty="0"/>
          </a:p>
          <a:p>
            <a:pPr marL="19050" indent="0">
              <a:lnSpc>
                <a:spcPct val="107000"/>
              </a:lnSpc>
              <a:spcBef>
                <a:spcPts val="824"/>
              </a:spcBef>
            </a:pPr>
            <a:r>
              <a:rPr lang="es-AR" sz="1300" noProof="0" dirty="0"/>
              <a:t>El rastreo de procesos es eficaz cuando buscamos comprender con claridad y probar rigurosamente nuestras hipótesis sobre cómo y por qué se produjo el cambio en relación con un resultado muy claro o una camino de cambio bien definido</a:t>
            </a:r>
            <a:r>
              <a:rPr lang="es-AR" sz="1300" dirty="0"/>
              <a:t> – aunque ver aquí también sobre cómo algunos enfoques desarrollados y utilizados en América Latina introducen mayor flexibilidad </a:t>
            </a:r>
            <a:r>
              <a:rPr lang="es-AR" dirty="0">
                <a:hlinkClick r:id="rId3"/>
              </a:rPr>
              <a:t>https://www.scielo.cl/scielo.php?pid=S0718-090X2017000300659&amp;script=sci_abstract</a:t>
            </a:r>
            <a:r>
              <a:rPr lang="es-AR" dirty="0"/>
              <a:t> </a:t>
            </a:r>
            <a:endParaRPr lang="es-AR" noProof="0" dirty="0"/>
          </a:p>
          <a:p>
            <a:pPr marL="19630" lvl="0" indent="0" algn="l" rtl="0">
              <a:lnSpc>
                <a:spcPct val="107000"/>
              </a:lnSpc>
              <a:spcBef>
                <a:spcPts val="824"/>
              </a:spcBef>
              <a:spcAft>
                <a:spcPts val="0"/>
              </a:spcAft>
              <a:buSzPts val="1400"/>
              <a:buNone/>
            </a:pPr>
            <a:r>
              <a:rPr lang="es-AR" sz="1300" noProof="0" dirty="0"/>
              <a:t>La mayoría de estos métodos son excelentes para comprender las condiciones contextuales. El método QUIP (Protocolo de Impacto Cualitativo) es especialmente útil cuando analizamos la frecuencia con la que surgieron ciertos caminos causales en un mayor número de sujetos; por ejemplo, cuando un programa se implementa en un contexto complejo y nos interesa comprender su impacto.</a:t>
            </a:r>
            <a:endParaRPr lang="es-AR" noProof="0" dirty="0"/>
          </a:p>
          <a:p>
            <a:pPr marL="19050" indent="0">
              <a:lnSpc>
                <a:spcPct val="107000"/>
              </a:lnSpc>
              <a:spcBef>
                <a:spcPts val="824"/>
              </a:spcBef>
            </a:pPr>
            <a:r>
              <a:rPr lang="es-AR" sz="1300" noProof="0" dirty="0"/>
              <a:t>En esta diapositiva, presentamos algunas de las preguntas que abordamos en la diapositiva anterior. A continuación, debemos considerar qué enfoques de evaluación o qué combinación de enfoques de evaluación son los más adecuados para responder a nuestras preguntas de evaluación. Enumeramos algunos enfoques ampliamente utilizados. Sin embargo, existen muchos más. Para obtener más información sobre estos y otros enfoques de evaluación que pueden ser adecuados para una evaluación de caminos causales, consulte nuestra página temática de caminos causales y el centro de recursos en </a:t>
            </a:r>
            <a:r>
              <a:rPr lang="es-AR" sz="1300" noProof="0" dirty="0" err="1"/>
              <a:t>BetterEvaluation</a:t>
            </a:r>
            <a:r>
              <a:rPr lang="es-AR" sz="1300" dirty="0"/>
              <a:t> u otras bases de métodos disponibles en castellano</a:t>
            </a:r>
            <a:r>
              <a:rPr lang="es-AR" sz="1300" noProof="0" dirty="0"/>
              <a:t>.</a:t>
            </a:r>
            <a:endParaRPr lang="es-AR" noProof="0" dirty="0"/>
          </a:p>
          <a:p>
            <a:pPr marL="19050" lvl="0" indent="0" algn="l" rtl="0">
              <a:lnSpc>
                <a:spcPct val="107000"/>
              </a:lnSpc>
              <a:spcBef>
                <a:spcPts val="824"/>
              </a:spcBef>
              <a:spcAft>
                <a:spcPts val="0"/>
              </a:spcAft>
              <a:buSzPts val="1400"/>
              <a:buNone/>
            </a:pPr>
            <a:r>
              <a:rPr lang="es-AR" sz="1300" noProof="0" dirty="0"/>
              <a:t>Por supuesto, a lo largo de nuestra evaluación podrían surgir nuevas preguntas para las que necesitemos nuevos enfoques. Dados los complejos contextos en los que trabajamos y los complejos procesos de cambio que intentamos comprender, necesitamos mantener la flexibilidad y la capacidad de participar en un proceso de diseño iterativo. Probablemente no podamos ceñirnos a un plan de evaluación original. Sin embargo, al documentar cuidadosamente nuestro proceso de toma de decisiones y diseño de evaluación, mantendremos la calidad de la misma. Es importante destacar tres puntos adicionales:</a:t>
            </a:r>
            <a:endParaRPr lang="es-AR" noProof="0" dirty="0"/>
          </a:p>
          <a:p>
            <a:pPr marL="19050" lvl="0" indent="0" algn="l" rtl="0">
              <a:lnSpc>
                <a:spcPct val="107000"/>
              </a:lnSpc>
              <a:spcBef>
                <a:spcPts val="824"/>
              </a:spcBef>
              <a:spcAft>
                <a:spcPts val="0"/>
              </a:spcAft>
              <a:buSzPts val="1400"/>
              <a:buNone/>
            </a:pPr>
            <a:r>
              <a:rPr lang="es-AR" sz="1300" noProof="0" dirty="0"/>
              <a:t>Cabe reiterar que los enfoques aquí enumerados son ejemplos de posibles enfoques que podríamos utilizar para explorar los caminos causales. Se podrían añadir otros. Y, por supuesto, se podrían combinar elementos de varios de estos enfoques para responder mejor a las necesidades específicas de una evaluación.</a:t>
            </a:r>
            <a:endParaRPr lang="es-AR" noProof="0" dirty="0"/>
          </a:p>
          <a:p>
            <a:pPr marL="19050" lvl="0" indent="0" algn="l" rtl="0">
              <a:lnSpc>
                <a:spcPct val="107000"/>
              </a:lnSpc>
              <a:spcBef>
                <a:spcPts val="824"/>
              </a:spcBef>
              <a:spcAft>
                <a:spcPts val="0"/>
              </a:spcAft>
              <a:buSzPts val="1400"/>
              <a:buNone/>
            </a:pPr>
            <a:r>
              <a:rPr lang="es-AR" sz="1300" noProof="0" dirty="0"/>
              <a:t>Al anticipar el enfoque de diseño iterativo de una evaluación de caminos causales y la necesidad de combinarlos, es importante considerar quiénes forman parte del equipo de evaluación y las perspectivas y habilidades que aportan. Ningún evaluador necesita ser experto en todos los enfoques de evaluación. Sin embargo, es beneficioso contar con una amplia experiencia en evaluación en el equipo para facilitar un enfoque de diseño iterativo y combinado.</a:t>
            </a:r>
            <a:endParaRPr lang="es-AR" noProof="0" dirty="0"/>
          </a:p>
          <a:p>
            <a:pPr marL="19630" lvl="0" indent="0" algn="l" rtl="0">
              <a:lnSpc>
                <a:spcPct val="107000"/>
              </a:lnSpc>
              <a:spcBef>
                <a:spcPts val="824"/>
              </a:spcBef>
              <a:spcAft>
                <a:spcPts val="0"/>
              </a:spcAft>
              <a:buSzPts val="1400"/>
              <a:buNone/>
            </a:pPr>
            <a:r>
              <a:rPr lang="es-AR" sz="1300" noProof="0" dirty="0"/>
              <a:t>Finalmente, como ocurre con todas las evaluaciones, los recursos disponibles también guían las decisiones de diseño de la evaluación. Como sabemos, estos incluyen, además del número de evaluadores en un equipo y su experiencia y habilidades, el tiempo, los recursos financieros, la tecnología y la movilidad o el acceso a lugares y poblaciones.</a:t>
            </a:r>
          </a:p>
        </p:txBody>
      </p:sp>
      <p:sp>
        <p:nvSpPr>
          <p:cNvPr id="544" name="Google Shape;544;g34f303c7b2d_0_759:notes">
            <a:extLst>
              <a:ext uri="{FF2B5EF4-FFF2-40B4-BE49-F238E27FC236}">
                <a16:creationId xmlns:a16="http://schemas.microsoft.com/office/drawing/2014/main" id="{51CB3A66-EFB1-ACC1-7875-444704F85D23}"/>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Tree>
    <p:extLst>
      <p:ext uri="{BB962C8B-B14F-4D97-AF65-F5344CB8AC3E}">
        <p14:creationId xmlns:p14="http://schemas.microsoft.com/office/powerpoint/2010/main" val="209262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573" name="Google Shape;573;p21: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noProof="0" dirty="0"/>
              <a:t>Analicemos un ejemplo de la combinación de tres métodos y qué podría llevarnos a combinarlos.</a:t>
            </a:r>
          </a:p>
          <a:p>
            <a:pPr marL="0" lvl="0" indent="0" algn="l" rtl="0">
              <a:lnSpc>
                <a:spcPct val="100000"/>
              </a:lnSpc>
              <a:spcBef>
                <a:spcPts val="0"/>
              </a:spcBef>
              <a:spcAft>
                <a:spcPts val="0"/>
              </a:spcAft>
              <a:buSzPts val="1400"/>
              <a:buNone/>
            </a:pPr>
            <a:r>
              <a:rPr lang="es-AR" noProof="0" dirty="0"/>
              <a:t>Quizás estemos examinando un cambio sistémico complejo. Nos interesa cómo y por qué se produjeron los cambios, y la evidencia de que nuestra explicación es definitiva (capaz de descartar alternativas) en lugar de representar un escenario probable, pero solo una de las múltiples razones por las que se produjo el cambio. Esto podría llevarnos a utilizar una metodología de rastreo de procesos para evaluar la solidez del cambio.</a:t>
            </a:r>
          </a:p>
          <a:p>
            <a:pPr marL="0" indent="0"/>
            <a:r>
              <a:rPr lang="es-AR" noProof="0" dirty="0"/>
              <a:t>Sin embargo, dado que nos interesa más que un resultado o un camino específicos, podríamos aprovechar el análisis de contribuciones como enfoque general para contar una historia más amplia, utilizando la metodología de rastreo de procesos para ayudar a probar hipótesis causales específicas dentro de la historia del cambio</a:t>
            </a:r>
            <a:r>
              <a:rPr lang="es-AR" dirty="0"/>
              <a:t> (aunque como</a:t>
            </a:r>
            <a:r>
              <a:rPr lang="es-AR" noProof="0" dirty="0"/>
              <a:t> </a:t>
            </a:r>
            <a:r>
              <a:rPr lang="es-AR" dirty="0"/>
              <a:t>ya mencionamos hay enfoques de rastreo de procesos latinoamericanos donde el bucle entre induccion y deduccion es mas comun, y el proceso puede comenzar de manera inductiva).  </a:t>
            </a:r>
            <a:r>
              <a:rPr lang="es-AR" noProof="0" dirty="0"/>
              <a:t>El enfoque del análisis de contribuciones nos permite usar nuestra teoría de cambio, probarla y refinarla a medida que recopilamos datos para comprender cómo se produce el cambio, creando una historia más amplia que podemos contar con el rastreo de procesos como nuestro método para profundizar en las partes específicas.</a:t>
            </a:r>
          </a:p>
          <a:p>
            <a:pPr marL="0" lvl="0" indent="0" algn="l" rtl="0">
              <a:lnSpc>
                <a:spcPct val="100000"/>
              </a:lnSpc>
              <a:spcBef>
                <a:spcPts val="0"/>
              </a:spcBef>
              <a:spcAft>
                <a:spcPts val="0"/>
              </a:spcAft>
              <a:buSzPts val="1400"/>
              <a:buNone/>
            </a:pPr>
            <a:r>
              <a:rPr lang="es-AR" noProof="0" dirty="0"/>
              <a:t>Sin embargo, durante el diseño, podríamos descubrir que esta combinación no se ajusta a nuestros valores y creencias sobre cómo realizar un estudio suficientemente riguroso. Necesitamos un enfoque más participativo; no queremos basarnos tanto en la teoría como para no ver lo inesperado, y no queremos predefinir los resultados importantes. Esto podría llevarnos a incluir un método de Cambio Más Significativo como primer paso, que nos ayudará a identificar los resultados anticipados, imprevistos y sorprendentes, y a delimitar aquellos que nosotros y nuestras partes interesadas deseamos evaluar con mayor profundidad. Posteriormente, podríamos aplicar otros métodos (análisis de contribución combinado con </a:t>
            </a:r>
            <a:r>
              <a:rPr lang="es-AR" noProof="0" dirty="0">
                <a:solidFill>
                  <a:srgbClr val="FF0000"/>
                </a:solidFill>
              </a:rPr>
              <a:t>rastreo</a:t>
            </a:r>
            <a:r>
              <a:rPr lang="es-AR" noProof="0" dirty="0"/>
              <a:t> de procesos) para comprender esos resultados y continuar probando y perfeccionando nuestra teoría de cambio.</a:t>
            </a:r>
          </a:p>
          <a:p>
            <a:pPr marL="0" lvl="0" indent="0" algn="l" rtl="0">
              <a:lnSpc>
                <a:spcPct val="100000"/>
              </a:lnSpc>
              <a:spcBef>
                <a:spcPts val="0"/>
              </a:spcBef>
              <a:spcAft>
                <a:spcPts val="0"/>
              </a:spcAft>
              <a:buSzPts val="1400"/>
              <a:buNone/>
            </a:pPr>
            <a:r>
              <a:rPr lang="es-AR" noProof="0" dirty="0"/>
              <a:t>El bricolaje suele surgir durante la evolución del diseño de evaluación, a medida que surgen diferentes necesidades. Sin embargo, dada su creciente reconocimiento como enfoque para fortalecer los hallazgos, ahora también se está utilizando en el diseño de evaluaciones de iniciativas.</a:t>
            </a:r>
          </a:p>
          <a:p>
            <a:pPr marL="0" lvl="0" indent="0" algn="l" rtl="0">
              <a:lnSpc>
                <a:spcPct val="100000"/>
              </a:lnSpc>
              <a:spcBef>
                <a:spcPts val="0"/>
              </a:spcBef>
              <a:spcAft>
                <a:spcPts val="0"/>
              </a:spcAft>
              <a:buSzPts val="1400"/>
              <a:buNone/>
            </a:pPr>
            <a:r>
              <a:rPr lang="es-AR" noProof="0" dirty="0"/>
              <a:t>Muchos de ustedes ya están familiarizados con el uso de un enfoque de métodos mixtos: el bricolaje tiene sus similitudes y sus diferencias. El bricolaje de métodos y los enfoques de métodos mixtos comparten el concepto de combinar diferentes técnicas de recopilación y análisis de datos en un mismo estudio, pero difieren en su flexibilidad y alcance. Los métodos mixtos se centran principalmente en la combinación de enfoques cualitativos y cuantitativos, mientras que el bricolaje es un enfoque más adaptable y expansivo que permite la combinación de diversos métodos, perspectivas y marcos.</a:t>
            </a:r>
          </a:p>
          <a:p>
            <a:pPr marL="0" lvl="0" indent="0" algn="l" rtl="0">
              <a:lnSpc>
                <a:spcPct val="100000"/>
              </a:lnSpc>
              <a:spcBef>
                <a:spcPts val="0"/>
              </a:spcBef>
              <a:spcAft>
                <a:spcPts val="0"/>
              </a:spcAft>
              <a:buSzPts val="1400"/>
              <a:buNone/>
            </a:pPr>
            <a:r>
              <a:rPr lang="es-AR" noProof="0" dirty="0"/>
              <a:t>Para garantizar la calidad y el rigor en la aplicación de un diseño de bricolaje, debemos considerar quién participa en cada una de nuestras decisiones de diseño y de qué manera lo hace. Debemos considerar cómo aplicamos cada uno de los criterios de calidad y rigor seleccionados. Documentar cuidadosamente nuestras decisiones de diseño de evaluación aumentará la credibilidad de nuestro diseño.</a:t>
            </a:r>
          </a:p>
        </p:txBody>
      </p:sp>
      <p:sp>
        <p:nvSpPr>
          <p:cNvPr id="574" name="Google Shape;574;p21: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598" name="Google Shape;59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es-AR" noProof="0" dirty="0">
                <a:latin typeface="Calibri"/>
                <a:ea typeface="Calibri"/>
                <a:cs typeface="Calibri"/>
                <a:sym typeface="Calibri"/>
              </a:rPr>
              <a:t>[Inserta tu propio ejemplo de caso: volviendo al caso que utilizaste al principio, reflexiona sobre tus preguntas de evaluación y cómo te llevaron a tus elecciones de diseño, dónde centraste el análisis causal y los métodos que utilizaste.</a:t>
            </a:r>
          </a:p>
          <a:p>
            <a:pPr marL="0" lvl="0" indent="0" algn="l" rtl="0">
              <a:lnSpc>
                <a:spcPct val="100000"/>
              </a:lnSpc>
              <a:spcBef>
                <a:spcPts val="824"/>
              </a:spcBef>
              <a:spcAft>
                <a:spcPts val="0"/>
              </a:spcAft>
              <a:buSzPts val="1400"/>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22109E43-6AFD-E76D-03D0-16CA831E8035}"/>
            </a:ext>
          </a:extLst>
        </p:cNvPr>
        <p:cNvGrpSpPr/>
        <p:nvPr/>
      </p:nvGrpSpPr>
      <p:grpSpPr>
        <a:xfrm>
          <a:off x="0" y="0"/>
          <a:ext cx="0" cy="0"/>
          <a:chOff x="0" y="0"/>
          <a:chExt cx="0" cy="0"/>
        </a:xfrm>
      </p:grpSpPr>
      <p:sp>
        <p:nvSpPr>
          <p:cNvPr id="610" name="Google Shape;610;p22:notes">
            <a:extLst>
              <a:ext uri="{FF2B5EF4-FFF2-40B4-BE49-F238E27FC236}">
                <a16:creationId xmlns:a16="http://schemas.microsoft.com/office/drawing/2014/main" id="{D7E9282E-DB36-F10B-FE17-E9A3122FE6DB}"/>
              </a:ext>
            </a:extLst>
          </p:cNvPr>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611" name="Google Shape;611;p22:notes">
            <a:extLst>
              <a:ext uri="{FF2B5EF4-FFF2-40B4-BE49-F238E27FC236}">
                <a16:creationId xmlns:a16="http://schemas.microsoft.com/office/drawing/2014/main" id="{C3A4497F-FFFC-F7C0-99A6-289ABFFA35FE}"/>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sz="1300" noProof="0" dirty="0"/>
              <a:t>Para garantizar la calidad y el rigor en la aplicación de un diseño de bricolaje, debemos considerar quién participa en cada una de nuestras decisiones de diseño y de qué manera.</a:t>
            </a:r>
            <a:endParaRPr lang="es-AR" noProof="0" dirty="0"/>
          </a:p>
          <a:p>
            <a:pPr marL="0" lvl="0" indent="0" algn="l" rtl="0">
              <a:lnSpc>
                <a:spcPct val="100000"/>
              </a:lnSpc>
              <a:spcBef>
                <a:spcPts val="0"/>
              </a:spcBef>
              <a:spcAft>
                <a:spcPts val="0"/>
              </a:spcAft>
              <a:buSzPts val="1400"/>
              <a:buNone/>
            </a:pPr>
            <a:r>
              <a:rPr lang="es-AR" sz="1300" noProof="0" dirty="0"/>
              <a:t>También debemos considerar cómo nos adherimos a cada uno de los criterios de calidad y rigor seleccionados en nuestro proceso de diseño. Por ejemplo… Si decidimos priorizar estos cuatro valores en la forma en que abordamos la calidad y el rigor en nuestro estudio, podríamos desarrollar nuestro enfoque de bricolaje analizando cómo cada método contribuye a valores específicos (y cómo puede ser más débil en ellos). Para profundizar en dos de ellos…</a:t>
            </a:r>
            <a:endParaRPr lang="es-AR" noProof="0" dirty="0"/>
          </a:p>
          <a:p>
            <a:pPr marL="0" lvl="0" indent="0" algn="l" rtl="0">
              <a:lnSpc>
                <a:spcPct val="100000"/>
              </a:lnSpc>
              <a:spcBef>
                <a:spcPts val="0"/>
              </a:spcBef>
              <a:spcAft>
                <a:spcPts val="0"/>
              </a:spcAft>
              <a:buSzPts val="1400"/>
              <a:buNone/>
            </a:pPr>
            <a:r>
              <a:rPr lang="es-AR" sz="1300" noProof="0" dirty="0"/>
              <a:t>Representación: Algunos métodos se prestan mejor a esto, y otros también crean más espacio para la articulación de hipótesis alternativas, lo que ayuda a crear un espacio para que las voces representadas se "escuchen" en el análisis.</a:t>
            </a:r>
            <a:endParaRPr lang="es-AR" noProof="0" dirty="0"/>
          </a:p>
          <a:p>
            <a:pPr marL="0" lvl="0" indent="0" algn="l" rtl="0">
              <a:lnSpc>
                <a:spcPct val="100000"/>
              </a:lnSpc>
              <a:spcBef>
                <a:spcPts val="0"/>
              </a:spcBef>
              <a:spcAft>
                <a:spcPts val="0"/>
              </a:spcAft>
              <a:buSzPts val="1400"/>
              <a:buNone/>
            </a:pPr>
            <a:r>
              <a:rPr lang="es-AR" sz="1300" noProof="0" dirty="0"/>
              <a:t>Triangulación. A veces, la triangulación se centra en las fuentes de datos, pero también puede tratarse de la flexibilidad del método para aceptar diversas fuentes. Por ejemplo, ¿puedo implementar mi enfoque de recolección de resultados utilizando una metodología de recolección de historias que sea más accesible para algunas de las partes interesadas del sistema? ¿Cómo puedo triangular con otras fuentes de información junto con esas historias?</a:t>
            </a:r>
          </a:p>
        </p:txBody>
      </p:sp>
      <p:sp>
        <p:nvSpPr>
          <p:cNvPr id="612" name="Google Shape;612;p22:notes">
            <a:extLst>
              <a:ext uri="{FF2B5EF4-FFF2-40B4-BE49-F238E27FC236}">
                <a16:creationId xmlns:a16="http://schemas.microsoft.com/office/drawing/2014/main" id="{2EECFE64-135E-7D3E-002D-CFD4503BD90E}"/>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1913253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a:extLst>
            <a:ext uri="{FF2B5EF4-FFF2-40B4-BE49-F238E27FC236}">
              <a16:creationId xmlns:a16="http://schemas.microsoft.com/office/drawing/2014/main" id="{8133D5BD-396B-D3E3-EA9B-EFECD2442886}"/>
            </a:ext>
          </a:extLst>
        </p:cNvPr>
        <p:cNvGrpSpPr/>
        <p:nvPr/>
      </p:nvGrpSpPr>
      <p:grpSpPr>
        <a:xfrm>
          <a:off x="0" y="0"/>
          <a:ext cx="0" cy="0"/>
          <a:chOff x="0" y="0"/>
          <a:chExt cx="0" cy="0"/>
        </a:xfrm>
      </p:grpSpPr>
      <p:sp>
        <p:nvSpPr>
          <p:cNvPr id="627" name="Google Shape;627;p24:notes">
            <a:extLst>
              <a:ext uri="{FF2B5EF4-FFF2-40B4-BE49-F238E27FC236}">
                <a16:creationId xmlns:a16="http://schemas.microsoft.com/office/drawing/2014/main" id="{54BDD9C9-9811-24A5-2257-DE4782813FFE}"/>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b="1"/>
          </a:p>
        </p:txBody>
      </p:sp>
      <p:sp>
        <p:nvSpPr>
          <p:cNvPr id="628" name="Google Shape;628;p24:notes">
            <a:extLst>
              <a:ext uri="{FF2B5EF4-FFF2-40B4-BE49-F238E27FC236}">
                <a16:creationId xmlns:a16="http://schemas.microsoft.com/office/drawing/2014/main" id="{D4EEDCDC-CB80-2A92-AC5B-66ACE80580A9}"/>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647897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5: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300" noProof="0" dirty="0"/>
              <a:t>Durante nuestra fase de planificación, necesitamos anticipar el análisis causal que eventualmente realizaremos. A través de este análisis, buscamos comprender qué cambio ocurrió, cómo y por qué se produjo, para quién y bajo qué condiciones. Mediante este análisis, comprobamos los vínculos causales que conectan una iniciativa de interés con resultados anticipados e imprevistos, así como los supuestos que deben cumplirse para que dichos resultados se produzcan. Nuestro análisis, al igual que otras partes de nuestra evaluación, requiere de nuestra reflexividad (una reflexión constante sobre nuestros sesgos, posicionamiento y poder, y cómo estos afectan nuestro análisis) y razonamiento crítico.</a:t>
            </a:r>
            <a:endParaRPr lang="es-AR" noProof="0" dirty="0"/>
          </a:p>
          <a:p>
            <a:pPr marL="0" lvl="0" indent="0" algn="l" rtl="0">
              <a:lnSpc>
                <a:spcPct val="100000"/>
              </a:lnSpc>
              <a:spcBef>
                <a:spcPts val="0"/>
              </a:spcBef>
              <a:spcAft>
                <a:spcPts val="0"/>
              </a:spcAft>
              <a:buClr>
                <a:schemeClr val="dk1"/>
              </a:buClr>
              <a:buSzPts val="1400"/>
              <a:buFont typeface="Arial"/>
              <a:buNone/>
            </a:pPr>
            <a:r>
              <a:rPr lang="es-AR" sz="1300" noProof="0" dirty="0"/>
              <a:t>Apgar y Aston sugieren cuatro pasos para realizar un análisis causal, con el fin de ayudar a los evaluadores a abordar la complejidad de analizar no los resultados observados, sino las causas de estos resultados.</a:t>
            </a:r>
            <a:endParaRPr lang="es-AR" noProof="0" dirty="0"/>
          </a:p>
          <a:p>
            <a:pPr marL="0" lvl="0" indent="0" algn="l" rtl="0">
              <a:lnSpc>
                <a:spcPct val="100000"/>
              </a:lnSpc>
              <a:spcBef>
                <a:spcPts val="0"/>
              </a:spcBef>
              <a:spcAft>
                <a:spcPts val="0"/>
              </a:spcAft>
              <a:buClr>
                <a:schemeClr val="dk1"/>
              </a:buClr>
              <a:buSzPts val="1400"/>
              <a:buFont typeface="Arial"/>
              <a:buNone/>
            </a:pPr>
            <a:r>
              <a:rPr lang="es-AR" sz="1300" noProof="0" dirty="0"/>
              <a:t>Si bien estos pasos podrían ser realizados por el equipo de evaluación solo, una mejor opción es realizarlos en colaboración con los participantes de la iniciativa y otras personas familiarizadas con el contexto en el que la iniciativa se llevó a cabo o se está llevando a cabo, para ayudar a garantizar que la evidencia y los vínculos se comprendan correctamente en su contexto.</a:t>
            </a:r>
          </a:p>
          <a:p>
            <a:pPr marL="353358" marR="0" lvl="0" indent="-200958" algn="l" rtl="0">
              <a:lnSpc>
                <a:spcPct val="90000"/>
              </a:lnSpc>
              <a:spcBef>
                <a:spcPts val="773"/>
              </a:spcBef>
              <a:spcAft>
                <a:spcPts val="0"/>
              </a:spcAft>
              <a:buClr>
                <a:srgbClr val="000000"/>
              </a:buClr>
              <a:buSzPts val="1300"/>
              <a:buFont typeface="Play"/>
              <a:buNone/>
            </a:pPr>
            <a:endParaRPr sz="1300" dirty="0"/>
          </a:p>
        </p:txBody>
      </p:sp>
      <p:sp>
        <p:nvSpPr>
          <p:cNvPr id="642" name="Google Shape;642;p2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34f303c7b2d_0_868: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69850" marR="0" lvl="0" indent="0" algn="l" rtl="0">
              <a:lnSpc>
                <a:spcPct val="90000"/>
              </a:lnSpc>
              <a:spcBef>
                <a:spcPts val="773"/>
              </a:spcBef>
              <a:spcAft>
                <a:spcPts val="0"/>
              </a:spcAft>
              <a:buClr>
                <a:srgbClr val="000000"/>
              </a:buClr>
              <a:buSzPts val="1300"/>
              <a:buFont typeface="Play"/>
              <a:buNone/>
            </a:pPr>
            <a:r>
              <a:rPr lang="es-AR" sz="1300" b="0" noProof="0" dirty="0"/>
              <a:t>Identificar hipótesis causales e interrogar cada paso dentro de una cadena causal: Muchos enfoques de evaluación basados ​​en la teoría que utilizamos en la evaluación de caminos causales comienzan con la identificación de hipótesis causales (hipótesis sobre cómo se produjeron los cambios). Necesitamos mirar más allá de las teorías de cambio articuladas y explorar con mayor profundidad cada paso dentro de una cadena causal, adónde condujo y cómo se produjo ese cambio. Necesitamos sopesar la evidencia a favor y en contra dentro de cada vínculo causal. A través de este proceso, deberíamos ser capaces de descubrir el conjunto de acciones, eventos y otros factores que contribuyeron a un cambio. Probar esas hipótesis puede respaldar una teoría de cambio articulada previamente, cuestionar partes de ella, ayudar a llenar vacíos que contenía y/o sugerir teorías de cambio completamente nuevas para explicar los procesos y resultados de cambio que hemos descubierto.</a:t>
            </a:r>
          </a:p>
        </p:txBody>
      </p:sp>
      <p:sp>
        <p:nvSpPr>
          <p:cNvPr id="658" name="Google Shape;658;g34f303c7b2d_0_86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34f303c7b2d_0_8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673" name="Google Shape;673;g34f303c7b2d_0_8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es-AR" sz="1400" noProof="0" dirty="0">
                <a:latin typeface="Calibri"/>
                <a:ea typeface="Calibri"/>
                <a:cs typeface="Calibri"/>
                <a:sym typeface="Calibri"/>
              </a:rPr>
              <a:t>[Inserta tu propio ejemplo de caso: volviendo al caso que utilizaste al principio, reflexiona sobre tus preguntas de evaluación y cómo te llevaron a tus elecciones de diseño, dónde centraste el análisis causal y los métodos que utilizaste.</a:t>
            </a:r>
            <a:endParaRPr lang="es-AR" noProof="0" dirty="0"/>
          </a:p>
          <a:p>
            <a:pPr marL="0" lvl="0" indent="0" algn="l" rtl="0">
              <a:lnSpc>
                <a:spcPct val="107000"/>
              </a:lnSpc>
              <a:spcBef>
                <a:spcPts val="0"/>
              </a:spcBef>
              <a:spcAft>
                <a:spcPts val="0"/>
              </a:spcAft>
              <a:buSzPts val="1400"/>
              <a:buNone/>
            </a:pPr>
            <a:endParaRPr dirty="0">
              <a:latin typeface="Calibri"/>
              <a:ea typeface="Calibri"/>
              <a:cs typeface="Calibri"/>
              <a:sym typeface="Calibri"/>
            </a:endParaRPr>
          </a:p>
          <a:p>
            <a:pPr marL="0" lvl="0" indent="0" algn="l" rtl="0">
              <a:lnSpc>
                <a:spcPct val="100000"/>
              </a:lnSpc>
              <a:spcBef>
                <a:spcPts val="824"/>
              </a:spcBef>
              <a:spcAft>
                <a:spcPts val="0"/>
              </a:spcAft>
              <a:buSzPts val="1400"/>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4f303c7b2d_0_901: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90000"/>
              </a:lnSpc>
              <a:spcBef>
                <a:spcPts val="773"/>
              </a:spcBef>
              <a:spcAft>
                <a:spcPts val="0"/>
              </a:spcAft>
              <a:buSzPts val="1300"/>
              <a:buFont typeface="Play"/>
              <a:buNone/>
            </a:pPr>
            <a:r>
              <a:rPr lang="es-AR" sz="1300" b="1" noProof="0" dirty="0"/>
              <a:t>Codificar la causalidad: </a:t>
            </a:r>
            <a:r>
              <a:rPr lang="es-AR" sz="1300" b="0" noProof="0" dirty="0"/>
              <a:t>Para codificar la causalidad, codificamos no solo las acciones y los resultados, sino también los vínculos o caminos entre ellos, así como el contexto o las condiciones en las que se producen dichos vínculos o caminos.</a:t>
            </a:r>
            <a:endParaRPr lang="es-AR" noProof="0" dirty="0"/>
          </a:p>
          <a:p>
            <a:pPr marL="0" lvl="0" indent="0" algn="l" rtl="0">
              <a:lnSpc>
                <a:spcPct val="90000"/>
              </a:lnSpc>
              <a:spcBef>
                <a:spcPts val="773"/>
              </a:spcBef>
              <a:spcAft>
                <a:spcPts val="0"/>
              </a:spcAft>
              <a:buSzPts val="1300"/>
              <a:buFont typeface="Play"/>
              <a:buNone/>
            </a:pPr>
            <a:endParaRPr lang="es-AR" sz="1300" b="0" noProof="0" dirty="0"/>
          </a:p>
          <a:p>
            <a:pPr marL="0" lvl="0" indent="0" algn="l" rtl="0">
              <a:lnSpc>
                <a:spcPct val="90000"/>
              </a:lnSpc>
              <a:spcBef>
                <a:spcPts val="773"/>
              </a:spcBef>
              <a:spcAft>
                <a:spcPts val="0"/>
              </a:spcAft>
              <a:buSzPts val="1300"/>
              <a:buFont typeface="Play"/>
              <a:buNone/>
            </a:pPr>
            <a:r>
              <a:rPr lang="es-AR" sz="1300" b="0" noProof="0" dirty="0"/>
              <a:t>Vale la pena dedicar un poco más de tiempo a analizar la codificación de la causalidad.</a:t>
            </a:r>
            <a:endParaRPr lang="es-AR" noProof="0" dirty="0"/>
          </a:p>
          <a:p>
            <a:pPr marL="0" lvl="0" indent="0" algn="l" rtl="0">
              <a:lnSpc>
                <a:spcPct val="90000"/>
              </a:lnSpc>
              <a:spcBef>
                <a:spcPts val="773"/>
              </a:spcBef>
              <a:spcAft>
                <a:spcPts val="0"/>
              </a:spcAft>
              <a:buSzPts val="1300"/>
              <a:buFont typeface="Play"/>
              <a:buNone/>
            </a:pPr>
            <a:endParaRPr lang="es-AR" sz="1300" b="0" noProof="0" dirty="0"/>
          </a:p>
          <a:p>
            <a:pPr marL="0" lvl="0" indent="0" algn="l" rtl="0">
              <a:lnSpc>
                <a:spcPct val="90000"/>
              </a:lnSpc>
              <a:spcBef>
                <a:spcPts val="773"/>
              </a:spcBef>
              <a:spcAft>
                <a:spcPts val="0"/>
              </a:spcAft>
              <a:buSzPts val="1300"/>
              <a:buFont typeface="Play"/>
              <a:buNone/>
            </a:pPr>
            <a:r>
              <a:rPr lang="es-AR" sz="1300" b="0" noProof="0" dirty="0"/>
              <a:t>Al codificar la causalidad, codificamos los datos recopilados de todas nuestras fuentes, incluyendo personas, documentos, observaciones, etc.</a:t>
            </a:r>
            <a:endParaRPr lang="es-AR" noProof="0" dirty="0"/>
          </a:p>
          <a:p>
            <a:pPr marL="0" lvl="0" indent="0" algn="l" rtl="0">
              <a:lnSpc>
                <a:spcPct val="90000"/>
              </a:lnSpc>
              <a:spcBef>
                <a:spcPts val="773"/>
              </a:spcBef>
              <a:spcAft>
                <a:spcPts val="0"/>
              </a:spcAft>
              <a:buSzPts val="1300"/>
              <a:buFont typeface="Play"/>
              <a:buNone/>
            </a:pPr>
            <a:endParaRPr lang="es-AR" sz="1300" b="0" noProof="0" dirty="0"/>
          </a:p>
          <a:p>
            <a:pPr marL="0" lvl="0" indent="0" algn="l" rtl="0">
              <a:lnSpc>
                <a:spcPct val="90000"/>
              </a:lnSpc>
              <a:spcBef>
                <a:spcPts val="773"/>
              </a:spcBef>
              <a:spcAft>
                <a:spcPts val="0"/>
              </a:spcAft>
              <a:buSzPts val="1300"/>
              <a:buFont typeface="Play"/>
              <a:buNone/>
            </a:pPr>
            <a:r>
              <a:rPr lang="es-AR" sz="1300" b="0" noProof="0" dirty="0"/>
              <a:t>Codificar la causalidad requiere capturar:</a:t>
            </a:r>
            <a:endParaRPr lang="es-AR" noProof="0" dirty="0"/>
          </a:p>
          <a:p>
            <a:pPr marL="0" lvl="0" indent="0" algn="l" rtl="0">
              <a:lnSpc>
                <a:spcPct val="90000"/>
              </a:lnSpc>
              <a:spcBef>
                <a:spcPts val="773"/>
              </a:spcBef>
              <a:spcAft>
                <a:spcPts val="0"/>
              </a:spcAft>
              <a:buSzPts val="1300"/>
              <a:buFont typeface="Play"/>
              <a:buNone/>
            </a:pPr>
            <a:r>
              <a:rPr lang="es-AR" sz="1300" b="0" noProof="0" dirty="0"/>
              <a:t>Causas y efectos; y</a:t>
            </a:r>
            <a:endParaRPr lang="es-AR" noProof="0" dirty="0"/>
          </a:p>
          <a:p>
            <a:pPr marL="0" lvl="0" indent="0" algn="l" rtl="0">
              <a:lnSpc>
                <a:spcPct val="90000"/>
              </a:lnSpc>
              <a:spcBef>
                <a:spcPts val="773"/>
              </a:spcBef>
              <a:spcAft>
                <a:spcPts val="0"/>
              </a:spcAft>
              <a:buSzPts val="1300"/>
              <a:buFont typeface="Play"/>
              <a:buNone/>
            </a:pPr>
            <a:r>
              <a:rPr lang="es-AR" sz="1300" b="0" noProof="0" dirty="0"/>
              <a:t>Los vínculos causales que los conectan.</a:t>
            </a:r>
            <a:endParaRPr lang="es-AR" noProof="0" dirty="0"/>
          </a:p>
          <a:p>
            <a:pPr marL="0" lvl="0" indent="0" algn="l" rtl="0">
              <a:lnSpc>
                <a:spcPct val="90000"/>
              </a:lnSpc>
              <a:spcBef>
                <a:spcPts val="773"/>
              </a:spcBef>
              <a:spcAft>
                <a:spcPts val="0"/>
              </a:spcAft>
              <a:buSzPts val="1300"/>
              <a:buFont typeface="Play"/>
              <a:buNone/>
            </a:pPr>
            <a:endParaRPr lang="es-AR" sz="1300" b="0" noProof="0" dirty="0"/>
          </a:p>
          <a:p>
            <a:pPr marL="0" lvl="0" indent="0" algn="l" rtl="0">
              <a:lnSpc>
                <a:spcPct val="90000"/>
              </a:lnSpc>
              <a:spcBef>
                <a:spcPts val="773"/>
              </a:spcBef>
              <a:spcAft>
                <a:spcPts val="0"/>
              </a:spcAft>
              <a:buSzPts val="1300"/>
              <a:buFont typeface="Play"/>
              <a:buNone/>
            </a:pPr>
            <a:r>
              <a:rPr lang="es-AR" sz="1300" b="0" noProof="0" dirty="0"/>
              <a:t>La mayoría de los programas informáticos en los que codificamos datos cualitativos no están diseñados para codificar la causalidad. Tenemos un par de opciones:</a:t>
            </a:r>
            <a:endParaRPr lang="es-AR" noProof="0" dirty="0"/>
          </a:p>
          <a:p>
            <a:pPr marL="0" lvl="0" indent="0" algn="l" rtl="0">
              <a:lnSpc>
                <a:spcPct val="90000"/>
              </a:lnSpc>
              <a:spcBef>
                <a:spcPts val="773"/>
              </a:spcBef>
              <a:spcAft>
                <a:spcPts val="0"/>
              </a:spcAft>
              <a:buSzPts val="1300"/>
              <a:buFont typeface="Play"/>
              <a:buNone/>
            </a:pPr>
            <a:r>
              <a:rPr lang="es-AR" sz="1300" b="0" noProof="0" dirty="0"/>
              <a:t>Podemos usar una herramienta como Causal </a:t>
            </a:r>
            <a:r>
              <a:rPr lang="es-AR" sz="1300" b="0" noProof="0" dirty="0" err="1"/>
              <a:t>Map</a:t>
            </a:r>
            <a:r>
              <a:rPr lang="es-AR" sz="1300" b="0" noProof="0" dirty="0"/>
              <a:t>, diseñada específicamente para este propósito.</a:t>
            </a:r>
            <a:endParaRPr lang="es-AR" noProof="0" dirty="0"/>
          </a:p>
          <a:p>
            <a:pPr marL="0" lvl="0" indent="0" algn="l" rtl="0">
              <a:lnSpc>
                <a:spcPct val="90000"/>
              </a:lnSpc>
              <a:spcBef>
                <a:spcPts val="773"/>
              </a:spcBef>
              <a:spcAft>
                <a:spcPts val="0"/>
              </a:spcAft>
              <a:buSzPts val="1300"/>
              <a:buFont typeface="Play"/>
              <a:buNone/>
            </a:pPr>
            <a:r>
              <a:rPr lang="es-AR" sz="1300" b="0" noProof="0" dirty="0"/>
              <a:t>Podemos crear códigos de causalidad (por ejemplo, "organizaciones sin fines de lucro como impulsoras del cambio") y codificar cada vez que aparezca la causalidad dentro de la fecha, lo que nos permite revisarla a medida que generamos temas y patrones. Podemos codificar nuestros datos causales fuera de nuestras plataformas de análisis de datos cualitativos, incluyendo el uso de herramientas como Kumu o incluso Excel para capturar relaciones causales.</a:t>
            </a:r>
            <a:endParaRPr lang="es-AR" noProof="0" dirty="0"/>
          </a:p>
          <a:p>
            <a:pPr marL="0" lvl="0" indent="0" algn="l" rtl="0">
              <a:lnSpc>
                <a:spcPct val="90000"/>
              </a:lnSpc>
              <a:spcBef>
                <a:spcPts val="773"/>
              </a:spcBef>
              <a:spcAft>
                <a:spcPts val="0"/>
              </a:spcAft>
              <a:buSzPts val="1300"/>
              <a:buFont typeface="Play"/>
              <a:buNone/>
            </a:pPr>
            <a:endParaRPr lang="es-AR" sz="1300" b="0" noProof="0" dirty="0"/>
          </a:p>
          <a:p>
            <a:pPr marL="0" lvl="0" indent="0" algn="l" rtl="0">
              <a:lnSpc>
                <a:spcPct val="90000"/>
              </a:lnSpc>
              <a:spcBef>
                <a:spcPts val="773"/>
              </a:spcBef>
              <a:spcAft>
                <a:spcPts val="0"/>
              </a:spcAft>
              <a:buSzPts val="1300"/>
              <a:buFont typeface="Play"/>
              <a:buNone/>
            </a:pPr>
            <a:r>
              <a:rPr lang="es-AR" sz="1300" b="0" noProof="0" dirty="0"/>
              <a:t>Veamos algunos ejemplos.</a:t>
            </a:r>
          </a:p>
        </p:txBody>
      </p:sp>
      <p:sp>
        <p:nvSpPr>
          <p:cNvPr id="686" name="Google Shape;686;g34f303c7b2d_0_90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a:extLst>
            <a:ext uri="{FF2B5EF4-FFF2-40B4-BE49-F238E27FC236}">
              <a16:creationId xmlns:a16="http://schemas.microsoft.com/office/drawing/2014/main" id="{62C1F406-2059-2383-E0EF-44ACBC6DF23E}"/>
            </a:ext>
          </a:extLst>
        </p:cNvPr>
        <p:cNvGrpSpPr/>
        <p:nvPr/>
      </p:nvGrpSpPr>
      <p:grpSpPr>
        <a:xfrm>
          <a:off x="0" y="0"/>
          <a:ext cx="0" cy="0"/>
          <a:chOff x="0" y="0"/>
          <a:chExt cx="0" cy="0"/>
        </a:xfrm>
      </p:grpSpPr>
      <p:sp>
        <p:nvSpPr>
          <p:cNvPr id="700" name="Google Shape;700;p27:notes">
            <a:extLst>
              <a:ext uri="{FF2B5EF4-FFF2-40B4-BE49-F238E27FC236}">
                <a16:creationId xmlns:a16="http://schemas.microsoft.com/office/drawing/2014/main" id="{AB28023D-4BA1-056F-766B-BDCAD3C67485}"/>
              </a:ext>
            </a:extLst>
          </p:cNvPr>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701" name="Google Shape;701;p27:notes">
            <a:extLst>
              <a:ext uri="{FF2B5EF4-FFF2-40B4-BE49-F238E27FC236}">
                <a16:creationId xmlns:a16="http://schemas.microsoft.com/office/drawing/2014/main" id="{1BAC873B-32D6-28A9-AC67-FFA287AFF9EC}"/>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sz="1300" noProof="0" dirty="0"/>
              <a:t>El mapeo causal es una forma de lograrlo. Esta diapositiva muestra un ejemplo de mapeo causal. Los números en las líneas que unen los recuadros representan el número de participantes u otras fuentes de datos en la evaluación que relacionaron una causa específica con un efecto específico, mientras que los números dentro de los recuadros representan el número de participantes u otras fuentes de datos en la evaluación que analizaron la causa o el efecto con mayor profundidad. En este ejemplo, se puede observar que, al preguntar sobre la pandemia de COVID-19, si bien los encuestados describieron muchos efectos, la mayoría habló sobre actividades adaptadas durante la pandemia y el aumento de la necesidad, y la mayoría relacionó la pandemia con estos dos efectos, aunque algunos atribuyeron el aumento de la necesidad a la crisis del costo de la vida que se estaba produciendo simultáneamente.</a:t>
            </a:r>
            <a:endParaRPr lang="es-AR" noProof="0" dirty="0"/>
          </a:p>
          <a:p>
            <a:pPr marL="0" lvl="0" indent="0" algn="l" rtl="0">
              <a:lnSpc>
                <a:spcPct val="100000"/>
              </a:lnSpc>
              <a:spcBef>
                <a:spcPts val="0"/>
              </a:spcBef>
              <a:spcAft>
                <a:spcPts val="0"/>
              </a:spcAft>
              <a:buSzPts val="1400"/>
              <a:buNone/>
            </a:pPr>
            <a:endParaRPr lang="es-AR" sz="1300" noProof="0" dirty="0"/>
          </a:p>
          <a:p>
            <a:pPr marL="0" lvl="0" indent="0" algn="l" rtl="0">
              <a:lnSpc>
                <a:spcPct val="100000"/>
              </a:lnSpc>
              <a:spcBef>
                <a:spcPts val="0"/>
              </a:spcBef>
              <a:spcAft>
                <a:spcPts val="0"/>
              </a:spcAft>
              <a:buSzPts val="1400"/>
              <a:buNone/>
            </a:pPr>
            <a:r>
              <a:rPr lang="es-AR" sz="1300" noProof="0" dirty="0"/>
              <a:t>Este ejemplo se extrae de un estudio de caso de la Iniciativa de Caminos Causales realizado por Fiona </a:t>
            </a:r>
            <a:r>
              <a:rPr lang="es-AR" sz="1300" noProof="0" dirty="0" err="1"/>
              <a:t>Remnant</a:t>
            </a:r>
            <a:r>
              <a:rPr lang="es-AR" sz="1300" noProof="0" dirty="0"/>
              <a:t>. Para obtener más información sobre el enfoque de evaluación que utilizó (el Protocolo de Impacto Cualitativo [</a:t>
            </a:r>
            <a:r>
              <a:rPr lang="es-AR" sz="1300" noProof="0" dirty="0" err="1"/>
              <a:t>QuIP</a:t>
            </a:r>
            <a:r>
              <a:rPr lang="es-AR" sz="1300" noProof="0" dirty="0"/>
              <a:t>]) y el mapeo causal, consulte el estudio de caso en el sitio web de la Iniciativa de Caminos Causales, así como nuestro Centro de Recursos de Caminos Causales en </a:t>
            </a:r>
            <a:r>
              <a:rPr lang="es-AR" sz="1300" noProof="0" dirty="0" err="1"/>
              <a:t>BetterEvaluation</a:t>
            </a:r>
            <a:r>
              <a:rPr lang="es-AR" sz="1300" noProof="0" dirty="0"/>
              <a:t>.</a:t>
            </a:r>
          </a:p>
        </p:txBody>
      </p:sp>
      <p:sp>
        <p:nvSpPr>
          <p:cNvPr id="702" name="Google Shape;702;p27:notes">
            <a:extLst>
              <a:ext uri="{FF2B5EF4-FFF2-40B4-BE49-F238E27FC236}">
                <a16:creationId xmlns:a16="http://schemas.microsoft.com/office/drawing/2014/main" id="{053E992E-8B6C-648F-2786-25CE6D39353D}"/>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extLst>
      <p:ext uri="{BB962C8B-B14F-4D97-AF65-F5344CB8AC3E}">
        <p14:creationId xmlns:p14="http://schemas.microsoft.com/office/powerpoint/2010/main" val="295265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4e559c30f4_0_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136" name="Google Shape;136;g34e559c30f4_0_0: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sz="1200" b="1" noProof="0" dirty="0">
                <a:solidFill>
                  <a:schemeClr val="dk1"/>
                </a:solidFill>
                <a:latin typeface="Calibri"/>
                <a:ea typeface="Calibri"/>
                <a:cs typeface="Calibri"/>
                <a:sym typeface="Calibri"/>
              </a:rPr>
              <a:t> OPCIONES</a:t>
            </a:r>
            <a:r>
              <a:rPr lang="es-AR" sz="1200" b="0" noProof="0" dirty="0">
                <a:solidFill>
                  <a:schemeClr val="dk1"/>
                </a:solidFill>
                <a:latin typeface="Calibri"/>
                <a:ea typeface="Calibri"/>
                <a:cs typeface="Calibri"/>
                <a:sym typeface="Calibri"/>
              </a:rPr>
              <a:t>: Según sus preferencias y el tamaño del grupo, pueden pedir a los participantes que respondan en una encuesta formal o animarlos a que compartan sus respuestas en el chat. Los grupos pequeños funcionan mejor con el chat, mientras que los grupos grandes pueden ser difíciles de gestionar. También pueden actualizar el contenido de la encuesta con las preguntas que deseen formular y cuyas respuestas ya tengan. Por favor, limiten esta actividad a un máximo de 5 minutos. </a:t>
            </a:r>
            <a:endParaRPr lang="es-AR" noProof="0" dirty="0"/>
          </a:p>
          <a:p>
            <a:pPr marL="0" lvl="0" indent="0" algn="l" rtl="0">
              <a:lnSpc>
                <a:spcPct val="100000"/>
              </a:lnSpc>
              <a:spcBef>
                <a:spcPts val="0"/>
              </a:spcBef>
              <a:spcAft>
                <a:spcPts val="0"/>
              </a:spcAft>
              <a:buSzPts val="1400"/>
              <a:buNone/>
            </a:pPr>
            <a:r>
              <a:rPr lang="es-AR" sz="1200" b="0" noProof="0" dirty="0">
                <a:solidFill>
                  <a:schemeClr val="dk1"/>
                </a:solidFill>
                <a:latin typeface="Calibri"/>
                <a:ea typeface="Calibri"/>
                <a:cs typeface="Calibri"/>
                <a:sym typeface="Calibri"/>
              </a:rPr>
              <a:t>ENCUESTA</a:t>
            </a:r>
            <a:br>
              <a:rPr lang="es-AR" sz="1200" b="0" noProof="0" dirty="0">
                <a:solidFill>
                  <a:schemeClr val="dk1"/>
                </a:solidFill>
                <a:latin typeface="Calibri"/>
                <a:ea typeface="Calibri"/>
                <a:cs typeface="Calibri"/>
                <a:sym typeface="Calibri"/>
              </a:rPr>
            </a:br>
            <a:r>
              <a:rPr lang="es-AR" sz="1200" b="0" noProof="0" dirty="0">
                <a:solidFill>
                  <a:schemeClr val="dk1"/>
                </a:solidFill>
                <a:latin typeface="Calibri"/>
                <a:ea typeface="Calibri"/>
                <a:cs typeface="Calibri"/>
                <a:sym typeface="Calibri"/>
              </a:rPr>
              <a:t>Pregunta 1: </a:t>
            </a:r>
            <a:br>
              <a:rPr lang="es-AR" sz="1200" b="0" noProof="0" dirty="0">
                <a:solidFill>
                  <a:schemeClr val="dk1"/>
                </a:solidFill>
                <a:latin typeface="Calibri"/>
                <a:ea typeface="Calibri"/>
                <a:cs typeface="Calibri"/>
                <a:sym typeface="Calibri"/>
              </a:rPr>
            </a:br>
            <a:r>
              <a:rPr lang="es-AR" sz="1200" b="0" noProof="0" dirty="0">
                <a:solidFill>
                  <a:schemeClr val="dk1"/>
                </a:solidFill>
                <a:latin typeface="Calibri"/>
                <a:ea typeface="Calibri"/>
                <a:cs typeface="Calibri"/>
                <a:sym typeface="Calibri"/>
              </a:rPr>
              <a:t>¿Cuál es su tipo de organización? </a:t>
            </a:r>
            <a:br>
              <a:rPr lang="es-AR" sz="1200" b="0" noProof="0" dirty="0">
                <a:solidFill>
                  <a:schemeClr val="dk1"/>
                </a:solidFill>
                <a:latin typeface="Calibri"/>
                <a:ea typeface="Calibri"/>
                <a:cs typeface="Calibri"/>
                <a:sym typeface="Calibri"/>
              </a:rPr>
            </a:br>
            <a:r>
              <a:rPr lang="es-AR" sz="1200" b="0" noProof="0" dirty="0">
                <a:solidFill>
                  <a:schemeClr val="dk1"/>
                </a:solidFill>
                <a:latin typeface="Calibri"/>
                <a:ea typeface="Calibri"/>
                <a:cs typeface="Calibri"/>
                <a:sym typeface="Calibri"/>
              </a:rPr>
              <a:t>Opciones de respuesta: fundación, organización sin fines de lucro, organización con fines de lucro, otra</a:t>
            </a:r>
            <a:endParaRPr lang="es-AR" noProof="0" dirty="0"/>
          </a:p>
          <a:p>
            <a:pPr marL="0" lvl="0" indent="0" algn="l" rtl="0">
              <a:lnSpc>
                <a:spcPct val="100000"/>
              </a:lnSpc>
              <a:spcBef>
                <a:spcPts val="0"/>
              </a:spcBef>
              <a:spcAft>
                <a:spcPts val="0"/>
              </a:spcAft>
              <a:buSzPts val="1400"/>
              <a:buNone/>
            </a:pPr>
            <a:r>
              <a:rPr lang="es-AR" sz="1200" b="0" noProof="0" dirty="0">
                <a:solidFill>
                  <a:schemeClr val="dk1"/>
                </a:solidFill>
                <a:latin typeface="Calibri"/>
                <a:ea typeface="Calibri"/>
                <a:cs typeface="Calibri"/>
                <a:sym typeface="Calibri"/>
              </a:rPr>
              <a:t>Pregunta 2: ¿Cuál es su función principal (y tipo de organización)?</a:t>
            </a:r>
            <a:br>
              <a:rPr lang="es-AR" sz="1200" b="0" noProof="0" dirty="0">
                <a:solidFill>
                  <a:schemeClr val="dk1"/>
                </a:solidFill>
                <a:latin typeface="Calibri"/>
                <a:ea typeface="Calibri"/>
                <a:cs typeface="Calibri"/>
                <a:sym typeface="Calibri"/>
              </a:rPr>
            </a:br>
            <a:r>
              <a:rPr lang="es-AR" sz="1200" b="0" noProof="0" dirty="0">
                <a:solidFill>
                  <a:schemeClr val="dk1"/>
                </a:solidFill>
                <a:latin typeface="Calibri"/>
                <a:ea typeface="Calibri"/>
                <a:cs typeface="Calibri"/>
                <a:sym typeface="Calibri"/>
              </a:rPr>
              <a:t>Opciones de respuesta: evaluador, oficial/gerente de programa, líder filantrópico, personal de programa sin fines de lucro, líder sin fines de lucro, otra</a:t>
            </a:r>
            <a:endParaRPr lang="es-AR" noProof="0" dirty="0"/>
          </a:p>
          <a:p>
            <a:pPr marL="0" lvl="0" indent="0" algn="l" rtl="0">
              <a:lnSpc>
                <a:spcPct val="100000"/>
              </a:lnSpc>
              <a:spcBef>
                <a:spcPts val="0"/>
              </a:spcBef>
              <a:spcAft>
                <a:spcPts val="0"/>
              </a:spcAft>
              <a:buSzPts val="1400"/>
              <a:buNone/>
            </a:pPr>
            <a:r>
              <a:rPr lang="es-AR" sz="1200" b="0" noProof="0" dirty="0">
                <a:solidFill>
                  <a:schemeClr val="dk1"/>
                </a:solidFill>
                <a:latin typeface="Calibri"/>
                <a:ea typeface="Calibri"/>
                <a:cs typeface="Calibri"/>
                <a:sym typeface="Calibri"/>
              </a:rPr>
              <a:t>Pregunta 3: Describa su nivel de experiencia con evaluaciones de caminos causales</a:t>
            </a:r>
            <a:endParaRPr lang="es-AR" noProof="0" dirty="0"/>
          </a:p>
          <a:p>
            <a:pPr marL="0" lvl="0" indent="0" algn="l" rtl="0">
              <a:lnSpc>
                <a:spcPct val="100000"/>
              </a:lnSpc>
              <a:spcBef>
                <a:spcPts val="0"/>
              </a:spcBef>
              <a:spcAft>
                <a:spcPts val="0"/>
              </a:spcAft>
              <a:buSzPts val="1400"/>
              <a:buNone/>
            </a:pPr>
            <a:r>
              <a:rPr lang="es-AR" sz="1200" b="0" noProof="0" dirty="0">
                <a:solidFill>
                  <a:schemeClr val="dk1"/>
                </a:solidFill>
                <a:latin typeface="Calibri"/>
                <a:ea typeface="Calibri"/>
                <a:cs typeface="Calibri"/>
                <a:sym typeface="Calibri"/>
              </a:rPr>
              <a:t>Opciones de respuesta: Soy nuevo en evaluaciones de caminos causales He aprendido algo sobre evaluaciones de caminos causales, pero no he realizado ninguna Tengo algo de experiencia realizando evaluaciones de caminos causales He realizado múltiples evaluaciones de caminos causales</a:t>
            </a:r>
            <a:endParaRPr lang="es-AR" noProof="0" dirty="0"/>
          </a:p>
          <a:p>
            <a:pPr marL="0" lvl="0" indent="0" algn="l" rtl="0">
              <a:lnSpc>
                <a:spcPct val="100000"/>
              </a:lnSpc>
              <a:spcBef>
                <a:spcPts val="0"/>
              </a:spcBef>
              <a:spcAft>
                <a:spcPts val="0"/>
              </a:spcAft>
              <a:buSzPts val="1400"/>
              <a:buNone/>
            </a:pPr>
            <a:r>
              <a:rPr lang="es-AR" sz="1200" b="0" noProof="0" dirty="0">
                <a:solidFill>
                  <a:schemeClr val="dk1"/>
                </a:solidFill>
                <a:latin typeface="Calibri"/>
                <a:ea typeface="Calibri"/>
                <a:cs typeface="Calibri"/>
                <a:sym typeface="Calibri"/>
              </a:rPr>
              <a:t>Mientras se realizan las encuestas, hable sobre:</a:t>
            </a:r>
            <a:br>
              <a:rPr lang="es-AR" sz="1200" b="0" noProof="0" dirty="0">
                <a:solidFill>
                  <a:schemeClr val="dk1"/>
                </a:solidFill>
                <a:latin typeface="Calibri"/>
                <a:ea typeface="Calibri"/>
                <a:cs typeface="Calibri"/>
                <a:sym typeface="Calibri"/>
              </a:rPr>
            </a:br>
            <a:r>
              <a:rPr lang="es-AR" sz="1200" b="0" noProof="0" dirty="0">
                <a:solidFill>
                  <a:schemeClr val="dk1"/>
                </a:solidFill>
                <a:latin typeface="Calibri"/>
                <a:ea typeface="Calibri"/>
                <a:cs typeface="Calibri"/>
                <a:sym typeface="Calibri"/>
              </a:rPr>
              <a:t>• Encuesta 1: Para aprovechar al máximo los esfuerzos de las caminos causales, es necesario que todos los involucrados comprendan el enfoque para obtener el máximo provecho del proceso.</a:t>
            </a:r>
            <a:br>
              <a:rPr lang="es-AR" sz="1200" b="0" noProof="0" dirty="0">
                <a:solidFill>
                  <a:schemeClr val="dk1"/>
                </a:solidFill>
                <a:latin typeface="Calibri"/>
                <a:ea typeface="Calibri"/>
                <a:cs typeface="Calibri"/>
                <a:sym typeface="Calibri"/>
              </a:rPr>
            </a:br>
            <a:r>
              <a:rPr lang="es-AR" sz="1200" b="0" noProof="0" dirty="0">
                <a:solidFill>
                  <a:schemeClr val="dk1"/>
                </a:solidFill>
                <a:latin typeface="Calibri"/>
                <a:ea typeface="Calibri"/>
                <a:cs typeface="Calibri"/>
                <a:sym typeface="Calibri"/>
              </a:rPr>
              <a:t>• Encuesta 2: El trabajo con caminos causales no es solo un enfoque de evaluación. Es una poderosa herramienta estratégica, y hemos visto su eficacia como herramienta de evaluación continua en estrategias de cambio adaptativas y centradas en sistemas. Hemos visto su buen funcionamiento con la participación activa de las personas del sistema, incluso de los niños que participan en el trabajo participativo de cambio sistémico.</a:t>
            </a:r>
            <a:br>
              <a:rPr lang="es-AR" sz="1200" b="0" noProof="0" dirty="0">
                <a:solidFill>
                  <a:schemeClr val="dk1"/>
                </a:solidFill>
                <a:latin typeface="Calibri"/>
                <a:ea typeface="Calibri"/>
                <a:cs typeface="Calibri"/>
                <a:sym typeface="Calibri"/>
              </a:rPr>
            </a:br>
            <a:r>
              <a:rPr lang="es-AR" sz="1200" b="0" noProof="0" dirty="0">
                <a:solidFill>
                  <a:schemeClr val="dk1"/>
                </a:solidFill>
                <a:latin typeface="Calibri"/>
                <a:ea typeface="Calibri"/>
                <a:cs typeface="Calibri"/>
                <a:sym typeface="Calibri"/>
              </a:rPr>
              <a:t>• Encuesta 3: El trabajo con caminos causales es también un camino que muchos están apenas comenzando. Sé, por experiencia propia, que requiere abandonar algunas de mis supuestos sobre cómo las evaluaciones cuentan historias causales, sobre si nuestros enfoques tradicionales que capturan estrategias, resultados y descripciones del contexto realmente dan sentido a la causalidad en medio de la complejidad.</a:t>
            </a:r>
            <a:endParaRPr lang="es-AR" noProof="0" dirty="0"/>
          </a:p>
          <a:p>
            <a:pPr marL="0" indent="0"/>
            <a:r>
              <a:rPr lang="es-AR" sz="1200" b="0" noProof="0" dirty="0">
                <a:solidFill>
                  <a:schemeClr val="dk1"/>
                </a:solidFill>
                <a:latin typeface="Calibri"/>
                <a:ea typeface="Calibri"/>
                <a:cs typeface="Calibri"/>
                <a:sym typeface="Calibri"/>
              </a:rPr>
              <a:t>[Nota: Si su capacitación es presencial, por favor, sustitúyala por una actividad interactiva de calentamiento para conocerse. En una capacitación, hicimos lo siguiente para ver en qué punto se encontraban los participantes en su recorrido por las caminos causales: </a:t>
            </a:r>
            <a:br>
              <a:rPr lang="es-AR" sz="1200" b="0" noProof="0" dirty="0">
                <a:solidFill>
                  <a:schemeClr val="dk1"/>
                </a:solidFill>
                <a:latin typeface="Calibri"/>
                <a:ea typeface="Calibri"/>
                <a:cs typeface="Calibri"/>
                <a:sym typeface="Calibri"/>
              </a:rPr>
            </a:br>
            <a:r>
              <a:rPr lang="es-AR" sz="1200" b="0" noProof="0" dirty="0">
                <a:solidFill>
                  <a:schemeClr val="dk1"/>
                </a:solidFill>
                <a:latin typeface="Calibri"/>
                <a:ea typeface="Calibri"/>
                <a:cs typeface="Calibri"/>
                <a:sym typeface="Calibri"/>
              </a:rPr>
              <a:t>Todos se pusieron de pie y recibieron las siguientes instrucciones:</a:t>
            </a:r>
            <a:br>
              <a:rPr lang="es-AR" sz="1200" b="0" noProof="0" dirty="0">
                <a:solidFill>
                  <a:schemeClr val="dk1"/>
                </a:solidFill>
                <a:latin typeface="Calibri"/>
                <a:ea typeface="Calibri"/>
                <a:cs typeface="Calibri"/>
                <a:sym typeface="Calibri"/>
              </a:rPr>
            </a:br>
            <a:r>
              <a:rPr lang="es-AR" sz="1200" b="0" noProof="0" dirty="0">
                <a:solidFill>
                  <a:schemeClr val="dk1"/>
                </a:solidFill>
                <a:latin typeface="Calibri"/>
                <a:ea typeface="Calibri"/>
                <a:cs typeface="Calibri"/>
                <a:sym typeface="Calibri"/>
              </a:rPr>
              <a:t>● Permanezca de pie si cree que comprende bien de qué estamos hablando: la idea de que podemos comprender la causalidad incluso en entornos complejos y de maneras que contribuyan a promover la </a:t>
            </a:r>
            <a:r>
              <a:rPr lang="es-AR" dirty="0">
                <a:latin typeface="Calibri"/>
                <a:ea typeface="Calibri"/>
                <a:cs typeface="Calibri"/>
                <a:sym typeface="Calibri"/>
              </a:rPr>
              <a:t>inclusi</a:t>
            </a:r>
            <a:r>
              <a:rPr lang="es-AR" dirty="0">
                <a:sym typeface="Calibri"/>
              </a:rPr>
              <a:t>ó</a:t>
            </a:r>
            <a:r>
              <a:rPr lang="es-AR" dirty="0">
                <a:latin typeface="Calibri"/>
                <a:ea typeface="Calibri"/>
                <a:cs typeface="Calibri"/>
                <a:sym typeface="Calibri"/>
              </a:rPr>
              <a:t>n de voces y la pluralidad</a:t>
            </a:r>
            <a:r>
              <a:rPr lang="es-AR" sz="1200" b="0" noProof="0" dirty="0">
                <a:solidFill>
                  <a:schemeClr val="dk1"/>
                </a:solidFill>
                <a:latin typeface="Calibri"/>
                <a:ea typeface="Calibri"/>
                <a:cs typeface="Calibri"/>
                <a:sym typeface="Calibri"/>
              </a:rPr>
              <a:t>.</a:t>
            </a:r>
            <a:br>
              <a:rPr lang="es-AR" sz="1200" b="0" noProof="0" dirty="0">
                <a:solidFill>
                  <a:schemeClr val="dk1"/>
                </a:solidFill>
                <a:latin typeface="Calibri"/>
                <a:ea typeface="Calibri"/>
                <a:cs typeface="Calibri"/>
                <a:sym typeface="Calibri"/>
              </a:rPr>
            </a:br>
            <a:r>
              <a:rPr lang="es-AR" sz="1200" b="0" noProof="0" dirty="0">
                <a:solidFill>
                  <a:schemeClr val="dk1"/>
                </a:solidFill>
                <a:latin typeface="Calibri"/>
                <a:ea typeface="Calibri"/>
                <a:cs typeface="Calibri"/>
                <a:sym typeface="Calibri"/>
              </a:rPr>
              <a:t>● Permanezca de pie si ha asistido a capacitaciones, leído casos prácticos, consultado el sitio web de </a:t>
            </a:r>
            <a:r>
              <a:rPr lang="es-AR" sz="1200" b="0" noProof="0" dirty="0" err="1">
                <a:solidFill>
                  <a:schemeClr val="dk1"/>
                </a:solidFill>
                <a:latin typeface="Calibri"/>
                <a:ea typeface="Calibri"/>
                <a:cs typeface="Calibri"/>
                <a:sym typeface="Calibri"/>
              </a:rPr>
              <a:t>Better</a:t>
            </a:r>
            <a:r>
              <a:rPr lang="es-AR" sz="1200" b="0" noProof="0" dirty="0">
                <a:solidFill>
                  <a:schemeClr val="dk1"/>
                </a:solidFill>
                <a:latin typeface="Calibri"/>
                <a:ea typeface="Calibri"/>
                <a:cs typeface="Calibri"/>
                <a:sym typeface="Calibri"/>
              </a:rPr>
              <a:t> </a:t>
            </a:r>
            <a:r>
              <a:rPr lang="es-AR" sz="1200" b="0" noProof="0" dirty="0" err="1">
                <a:solidFill>
                  <a:schemeClr val="dk1"/>
                </a:solidFill>
                <a:latin typeface="Calibri"/>
                <a:ea typeface="Calibri"/>
                <a:cs typeface="Calibri"/>
                <a:sym typeface="Calibri"/>
              </a:rPr>
              <a:t>Evaluation</a:t>
            </a:r>
            <a:r>
              <a:rPr lang="es-AR" sz="1200" b="0" noProof="0" dirty="0">
                <a:solidFill>
                  <a:schemeClr val="dk1"/>
                </a:solidFill>
                <a:latin typeface="Calibri"/>
                <a:ea typeface="Calibri"/>
                <a:cs typeface="Calibri"/>
                <a:sym typeface="Calibri"/>
              </a:rPr>
              <a:t> Causal </a:t>
            </a:r>
            <a:r>
              <a:rPr lang="es-AR" sz="1200" b="0" noProof="0" dirty="0" err="1">
                <a:solidFill>
                  <a:schemeClr val="dk1"/>
                </a:solidFill>
                <a:latin typeface="Calibri"/>
                <a:ea typeface="Calibri"/>
                <a:cs typeface="Calibri"/>
                <a:sym typeface="Calibri"/>
              </a:rPr>
              <a:t>Pathways</a:t>
            </a:r>
            <a:r>
              <a:rPr lang="es-AR" sz="1200" b="0" noProof="0" dirty="0">
                <a:solidFill>
                  <a:schemeClr val="dk1"/>
                </a:solidFill>
                <a:latin typeface="Calibri"/>
                <a:ea typeface="Calibri"/>
                <a:cs typeface="Calibri"/>
                <a:sym typeface="Calibri"/>
              </a:rPr>
              <a:t> o profundizado en los enfoques de caminos causales para la evaluación.</a:t>
            </a:r>
            <a:br>
              <a:rPr lang="es-AR" sz="1200" b="0" noProof="0" dirty="0">
                <a:solidFill>
                  <a:schemeClr val="dk1"/>
                </a:solidFill>
                <a:latin typeface="Calibri"/>
                <a:ea typeface="Calibri"/>
                <a:cs typeface="Calibri"/>
                <a:sym typeface="Calibri"/>
              </a:rPr>
            </a:br>
            <a:r>
              <a:rPr lang="es-AR" sz="1200" b="0" noProof="0" dirty="0">
                <a:solidFill>
                  <a:schemeClr val="dk1"/>
                </a:solidFill>
                <a:latin typeface="Calibri"/>
                <a:ea typeface="Calibri"/>
                <a:cs typeface="Calibri"/>
                <a:sym typeface="Calibri"/>
              </a:rPr>
              <a:t>● Permanezca de pie si ha supervisado o participado en una evaluación que utilizó explícitamente un enfoque de caminos causales para ir más allá de la medición de estrategias y resultados, es decir, una observación exhaustiva.</a:t>
            </a:r>
            <a:br>
              <a:rPr lang="es-AR" sz="1200" b="0" noProof="0" dirty="0">
                <a:solidFill>
                  <a:schemeClr val="dk1"/>
                </a:solidFill>
                <a:latin typeface="Calibri"/>
                <a:ea typeface="Calibri"/>
                <a:cs typeface="Calibri"/>
                <a:sym typeface="Calibri"/>
              </a:rPr>
            </a:br>
            <a:r>
              <a:rPr lang="es-AR" sz="1200" b="0" noProof="0" dirty="0">
                <a:solidFill>
                  <a:schemeClr val="dk1"/>
                </a:solidFill>
                <a:latin typeface="Calibri"/>
                <a:ea typeface="Calibri"/>
                <a:cs typeface="Calibri"/>
                <a:sym typeface="Calibri"/>
              </a:rPr>
              <a:t>● Permanezca de pie si se siente seguro y experto en esta idea de hacer visibles las caminos causales en entornos complejos.</a:t>
            </a:r>
            <a:br>
              <a:rPr lang="es-AR" sz="1200" b="0" noProof="0" dirty="0">
                <a:solidFill>
                  <a:schemeClr val="dk1"/>
                </a:solidFill>
                <a:latin typeface="Calibri"/>
                <a:ea typeface="Calibri"/>
                <a:cs typeface="Calibri"/>
                <a:sym typeface="Calibri"/>
              </a:rPr>
            </a:br>
            <a:r>
              <a:rPr lang="es-AR" sz="1200" b="0" noProof="0" dirty="0">
                <a:solidFill>
                  <a:schemeClr val="dk1"/>
                </a:solidFill>
                <a:latin typeface="Calibri"/>
                <a:ea typeface="Calibri"/>
                <a:cs typeface="Calibri"/>
                <a:sym typeface="Calibri"/>
              </a:rPr>
              <a:t>● Con esta última pregunta, señalamos que ninguno de nosotros se siente realmente así y que todos estamos en algún punto del recorrido.</a:t>
            </a:r>
          </a:p>
          <a:p>
            <a:pPr marL="0" marR="0" lvl="0" indent="0" algn="l" rtl="0">
              <a:lnSpc>
                <a:spcPct val="100000"/>
              </a:lnSpc>
              <a:spcBef>
                <a:spcPts val="0"/>
              </a:spcBef>
              <a:spcAft>
                <a:spcPts val="0"/>
              </a:spcAft>
              <a:buClr>
                <a:srgbClr val="000000"/>
              </a:buClr>
              <a:buSzPts val="1400"/>
              <a:buFont typeface="Arial"/>
              <a:buNone/>
            </a:pPr>
            <a:endParaRPr sz="1200" b="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a:extLst>
            <a:ext uri="{FF2B5EF4-FFF2-40B4-BE49-F238E27FC236}">
              <a16:creationId xmlns:a16="http://schemas.microsoft.com/office/drawing/2014/main" id="{837FF9B6-0449-7E0C-769F-9B599E24BD1D}"/>
            </a:ext>
          </a:extLst>
        </p:cNvPr>
        <p:cNvGrpSpPr/>
        <p:nvPr/>
      </p:nvGrpSpPr>
      <p:grpSpPr>
        <a:xfrm>
          <a:off x="0" y="0"/>
          <a:ext cx="0" cy="0"/>
          <a:chOff x="0" y="0"/>
          <a:chExt cx="0" cy="0"/>
        </a:xfrm>
      </p:grpSpPr>
      <p:sp>
        <p:nvSpPr>
          <p:cNvPr id="717" name="Google Shape;717;p28:notes">
            <a:extLst>
              <a:ext uri="{FF2B5EF4-FFF2-40B4-BE49-F238E27FC236}">
                <a16:creationId xmlns:a16="http://schemas.microsoft.com/office/drawing/2014/main" id="{E83DB79D-07C2-F082-FD22-4721688060DF}"/>
              </a:ext>
            </a:extLst>
          </p:cNvPr>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718" name="Google Shape;718;p28:notes">
            <a:extLst>
              <a:ext uri="{FF2B5EF4-FFF2-40B4-BE49-F238E27FC236}">
                <a16:creationId xmlns:a16="http://schemas.microsoft.com/office/drawing/2014/main" id="{82FAA5BE-3B1E-2DF5-AFCA-24102B72F981}"/>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noProof="0" dirty="0"/>
              <a:t>En este ejemplo, los datos se organizan visualmente en Kumu (una plataforma de mapeo de sistemas) y cada causa/efecto tiene uno o más códigos al final, que representan las fuentes de datos. Cada vínculo causal también tiene uno o más códigos asociados, que representan las fuentes de datos. Los datos se documentan en hojas de cálculo de Excel asociadas con la visualización de Kumu, que muestran la fuente de datos y ofrecen explicaciones más detalladas. Por ejemplo, 2014-I-C representa una entrevista a un informante clave que habla sobre un evento ocurrido en 2014, donde C representa la línea específica en esos datos, lo que facilita su consulta.</a:t>
            </a:r>
          </a:p>
          <a:p>
            <a:pPr marL="0" lvl="0" indent="0" algn="l" rtl="0">
              <a:lnSpc>
                <a:spcPct val="100000"/>
              </a:lnSpc>
              <a:spcBef>
                <a:spcPts val="0"/>
              </a:spcBef>
              <a:spcAft>
                <a:spcPts val="0"/>
              </a:spcAft>
              <a:buSzPts val="1400"/>
              <a:buNone/>
            </a:pPr>
            <a:endParaRPr lang="es-AR" noProof="0" dirty="0"/>
          </a:p>
          <a:p>
            <a:pPr marL="0" lvl="0" indent="0" algn="l" rtl="0">
              <a:lnSpc>
                <a:spcPct val="100000"/>
              </a:lnSpc>
              <a:spcBef>
                <a:spcPts val="0"/>
              </a:spcBef>
              <a:spcAft>
                <a:spcPts val="0"/>
              </a:spcAft>
              <a:buSzPts val="1400"/>
              <a:buNone/>
            </a:pPr>
            <a:r>
              <a:rPr lang="es-AR" noProof="0" dirty="0"/>
              <a:t>Su método de codificación debe ajustarse a lo que intenta lograr. En este caso, el análisis utiliza datos recopilados mediante múltiples métodos, incluyendo un enfoque de periodismo de investigación, que da como resultado que cada parte interesada hable sobre una parte específica de la historia general, y la historia que se cuenta trata sobre un cambio sistémico complejo. Un enfoque de codificación causal que imita el mapeo de sistemas facilitó la comprensión de los datos.</a:t>
            </a:r>
          </a:p>
          <a:p>
            <a:pPr marL="0" lvl="0" indent="0" algn="l" rtl="0">
              <a:lnSpc>
                <a:spcPct val="100000"/>
              </a:lnSpc>
              <a:spcBef>
                <a:spcPts val="0"/>
              </a:spcBef>
              <a:spcAft>
                <a:spcPts val="0"/>
              </a:spcAft>
              <a:buSzPts val="1400"/>
              <a:buNone/>
            </a:pPr>
            <a:endParaRPr lang="es-AR" noProof="0" dirty="0"/>
          </a:p>
          <a:p>
            <a:pPr marL="0" lvl="0" indent="0" algn="l" rtl="0">
              <a:lnSpc>
                <a:spcPct val="100000"/>
              </a:lnSpc>
              <a:spcBef>
                <a:spcPts val="0"/>
              </a:spcBef>
              <a:spcAft>
                <a:spcPts val="0"/>
              </a:spcAft>
              <a:buSzPts val="1400"/>
              <a:buNone/>
            </a:pPr>
            <a:r>
              <a:rPr lang="es-AR" noProof="0" dirty="0"/>
              <a:t>En otros casos, cuando existe una gran cantidad de entrevistas similares con temas comunes, el software Causal </a:t>
            </a:r>
            <a:r>
              <a:rPr lang="es-AR" noProof="0" dirty="0" err="1"/>
              <a:t>Map</a:t>
            </a:r>
            <a:r>
              <a:rPr lang="es-AR" noProof="0" dirty="0"/>
              <a:t> sería mucho más directo y útil para identificar patrones. Esto podría ser cierto en un enfoque de recolección de resultados, donde diversas partes interesadas comparten experiencias e historias de cambio similares.</a:t>
            </a:r>
          </a:p>
        </p:txBody>
      </p:sp>
      <p:sp>
        <p:nvSpPr>
          <p:cNvPr id="719" name="Google Shape;719;p28:notes">
            <a:extLst>
              <a:ext uri="{FF2B5EF4-FFF2-40B4-BE49-F238E27FC236}">
                <a16:creationId xmlns:a16="http://schemas.microsoft.com/office/drawing/2014/main" id="{CA150F3B-329B-3420-6743-FE62BA857657}"/>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extLst>
      <p:ext uri="{BB962C8B-B14F-4D97-AF65-F5344CB8AC3E}">
        <p14:creationId xmlns:p14="http://schemas.microsoft.com/office/powerpoint/2010/main" val="279442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a:extLst>
            <a:ext uri="{FF2B5EF4-FFF2-40B4-BE49-F238E27FC236}">
              <a16:creationId xmlns:a16="http://schemas.microsoft.com/office/drawing/2014/main" id="{D01EFED2-E899-A4C4-D966-FE267E900637}"/>
            </a:ext>
          </a:extLst>
        </p:cNvPr>
        <p:cNvGrpSpPr/>
        <p:nvPr/>
      </p:nvGrpSpPr>
      <p:grpSpPr>
        <a:xfrm>
          <a:off x="0" y="0"/>
          <a:ext cx="0" cy="0"/>
          <a:chOff x="0" y="0"/>
          <a:chExt cx="0" cy="0"/>
        </a:xfrm>
      </p:grpSpPr>
      <p:sp>
        <p:nvSpPr>
          <p:cNvPr id="733" name="Google Shape;733;g34f303c7b2d_0_89:notes">
            <a:extLst>
              <a:ext uri="{FF2B5EF4-FFF2-40B4-BE49-F238E27FC236}">
                <a16:creationId xmlns:a16="http://schemas.microsoft.com/office/drawing/2014/main" id="{842C29B0-8390-314E-F1E2-99F649E64737}"/>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noProof="0" dirty="0"/>
              <a:t>En la sección anterior, abordé dos partes muy importantes del análisis causal: tener hipótesis claras sobre cómo y por qué se produjo el cambio de la forma en que ocurrió, y contar con un enfoque para codificar la causalidad. A partir de ahí, la siguiente parte del análisis causal consiste en evaluar la solidez de la evidencia para comenzar a formular las afirmaciones causales.</a:t>
            </a:r>
            <a:endParaRPr lang="es-AR" b="1" noProof="0" dirty="0"/>
          </a:p>
        </p:txBody>
      </p:sp>
      <p:sp>
        <p:nvSpPr>
          <p:cNvPr id="734" name="Google Shape;734;g34f303c7b2d_0_89:notes">
            <a:extLst>
              <a:ext uri="{FF2B5EF4-FFF2-40B4-BE49-F238E27FC236}">
                <a16:creationId xmlns:a16="http://schemas.microsoft.com/office/drawing/2014/main" id="{6FBFC3C3-92CD-ABBB-F59C-98BF606938E7}"/>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738721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4f303c7b2d_0_919: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69850" lvl="0" indent="0" algn="l" rtl="0">
              <a:lnSpc>
                <a:spcPct val="90000"/>
              </a:lnSpc>
              <a:spcBef>
                <a:spcPts val="773"/>
              </a:spcBef>
              <a:spcAft>
                <a:spcPts val="0"/>
              </a:spcAft>
              <a:buClr>
                <a:schemeClr val="dk1"/>
              </a:buClr>
              <a:buSzPts val="1300"/>
              <a:buFont typeface="Play"/>
              <a:buNone/>
            </a:pPr>
            <a:r>
              <a:rPr lang="es-AR" sz="1300" b="0" noProof="0" dirty="0"/>
              <a:t>Probar las relaciones causales y explorar explicaciones rivales: Podemos probar la solidez de cada vínculo en una hipótesis o camino causal con nuestras múltiples fuentes de datos, buscando evidencia que la confirme o la refute. Debemos ser transparentes sobre cómo nosotros (y nuestros colaboradores) sopesamos las explicaciones rivales. Algunos métodos, como el rastreo de procesos, ofrecen métodos muy robustos para realizar estas pruebas, y podemos utilizar un enfoque de bricolaje para incorporar parte de este rigor a otros métodos que utilizamos.</a:t>
            </a:r>
            <a:endParaRPr lang="es-AR" noProof="0" dirty="0"/>
          </a:p>
          <a:p>
            <a:pPr marL="69850" lvl="0" indent="0" algn="l" rtl="0">
              <a:lnSpc>
                <a:spcPct val="90000"/>
              </a:lnSpc>
              <a:spcBef>
                <a:spcPts val="773"/>
              </a:spcBef>
              <a:spcAft>
                <a:spcPts val="0"/>
              </a:spcAft>
              <a:buClr>
                <a:schemeClr val="dk1"/>
              </a:buClr>
              <a:buSzPts val="1300"/>
              <a:buFont typeface="Play"/>
              <a:buNone/>
            </a:pPr>
            <a:endParaRPr lang="es-AR" sz="1300" b="0" noProof="0" dirty="0"/>
          </a:p>
          <a:p>
            <a:pPr marL="69850" lvl="0" indent="0" algn="l" rtl="0">
              <a:lnSpc>
                <a:spcPct val="90000"/>
              </a:lnSpc>
              <a:spcBef>
                <a:spcPts val="773"/>
              </a:spcBef>
              <a:spcAft>
                <a:spcPts val="0"/>
              </a:spcAft>
              <a:buClr>
                <a:schemeClr val="dk1"/>
              </a:buClr>
              <a:buSzPts val="1300"/>
              <a:buFont typeface="Play"/>
              <a:buNone/>
            </a:pPr>
            <a:r>
              <a:rPr lang="es-AR" sz="1300" b="0" noProof="0" dirty="0"/>
              <a:t>Algunos métodos incorporan métodos para probar la causalidad. El rastreo de procesos, por ejemplo, muchas veces usa cuatro pruebas que ayudan a determinar la solidez de una inferencia causal. Estas pruebas contribuyen tanto a la confianza en la importancia de una causa como a su grado de suficiencia (en comparación con la de "necesaria, pero no suficiente"). El rastreo de procesos también incluye pasos específicos para identificar y probar hipótesis rivales.</a:t>
            </a:r>
            <a:endParaRPr lang="es-AR" noProof="0" dirty="0"/>
          </a:p>
          <a:p>
            <a:pPr marL="353358" lvl="0" indent="-200958" algn="l" rtl="0">
              <a:lnSpc>
                <a:spcPct val="90000"/>
              </a:lnSpc>
              <a:spcBef>
                <a:spcPts val="773"/>
              </a:spcBef>
              <a:spcAft>
                <a:spcPts val="0"/>
              </a:spcAft>
              <a:buClr>
                <a:schemeClr val="dk1"/>
              </a:buClr>
              <a:buSzPts val="1300"/>
              <a:buFont typeface="Play"/>
              <a:buNone/>
            </a:pPr>
            <a:endParaRPr lang="es-AR" sz="1300" b="0" noProof="0" dirty="0"/>
          </a:p>
          <a:p>
            <a:pPr marL="69850" lvl="0" indent="0" algn="l" rtl="0">
              <a:lnSpc>
                <a:spcPct val="90000"/>
              </a:lnSpc>
              <a:spcBef>
                <a:spcPts val="773"/>
              </a:spcBef>
              <a:spcAft>
                <a:spcPts val="0"/>
              </a:spcAft>
              <a:buClr>
                <a:schemeClr val="dk1"/>
              </a:buClr>
              <a:buSzPts val="1300"/>
              <a:buFont typeface="Play"/>
              <a:buNone/>
            </a:pPr>
            <a:r>
              <a:rPr lang="es-AR" sz="1300" b="0" noProof="0" dirty="0"/>
              <a:t>Sin embargo, la mayoría de los métodos no incorporan este tipo de metodología rigurosa específica para evaluar la solidez de las relaciones causales. Por esta razón, es importante diseñar el estudio con un plan en mente sobre cómo se evaluarán las relaciones causales.</a:t>
            </a:r>
          </a:p>
        </p:txBody>
      </p:sp>
      <p:sp>
        <p:nvSpPr>
          <p:cNvPr id="748" name="Google Shape;748;g34f303c7b2d_0_91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a:extLst>
            <a:ext uri="{FF2B5EF4-FFF2-40B4-BE49-F238E27FC236}">
              <a16:creationId xmlns:a16="http://schemas.microsoft.com/office/drawing/2014/main" id="{1CF58EE5-0B6C-E15A-3EBD-FA588114BCB8}"/>
            </a:ext>
          </a:extLst>
        </p:cNvPr>
        <p:cNvGrpSpPr/>
        <p:nvPr/>
      </p:nvGrpSpPr>
      <p:grpSpPr>
        <a:xfrm>
          <a:off x="0" y="0"/>
          <a:ext cx="0" cy="0"/>
          <a:chOff x="0" y="0"/>
          <a:chExt cx="0" cy="0"/>
        </a:xfrm>
      </p:grpSpPr>
      <p:sp>
        <p:nvSpPr>
          <p:cNvPr id="763" name="Google Shape;763;p29:notes">
            <a:extLst>
              <a:ext uri="{FF2B5EF4-FFF2-40B4-BE49-F238E27FC236}">
                <a16:creationId xmlns:a16="http://schemas.microsoft.com/office/drawing/2014/main" id="{0C0FC1F7-2E66-9FF9-6963-99E892C01E2F}"/>
              </a:ext>
            </a:extLst>
          </p:cNvPr>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764" name="Google Shape;764;p29:notes">
            <a:extLst>
              <a:ext uri="{FF2B5EF4-FFF2-40B4-BE49-F238E27FC236}">
                <a16:creationId xmlns:a16="http://schemas.microsoft.com/office/drawing/2014/main" id="{AD6A0163-4117-F9D8-608A-C8C92FE1893F}"/>
              </a:ext>
            </a:extLst>
          </p:cNvPr>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sz="1300" noProof="0" dirty="0"/>
              <a:t>Existen diversas maneras de evaluar la solidez de las conexiones causales. Algunos métodos lo incorporan: el rastreo de procesos utiliza "pruebas“ como las de un detective, elaboradas por </a:t>
            </a:r>
            <a:r>
              <a:rPr lang="es-AR" sz="1300" noProof="0" dirty="0" err="1"/>
              <a:t>Collier</a:t>
            </a:r>
            <a:r>
              <a:rPr lang="es-AR" sz="1300" noProof="0" dirty="0"/>
              <a:t> y traducidas por Salinas y Sandoval (2024). En el método </a:t>
            </a:r>
            <a:r>
              <a:rPr lang="es-AR" sz="1300" noProof="0" dirty="0" err="1"/>
              <a:t>QuIP</a:t>
            </a:r>
            <a:r>
              <a:rPr lang="es-AR" sz="1300" noProof="0" dirty="0"/>
              <a:t> (Protocolo de Impacto Cualitativo), la solidez de las conexiones causales se evalúa analizando las declaraciones narrativas de los beneficiarios del proyecto para identificar los principales impulsores del cambio. Los investigadores codifican sistemáticamente estas narrativas, buscando la repetición y la coherencia en las afirmaciones causales de los encuestados. El recuento de frecuencias de diferentes afirmaciones y resultados causales, junto con los mapas causales, ayuda a ilustrar la evidencia y su peso.</a:t>
            </a:r>
            <a:endParaRPr lang="es-AR" noProof="0" dirty="0"/>
          </a:p>
          <a:p>
            <a:pPr marL="0" lvl="0" indent="0" algn="l" rtl="0">
              <a:lnSpc>
                <a:spcPct val="100000"/>
              </a:lnSpc>
              <a:spcBef>
                <a:spcPts val="0"/>
              </a:spcBef>
              <a:spcAft>
                <a:spcPts val="0"/>
              </a:spcAft>
              <a:buSzPts val="1400"/>
              <a:buNone/>
            </a:pPr>
            <a:endParaRPr lang="es-AR" sz="1300" noProof="0" dirty="0"/>
          </a:p>
          <a:p>
            <a:pPr marL="0" lvl="0" indent="0" algn="l" rtl="0">
              <a:lnSpc>
                <a:spcPct val="100000"/>
              </a:lnSpc>
              <a:spcBef>
                <a:spcPts val="0"/>
              </a:spcBef>
              <a:spcAft>
                <a:spcPts val="0"/>
              </a:spcAft>
              <a:buSzPts val="1400"/>
              <a:buNone/>
            </a:pPr>
            <a:r>
              <a:rPr lang="es-AR" sz="1300" noProof="0" dirty="0"/>
              <a:t>Sin embargo, si hemos construido afirmaciones causales utilizando métodos en los que esto no está integrado por diseño, entonces necesitamos usar otro enfoque. En estos casos, las rúbricas ofrecen una herramienta útil. Para quienes asistieron a la sesión sobre rigor y calidad utilizando un enfoque basado en valores, la idea de usar rúbricas para fortalecer el rigor de su evaluación ya debería ser familiar.</a:t>
            </a:r>
            <a:endParaRPr lang="es-AR" noProof="0" dirty="0"/>
          </a:p>
          <a:p>
            <a:pPr marL="0" lvl="0" indent="0" algn="l" rtl="0">
              <a:lnSpc>
                <a:spcPct val="100000"/>
              </a:lnSpc>
              <a:spcBef>
                <a:spcPts val="0"/>
              </a:spcBef>
              <a:spcAft>
                <a:spcPts val="0"/>
              </a:spcAft>
              <a:buSzPts val="1400"/>
              <a:buNone/>
            </a:pPr>
            <a:r>
              <a:rPr lang="es-AR" sz="1300" noProof="0" dirty="0"/>
              <a:t>Las rúbricas proporcionan una escala cualitativa que podemos utilizar para evaluar y documentar un nivel de desempeño. Nuestros criterios de calidad y rigor definen un estándar que queremos cumplir, y la rúbrica lo operacionaliza. Al usar rúbricas, podemos articular claramente el razonamiento que sustenta nuestra evaluación y responsabilizarnos de hacer todo lo posible para implementar nuestros criterios de calidad y rigor de forma constante a lo largo del estudio. Al evaluar nuestro trabajo con una rúbrica, podemos identificar dónde debemos mejorar para alinear mejor nuestros enfoques con nuestros criterios de calidad y rigor, así como dónde y cómo se manifiestan estos criterios.</a:t>
            </a:r>
          </a:p>
          <a:p>
            <a:pPr marL="0" lvl="0" indent="0" algn="l" rtl="0">
              <a:lnSpc>
                <a:spcPct val="100000"/>
              </a:lnSpc>
              <a:spcBef>
                <a:spcPts val="0"/>
              </a:spcBef>
              <a:spcAft>
                <a:spcPts val="0"/>
              </a:spcAft>
              <a:buSzPts val="1400"/>
              <a:buNone/>
            </a:pPr>
            <a:r>
              <a:rPr lang="es-AR" sz="1300" noProof="0" dirty="0"/>
              <a:t>En las rúbricas, incluimos:</a:t>
            </a:r>
            <a:endParaRPr lang="es-AR" noProof="0" dirty="0"/>
          </a:p>
          <a:p>
            <a:pPr marL="0" lvl="0" indent="0" algn="l" rtl="0">
              <a:lnSpc>
                <a:spcPct val="100000"/>
              </a:lnSpc>
              <a:spcBef>
                <a:spcPts val="0"/>
              </a:spcBef>
              <a:spcAft>
                <a:spcPts val="0"/>
              </a:spcAft>
              <a:buSzPts val="1400"/>
              <a:buNone/>
            </a:pPr>
            <a:r>
              <a:rPr lang="es-AR" sz="1300" noProof="0" dirty="0"/>
              <a:t>Los criterios de calidad y rigor utilizados</a:t>
            </a:r>
            <a:endParaRPr lang="es-AR" noProof="0" dirty="0"/>
          </a:p>
          <a:p>
            <a:pPr marL="0" lvl="0" indent="0" algn="l" rtl="0">
              <a:lnSpc>
                <a:spcPct val="100000"/>
              </a:lnSpc>
              <a:spcBef>
                <a:spcPts val="0"/>
              </a:spcBef>
              <a:spcAft>
                <a:spcPts val="0"/>
              </a:spcAft>
              <a:buSzPts val="1400"/>
              <a:buNone/>
            </a:pPr>
            <a:r>
              <a:rPr lang="es-AR" sz="1300" noProof="0" dirty="0"/>
              <a:t>Los estándares que definen los niveles de desempeño o calidad para cada criterio incluido en la rúbrica</a:t>
            </a:r>
            <a:endParaRPr lang="es-AR" noProof="0" dirty="0"/>
          </a:p>
          <a:p>
            <a:pPr marL="0" lvl="0" indent="0" algn="l" rtl="0">
              <a:lnSpc>
                <a:spcPct val="100000"/>
              </a:lnSpc>
              <a:spcBef>
                <a:spcPts val="0"/>
              </a:spcBef>
              <a:spcAft>
                <a:spcPts val="0"/>
              </a:spcAft>
              <a:buSzPts val="1400"/>
              <a:buNone/>
            </a:pPr>
            <a:r>
              <a:rPr lang="es-AR" sz="1300" noProof="0" dirty="0"/>
              <a:t>Los descriptores o ejemplos de cómo se ve cada estándar para cada criterio incluido en la rúbrica</a:t>
            </a:r>
            <a:endParaRPr lang="es-AR" noProof="0" dirty="0"/>
          </a:p>
          <a:p>
            <a:pPr marL="0" lvl="0" indent="0" algn="l" rtl="0">
              <a:lnSpc>
                <a:spcPct val="100000"/>
              </a:lnSpc>
              <a:spcBef>
                <a:spcPts val="0"/>
              </a:spcBef>
              <a:spcAft>
                <a:spcPts val="0"/>
              </a:spcAft>
              <a:buSzPts val="1400"/>
              <a:buNone/>
            </a:pPr>
            <a:r>
              <a:rPr lang="en-US" sz="1300" dirty="0"/>
              <a:t> </a:t>
            </a:r>
            <a:endParaRPr sz="1300" dirty="0"/>
          </a:p>
        </p:txBody>
      </p:sp>
      <p:sp>
        <p:nvSpPr>
          <p:cNvPr id="765" name="Google Shape;765;p29:notes">
            <a:extLst>
              <a:ext uri="{FF2B5EF4-FFF2-40B4-BE49-F238E27FC236}">
                <a16:creationId xmlns:a16="http://schemas.microsoft.com/office/drawing/2014/main" id="{6E85B6FE-F5D7-FE1D-53CD-E8E63996D0DC}"/>
              </a:ext>
            </a:extLst>
          </p:cNvPr>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extLst>
      <p:ext uri="{BB962C8B-B14F-4D97-AF65-F5344CB8AC3E}">
        <p14:creationId xmlns:p14="http://schemas.microsoft.com/office/powerpoint/2010/main" val="3062335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a:extLst>
            <a:ext uri="{FF2B5EF4-FFF2-40B4-BE49-F238E27FC236}">
              <a16:creationId xmlns:a16="http://schemas.microsoft.com/office/drawing/2014/main" id="{26209F54-176D-669E-5478-73F3BA54232D}"/>
            </a:ext>
          </a:extLst>
        </p:cNvPr>
        <p:cNvGrpSpPr/>
        <p:nvPr/>
      </p:nvGrpSpPr>
      <p:grpSpPr>
        <a:xfrm>
          <a:off x="0" y="0"/>
          <a:ext cx="0" cy="0"/>
          <a:chOff x="0" y="0"/>
          <a:chExt cx="0" cy="0"/>
        </a:xfrm>
      </p:grpSpPr>
      <p:sp>
        <p:nvSpPr>
          <p:cNvPr id="784" name="Google Shape;784;p31:notes">
            <a:extLst>
              <a:ext uri="{FF2B5EF4-FFF2-40B4-BE49-F238E27FC236}">
                <a16:creationId xmlns:a16="http://schemas.microsoft.com/office/drawing/2014/main" id="{0076E550-5BCA-DC70-12B0-D82395DFA7B4}"/>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785" name="Google Shape;785;p31:notes">
            <a:extLst>
              <a:ext uri="{FF2B5EF4-FFF2-40B4-BE49-F238E27FC236}">
                <a16:creationId xmlns:a16="http://schemas.microsoft.com/office/drawing/2014/main" id="{B4617F28-F34B-44DF-F533-69F63E893511}"/>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sz="1300" noProof="0" dirty="0"/>
              <a:t>Una nota final sobre cómo evaluamos la solidez de nuestras afirmaciones causales. Si bien gran parte de esto puede considerarse el trabajo de un equipo de investigación, idealmente exploramos y probamos estas afirmaciones causales con nuestros grupos de interés y socios.</a:t>
            </a:r>
            <a:endParaRPr lang="es-AR" noProof="0" dirty="0"/>
          </a:p>
          <a:p>
            <a:pPr marL="0" lvl="0" indent="0" algn="l" rtl="0">
              <a:lnSpc>
                <a:spcPct val="100000"/>
              </a:lnSpc>
              <a:spcBef>
                <a:spcPts val="0"/>
              </a:spcBef>
              <a:spcAft>
                <a:spcPts val="0"/>
              </a:spcAft>
              <a:buSzPts val="1400"/>
              <a:buNone/>
            </a:pPr>
            <a:endParaRPr lang="es-AR" sz="1300" noProof="0" dirty="0"/>
          </a:p>
          <a:p>
            <a:pPr marL="0" lvl="0" indent="0" algn="l" rtl="0">
              <a:lnSpc>
                <a:spcPct val="100000"/>
              </a:lnSpc>
              <a:spcBef>
                <a:spcPts val="0"/>
              </a:spcBef>
              <a:spcAft>
                <a:spcPts val="0"/>
              </a:spcAft>
              <a:buSzPts val="1400"/>
              <a:buNone/>
            </a:pPr>
            <a:r>
              <a:rPr lang="es-AR" sz="1300" noProof="0" dirty="0"/>
              <a:t>Las sesiones de búsqueda de sentido, junto con los participantes de la iniciativa y otras personas afectadas por ella, son un espacio y una forma más de probar y fortalecer las afirmaciones causales. No nos limitamos a debatir patrones, sino que investigamos e interrogamos la causalidad juntos, así como las implicaciones de lo que aprendemos al hacerlo. Este tipo de aprendizaje y uso no tiene por qué esperar hasta que se complete un estudio. De hecho, las sesiones con las partes interesadas que prueban las afirmaciones causales pueden formar parte del proceso de recopilación de datos y ofrecer momentos significativos de búsqueda de sentido y uso para los participantes.</a:t>
            </a:r>
            <a:endParaRPr lang="es-AR" noProof="0" dirty="0"/>
          </a:p>
          <a:p>
            <a:pPr marL="0" lvl="0" indent="0" algn="l" rtl="0">
              <a:lnSpc>
                <a:spcPct val="100000"/>
              </a:lnSpc>
              <a:spcBef>
                <a:spcPts val="0"/>
              </a:spcBef>
              <a:spcAft>
                <a:spcPts val="0"/>
              </a:spcAft>
              <a:buSzPts val="1400"/>
              <a:buNone/>
            </a:pPr>
            <a:endParaRPr lang="es-AR" sz="1300" noProof="0" dirty="0"/>
          </a:p>
          <a:p>
            <a:pPr marL="0" lvl="0" indent="0" algn="l" rtl="0">
              <a:lnSpc>
                <a:spcPct val="100000"/>
              </a:lnSpc>
              <a:spcBef>
                <a:spcPts val="0"/>
              </a:spcBef>
              <a:spcAft>
                <a:spcPts val="0"/>
              </a:spcAft>
              <a:buSzPts val="1400"/>
              <a:buNone/>
            </a:pPr>
            <a:r>
              <a:rPr lang="es-AR" sz="1300" noProof="0" dirty="0"/>
              <a:t>Por ejemplo, durante un estudio sobre la esclavitud en la industria pesquera de Tailandia, las partes interesadas de pequeñas organizaciones locales sin fines de lucro revisaron un mapa causal inicial elaborado mediante entrevistas con las partes interesadas y revisión de documentos. Pasaron dos días juntos perfeccionando el mapa y reflexionando sobre qué partes del sistema han funcionado bien en distintos momentos y qué se necesitó para que el sistema llegara a ese punto. Al pasar tiempo juntos analizando cómo se produjo el cambio, pudieron identificar cosas específicas que quieren proteger a medida que el sistema entra en un período de retroceso y disminución de la voluntad política.</a:t>
            </a:r>
            <a:endParaRPr lang="es-AR" sz="1300" b="1" noProof="0" dirty="0"/>
          </a:p>
        </p:txBody>
      </p:sp>
    </p:spTree>
    <p:extLst>
      <p:ext uri="{BB962C8B-B14F-4D97-AF65-F5344CB8AC3E}">
        <p14:creationId xmlns:p14="http://schemas.microsoft.com/office/powerpoint/2010/main" val="1187688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34f303c7b2d_0_946: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lnSpc>
                <a:spcPct val="90000"/>
              </a:lnSpc>
              <a:spcBef>
                <a:spcPts val="773"/>
              </a:spcBef>
              <a:spcAft>
                <a:spcPts val="0"/>
              </a:spcAft>
              <a:buSzPts val="1400"/>
              <a:buNone/>
            </a:pPr>
            <a:r>
              <a:rPr lang="en-US" sz="1300"/>
              <a:t>Volviendo a los pasos para realizar el análisis causal, la triangulación de datos es una de las maneras en que reforzamos la comprobación de las relaciones causales. Buscamos evidencia de que una afirmación causal específica (que A y B condujeron a C) esté respaldada por múltiples fuentes.</a:t>
            </a:r>
            <a:endParaRPr/>
          </a:p>
          <a:p>
            <a:pPr marL="0" lvl="0" indent="0" algn="l" rtl="0">
              <a:lnSpc>
                <a:spcPct val="90000"/>
              </a:lnSpc>
              <a:spcBef>
                <a:spcPts val="773"/>
              </a:spcBef>
              <a:spcAft>
                <a:spcPts val="0"/>
              </a:spcAft>
              <a:buSzPts val="1400"/>
              <a:buNone/>
            </a:pPr>
            <a:endParaRPr sz="1300"/>
          </a:p>
          <a:p>
            <a:pPr marL="0" lvl="0" indent="0" algn="l" rtl="0">
              <a:lnSpc>
                <a:spcPct val="90000"/>
              </a:lnSpc>
              <a:spcBef>
                <a:spcPts val="773"/>
              </a:spcBef>
              <a:spcAft>
                <a:spcPts val="0"/>
              </a:spcAft>
              <a:buSzPts val="1400"/>
              <a:buNone/>
            </a:pPr>
            <a:r>
              <a:rPr lang="en-US" sz="1300"/>
              <a:t>Triangular datos: La triangulación nos ayuda a comprobar la consistencia de nuestros hallazgos al explorarlos de diferentes maneras: diferentes teorías para enmarcar y explorar los vínculos causales, recopiladores de datos, enfoques de recopilación, momentos de recopilación, lugares de recopilación, fuentes, analizadores y enfoques de análisis. Si bien una evaluación puede no utilizar todos estos enfoques de triangulación, debería utilizar suficientes para generar confianza en los hallazgos.</a:t>
            </a:r>
            <a:endParaRPr/>
          </a:p>
          <a:p>
            <a:pPr marL="0" lvl="0" indent="0" algn="l" rtl="0">
              <a:lnSpc>
                <a:spcPct val="90000"/>
              </a:lnSpc>
              <a:spcBef>
                <a:spcPts val="773"/>
              </a:spcBef>
              <a:spcAft>
                <a:spcPts val="0"/>
              </a:spcAft>
              <a:buSzPts val="1400"/>
              <a:buNone/>
            </a:pPr>
            <a:endParaRPr sz="1300"/>
          </a:p>
          <a:p>
            <a:pPr marL="0" lvl="0" indent="0" algn="l" rtl="0">
              <a:lnSpc>
                <a:spcPct val="90000"/>
              </a:lnSpc>
              <a:spcBef>
                <a:spcPts val="773"/>
              </a:spcBef>
              <a:spcAft>
                <a:spcPts val="0"/>
              </a:spcAft>
              <a:buSzPts val="1400"/>
              <a:buNone/>
            </a:pPr>
            <a:r>
              <a:rPr lang="en-US" sz="1300"/>
              <a:t>Conviene reiterar la importancia de conocer y gestionar los sesgos de los codificadores y analistas: durante todo este proceso, debemos conocer y gestionar los sesgos en la recopilación, codificación y análisis de datos. Algunos métodos se centran especialmente en este tema, como el protocolo de evaluación de impacto cualitativo. Esto implica garantizar que nuestras herramientas y procesos de recopilación y codificación de datos no favorezcan ciertas teorías del cambio, y que, en nuestro análisis, estemos abiertos a encontrar todo tipo de acciones, factores y eventos que contribuyan a múltiples resultados anticipados e imprevistos de diferentes maneras.</a:t>
            </a:r>
            <a:endParaRPr/>
          </a:p>
          <a:p>
            <a:pPr marL="0" lvl="0" indent="0" algn="l" rtl="0">
              <a:lnSpc>
                <a:spcPct val="90000"/>
              </a:lnSpc>
              <a:spcBef>
                <a:spcPts val="773"/>
              </a:spcBef>
              <a:spcAft>
                <a:spcPts val="0"/>
              </a:spcAft>
              <a:buSzPts val="1400"/>
              <a:buNone/>
            </a:pPr>
            <a:endParaRPr sz="1300"/>
          </a:p>
          <a:p>
            <a:pPr marL="0" lvl="0" indent="0" algn="l" rtl="0">
              <a:lnSpc>
                <a:spcPct val="90000"/>
              </a:lnSpc>
              <a:spcBef>
                <a:spcPts val="773"/>
              </a:spcBef>
              <a:spcAft>
                <a:spcPts val="0"/>
              </a:spcAft>
              <a:buSzPts val="1400"/>
              <a:buNone/>
            </a:pPr>
            <a:r>
              <a:rPr lang="en-US" sz="1300"/>
              <a:t>Aparte, en la mayoría de las investigaciones cualitativas, la triangulación se define como la noción de contar con múltiples fuentes de datos para responder preguntas similares. No se trata solo de eso: nos referimos a contar con múltiples fuentes de evidencia asociadas a cada afirmación causal, un uso mucho más específico de la triangulación. No basta con realizar una encuesta y entrevistas. Más bien, se busca obtener evidencia de múltiples fuentes, perspectivas, momentos, recopiladores de datos, etc., que respalden la afirmación causal.</a:t>
            </a:r>
            <a:endParaRPr sz="1300" b="1"/>
          </a:p>
        </p:txBody>
      </p:sp>
      <p:sp>
        <p:nvSpPr>
          <p:cNvPr id="800" name="Google Shape;800;g34f303c7b2d_0_94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34f303c7b2d_0_9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816" name="Google Shape;816;g34f303c7b2d_0_9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es-AR" sz="1300" noProof="0" dirty="0"/>
              <a:t>[Por favor, inserte su propio ejemplo de caso: retomando el caso que utilizó al principio, reflexione sobre cómo decidió probar la fuerza de su inferencia causal]</a:t>
            </a:r>
            <a:endParaRPr lang="es-AR" noProof="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32: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b="1"/>
          </a:p>
        </p:txBody>
      </p:sp>
      <p:sp>
        <p:nvSpPr>
          <p:cNvPr id="829" name="Google Shape;829;p3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a:extLst>
            <a:ext uri="{FF2B5EF4-FFF2-40B4-BE49-F238E27FC236}">
              <a16:creationId xmlns:a16="http://schemas.microsoft.com/office/drawing/2014/main" id="{357587B4-3961-7290-E87A-14068E7EF54E}"/>
            </a:ext>
          </a:extLst>
        </p:cNvPr>
        <p:cNvGrpSpPr/>
        <p:nvPr/>
      </p:nvGrpSpPr>
      <p:grpSpPr>
        <a:xfrm>
          <a:off x="0" y="0"/>
          <a:ext cx="0" cy="0"/>
          <a:chOff x="0" y="0"/>
          <a:chExt cx="0" cy="0"/>
        </a:xfrm>
      </p:grpSpPr>
      <p:sp>
        <p:nvSpPr>
          <p:cNvPr id="836" name="Google Shape;836;g34f303c7b2d_0_961:notes">
            <a:extLst>
              <a:ext uri="{FF2B5EF4-FFF2-40B4-BE49-F238E27FC236}">
                <a16:creationId xmlns:a16="http://schemas.microsoft.com/office/drawing/2014/main" id="{B082F81F-DD66-30E2-A3A8-D5757FE591A2}"/>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837" name="Google Shape;837;g34f303c7b2d_0_961:notes">
            <a:extLst>
              <a:ext uri="{FF2B5EF4-FFF2-40B4-BE49-F238E27FC236}">
                <a16:creationId xmlns:a16="http://schemas.microsoft.com/office/drawing/2014/main" id="{1AE8DA6D-774C-93E4-D251-37DD44C33B47}"/>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1" indent="0" algn="l" rtl="0">
              <a:lnSpc>
                <a:spcPct val="115000"/>
              </a:lnSpc>
              <a:spcBef>
                <a:spcPts val="0"/>
              </a:spcBef>
              <a:spcAft>
                <a:spcPts val="0"/>
              </a:spcAft>
              <a:buSzPts val="1400"/>
              <a:buNone/>
            </a:pPr>
            <a:r>
              <a:rPr lang="es-AR" noProof="0" dirty="0"/>
              <a:t>Invite a los participantes a reflexionar primero individualmente, anotando sus ideas. Luego, pegue las preguntas en el chat y forme grupos pequeños de 10 a 15 minutos.</a:t>
            </a:r>
            <a:endParaRPr lang="es-AR" sz="1100" b="0" noProof="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5750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34cb31c3fae_0_407: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n-US"/>
              <a:t> 10 a 15 minutos.</a:t>
            </a:r>
            <a:endParaRPr/>
          </a:p>
        </p:txBody>
      </p:sp>
      <p:sp>
        <p:nvSpPr>
          <p:cNvPr id="846" name="Google Shape;846;g34cb31c3fae_0_4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4cb31c3fae_0_99: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s-AR" noProof="0" dirty="0"/>
              <a:t>En resumen: Hoy nos centraremos en ampliar sus conocimientos sobre cómo diseñar e implementar una evaluación de caminos causales. Si no asistieron a la sesión anterior, es posible que esta capacitación presente algunas lagunas: </a:t>
            </a:r>
            <a:r>
              <a:rPr lang="es-AR" b="1" noProof="0" dirty="0"/>
              <a:t>no profundizaremos </a:t>
            </a:r>
            <a:r>
              <a:rPr lang="es-AR" noProof="0" dirty="0"/>
              <a:t>en (1) valores; (2) rigor y prácticas de calidad; ni en (3) prácticas participativas. Estos temas se abordaron en la capacitación anterior y les sugerimos consultar los recursos de esa sesión. </a:t>
            </a:r>
            <a:br>
              <a:rPr lang="es-AR" noProof="0" dirty="0"/>
            </a:br>
            <a:r>
              <a:rPr lang="es-AR" noProof="0" dirty="0"/>
              <a:t>Hoy, en cambio, abordaremos </a:t>
            </a:r>
            <a:r>
              <a:rPr lang="es-AR" b="1" noProof="0" dirty="0"/>
              <a:t>preguntas causales</a:t>
            </a:r>
            <a:r>
              <a:rPr lang="es-AR" noProof="0" dirty="0"/>
              <a:t>, la </a:t>
            </a:r>
            <a:r>
              <a:rPr lang="es-AR" b="1" noProof="0" dirty="0"/>
              <a:t>integración de múltiples métodos </a:t>
            </a:r>
            <a:r>
              <a:rPr lang="es-AR" noProof="0" dirty="0"/>
              <a:t>y el </a:t>
            </a:r>
            <a:r>
              <a:rPr lang="es-AR" b="1" noProof="0" dirty="0"/>
              <a:t>análisis desde una perspectiva causal</a:t>
            </a:r>
            <a:r>
              <a:rPr lang="es-AR" noProof="0" dirty="0"/>
              <a:t>. Esta capacitación está diseñada como una introducción a conceptos clave que pueden aplicar en su práctica. ¡Sepan que no saldrán con un nuevo diseño de evaluación! Los conectaremos con recursos que podrán utilizar en su trabajo de ahora en adelante.</a:t>
            </a:r>
          </a:p>
          <a:p>
            <a:pPr marL="0" lvl="0" indent="0" algn="l" rtl="0">
              <a:lnSpc>
                <a:spcPct val="100000"/>
              </a:lnSpc>
              <a:spcBef>
                <a:spcPts val="0"/>
              </a:spcBef>
              <a:spcAft>
                <a:spcPts val="0"/>
              </a:spcAft>
              <a:buSzPts val="1400"/>
              <a:buNone/>
            </a:pPr>
            <a:r>
              <a:rPr lang="es-AR" noProof="0" dirty="0"/>
              <a:t>Nos gustaría compartir tres puntos para empezar: </a:t>
            </a:r>
            <a:br>
              <a:rPr lang="es-AR" noProof="0" dirty="0"/>
            </a:br>
            <a:r>
              <a:rPr lang="es-AR" noProof="0" dirty="0"/>
              <a:t>Mejoramos constantemente las capacitaciones que ofrecemos. </a:t>
            </a:r>
            <a:br>
              <a:rPr lang="es-AR" noProof="0" dirty="0"/>
            </a:br>
            <a:r>
              <a:rPr lang="es-AR" noProof="0" dirty="0"/>
              <a:t>Agradeceremos sus comentarios sobre esta capacitación al final. </a:t>
            </a:r>
            <a:br>
              <a:rPr lang="es-AR" noProof="0" dirty="0"/>
            </a:br>
            <a:r>
              <a:rPr lang="es-AR" noProof="0" dirty="0"/>
              <a:t>Tendremos tiempo para preguntas y respuestas al final. </a:t>
            </a:r>
            <a:br>
              <a:rPr lang="es-AR" noProof="0" dirty="0"/>
            </a:br>
            <a:r>
              <a:rPr lang="es-AR" noProof="0" dirty="0"/>
              <a:t>Por favor, publiquen sus preguntas en el chat o guárdelas hasta nuestra sesión de preguntas y respuestas. Haremos lo posible por responder a todas las que podamos. Si no logramos responder, podemos intentar responderlas en nuestro correo electrónico de seguimiento después de la sesión. </a:t>
            </a:r>
            <a:br>
              <a:rPr lang="es-AR" noProof="0" dirty="0"/>
            </a:br>
            <a:r>
              <a:rPr lang="es-AR" noProof="0" dirty="0"/>
              <a:t>Los materiales de hoy estarán disponibles después de la sesión. ¡Esto significa que no es necesario que tomen notas de lo que vean en las diapositivas!</a:t>
            </a:r>
          </a:p>
        </p:txBody>
      </p:sp>
      <p:sp>
        <p:nvSpPr>
          <p:cNvPr id="146" name="Google Shape;146;g34cb31c3fae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34cb31c3fae_0_3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854" name="Google Shape;854;g34cb31c3fae_0_307: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100"/>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7: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a:t>Por favor, escriba  sus preguntas en el chat. Si no podemos responderlas todas, intentaremos responderlas en nuestras próximas dos capacitaciones piloto o por correo electrónico.</a:t>
            </a:r>
            <a:endParaRPr/>
          </a:p>
        </p:txBody>
      </p:sp>
      <p:sp>
        <p:nvSpPr>
          <p:cNvPr id="864" name="Google Shape;864;p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1: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a:t>Por favor, mantenga esta sección muy breve. Se repetirá en cualquier capacitación sobre iniciativas de caminos causales y, por lo tanto, podría resultar familiar para muchos participantes.</a:t>
            </a:r>
            <a:endParaRPr/>
          </a:p>
        </p:txBody>
      </p:sp>
      <p:sp>
        <p:nvSpPr>
          <p:cNvPr id="873" name="Google Shape;873;p1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14: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AR" i="0" noProof="0" dirty="0"/>
              <a:t>La Iniciativa </a:t>
            </a:r>
            <a:r>
              <a:rPr lang="es-AR" i="1" noProof="0" dirty="0"/>
              <a:t>Causal </a:t>
            </a:r>
            <a:r>
              <a:rPr lang="es-AR" i="1" noProof="0" dirty="0" err="1"/>
              <a:t>Pathways</a:t>
            </a:r>
            <a:r>
              <a:rPr lang="es-AR" i="1" noProof="0" dirty="0"/>
              <a:t> </a:t>
            </a:r>
            <a:r>
              <a:rPr lang="es-AR" noProof="0" dirty="0"/>
              <a:t>ofrece estos recursos. A través de nuestras publicaciones en LinkedIn y boletines trimestrales, también compartimos información sobre otras capacitaciones y recursos relacionados.</a:t>
            </a:r>
          </a:p>
          <a:p>
            <a:pPr marL="0" lvl="0" indent="0" algn="l" rtl="0">
              <a:lnSpc>
                <a:spcPct val="100000"/>
              </a:lnSpc>
              <a:spcBef>
                <a:spcPts val="0"/>
              </a:spcBef>
              <a:spcAft>
                <a:spcPts val="0"/>
              </a:spcAft>
              <a:buSzPts val="1400"/>
              <a:buNone/>
            </a:pPr>
            <a:endParaRPr lang="es-AR" noProof="0" dirty="0"/>
          </a:p>
        </p:txBody>
      </p:sp>
      <p:sp>
        <p:nvSpPr>
          <p:cNvPr id="881" name="Google Shape;881;p1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3295567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1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900" name="Google Shape;900;p15: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Tenemos una pagina en BetterEvaluation con muchos recursos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17: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a:t>Envíe a los participantes la encuesta de final de sesión (también incluida en el correo electrónico de seguimiento)</a:t>
            </a:r>
            <a:endParaRPr dirty="0"/>
          </a:p>
        </p:txBody>
      </p:sp>
      <p:sp>
        <p:nvSpPr>
          <p:cNvPr id="905" name="Google Shape;905;p1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noProof="0" dirty="0"/>
              <a:t>5 minutos: retoma los conceptos clave de las dos capacitaciones anteriores (Desarrollo de la comprensión y preparación, y Rigor y calidad basados ​​en valores).Enviaremos los videos y diapositivas de estas dos capacitaciones anteriores en nuestro correo electrónico de seguimiento.</a:t>
            </a:r>
          </a:p>
        </p:txBody>
      </p:sp>
      <p:sp>
        <p:nvSpPr>
          <p:cNvPr id="159" name="Google Shape;159;p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4cb31c3fae_0_4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167" name="Google Shape;167;g34cb31c3fae_0_466: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s-AR" sz="1300" b="0" noProof="0" dirty="0">
                <a:solidFill>
                  <a:schemeClr val="dk1"/>
                </a:solidFill>
              </a:rPr>
              <a:t>Todo esto comienza con la preparación para explorar las caminos causales.</a:t>
            </a:r>
            <a:endParaRPr lang="es-AR" noProof="0" dirty="0"/>
          </a:p>
          <a:p>
            <a:pPr marL="0" lvl="0" indent="0" algn="l" rtl="0">
              <a:lnSpc>
                <a:spcPct val="100000"/>
              </a:lnSpc>
              <a:spcBef>
                <a:spcPts val="0"/>
              </a:spcBef>
              <a:spcAft>
                <a:spcPts val="0"/>
              </a:spcAft>
              <a:buSzPts val="1400"/>
              <a:buNone/>
            </a:pPr>
            <a:r>
              <a:rPr lang="es-AR" sz="1300" b="0" noProof="0" dirty="0">
                <a:solidFill>
                  <a:schemeClr val="dk1"/>
                </a:solidFill>
              </a:rPr>
              <a:t>A partir del capítulo de </a:t>
            </a:r>
            <a:r>
              <a:rPr lang="es-AR" sz="1300" b="0" noProof="0" dirty="0" err="1">
                <a:solidFill>
                  <a:schemeClr val="dk1"/>
                </a:solidFill>
              </a:rPr>
              <a:t>Jewlya</a:t>
            </a:r>
            <a:r>
              <a:rPr lang="es-AR" sz="1300" b="0" noProof="0" dirty="0">
                <a:solidFill>
                  <a:schemeClr val="dk1"/>
                </a:solidFill>
              </a:rPr>
              <a:t> Lynn y Marina Apgar “Explorando caminos causales en medio de la complejidad” (p. 311), sabemos que estamos listos para explorar caminos causales cuando:</a:t>
            </a:r>
            <a:endParaRPr lang="es-AR" noProof="0" dirty="0"/>
          </a:p>
          <a:p>
            <a:pPr marL="0" lvl="0" indent="0" algn="l" rtl="0">
              <a:lnSpc>
                <a:spcPct val="100000"/>
              </a:lnSpc>
              <a:spcBef>
                <a:spcPts val="0"/>
              </a:spcBef>
              <a:spcAft>
                <a:spcPts val="0"/>
              </a:spcAft>
              <a:buSzPts val="1400"/>
              <a:buNone/>
            </a:pPr>
            <a:r>
              <a:rPr lang="es-AR" sz="1300" b="0" noProof="0" dirty="0">
                <a:solidFill>
                  <a:schemeClr val="dk1"/>
                </a:solidFill>
              </a:rPr>
              <a:t>Nos preguntamos cómo, por qué, para quién y en qué contexto se produce el cambio. Estamos abiertos a usar esta información para cambiar nuestras estrategias en respuesta. Por cierto, el "nosotros" no se refiere solo a los evaluadores, ni al personal del programa ni a otros donantes. También se refiere a los socios en el campo, las personas involucradas en el cambio del sistema (incluyendo a quienes abogan y actúan como parte del trabajo de cambio sistémico). Cuando decimos "nosotros", el alcance puede ser muy amplio. </a:t>
            </a:r>
            <a:endParaRPr lang="es-AR" noProof="0" dirty="0"/>
          </a:p>
          <a:p>
            <a:pPr marL="0" lvl="0" indent="0" algn="l" rtl="0">
              <a:lnSpc>
                <a:spcPct val="100000"/>
              </a:lnSpc>
              <a:spcBef>
                <a:spcPts val="0"/>
              </a:spcBef>
              <a:spcAft>
                <a:spcPts val="0"/>
              </a:spcAft>
              <a:buSzPts val="1400"/>
              <a:buNone/>
            </a:pPr>
            <a:r>
              <a:rPr lang="es-AR" sz="1300" b="0" noProof="0" dirty="0">
                <a:solidFill>
                  <a:schemeClr val="dk1"/>
                </a:solidFill>
              </a:rPr>
              <a:t>Estamos abiertos a cuestionar nuestras suposiciones sobre cómo se produce el cambio. Nos interesan los resultados emergentes. Estos pueden ser positivos o negativos.</a:t>
            </a:r>
            <a:endParaRPr lang="es-AR" noProof="0" dirty="0"/>
          </a:p>
          <a:p>
            <a:pPr marL="0" lvl="0" indent="0" algn="l" rtl="0">
              <a:lnSpc>
                <a:spcPct val="100000"/>
              </a:lnSpc>
              <a:spcBef>
                <a:spcPts val="0"/>
              </a:spcBef>
              <a:spcAft>
                <a:spcPts val="0"/>
              </a:spcAft>
              <a:buSzPts val="1400"/>
              <a:buNone/>
            </a:pPr>
            <a:r>
              <a:rPr lang="es-AR" sz="1300" b="0" noProof="0" dirty="0">
                <a:solidFill>
                  <a:schemeClr val="dk1"/>
                </a:solidFill>
              </a:rPr>
              <a:t>Hay mucho que aprender sobre la eficacia de una estrategia y cómo se produce el cambio. A menudo, esto significa que no existe mucha evidencia previa que demuestre que la estrategia de cambio produce los resultados deseados en un contexto similar; en otras palabras, la incertidumbre sobre cómo se produjo realmente el cambio (y cómo se está produciendo ahora) es lo suficientemente alta como para justificar la inversión en un análisis causal profundo. Lo que aprenderemos tiene una utilidad clara. Si sentimos curiosidad por cómo se produce el cambio, estamos abiertos a comprobar nuestras suposiciones, nos interesa lo inesperado y reconocemos que hay mucho que desconocemos, estamos en una buena posición para querer que los caminos causales funcionen. También debemos estar abiertos a USAR los resultados, por ejemplo, para adaptar la estrategia, comunicarnos con personas que realizan un trabajo similar, planificar una nueva estrategia, etc.</a:t>
            </a:r>
            <a:endParaRPr lang="es-AR" sz="1300" b="0" noProof="0" dirty="0"/>
          </a:p>
          <a:p>
            <a:pPr marL="0" lvl="0" indent="0" algn="l" rtl="0">
              <a:lnSpc>
                <a:spcPct val="115000"/>
              </a:lnSpc>
              <a:spcBef>
                <a:spcPts val="1200"/>
              </a:spcBef>
              <a:spcAft>
                <a:spcPts val="0"/>
              </a:spcAft>
              <a:buSzPts val="2700"/>
              <a:buFont typeface="Arial"/>
              <a:buNone/>
            </a:pPr>
            <a:endParaRPr sz="1300"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200" noProof="0" dirty="0">
                <a:solidFill>
                  <a:schemeClr val="dk1"/>
                </a:solidFill>
              </a:rPr>
              <a:t>Recordemos que en el primer módulo de la capacitación desmentimos la creencia arraigada de que la causalidad es lineal (causa-efecto) y solo puede utilizarse en entornos no complejos. Los diseños experimentales y cuasiexperimentales se basan en un marco de inferencia "contrafáctico". Inferir causalidad con este enfoque suele depender de un gran número de casos y, por lo general, considera los mecanismos causales de forma lineal y unidireccional. Debido a </a:t>
            </a:r>
            <a:r>
              <a:rPr lang="es-AR" sz="1200" noProof="0" dirty="0" err="1">
                <a:solidFill>
                  <a:schemeClr val="dk1"/>
                </a:solidFill>
              </a:rPr>
              <a:t>A</a:t>
            </a:r>
            <a:r>
              <a:rPr lang="es-AR" sz="1200" noProof="0" dirty="0">
                <a:solidFill>
                  <a:schemeClr val="dk1"/>
                </a:solidFill>
              </a:rPr>
              <a:t>, ocurre B. O debido a </a:t>
            </a:r>
            <a:r>
              <a:rPr lang="es-AR" sz="1200" noProof="0" dirty="0" err="1">
                <a:solidFill>
                  <a:schemeClr val="dk1"/>
                </a:solidFill>
              </a:rPr>
              <a:t>A</a:t>
            </a:r>
            <a:r>
              <a:rPr lang="es-AR" sz="1200" noProof="0" dirty="0">
                <a:solidFill>
                  <a:schemeClr val="dk1"/>
                </a:solidFill>
              </a:rPr>
              <a:t>, B y C, ocurre D. Muchos de los métodos que nos ayudan a visibilizar las caminos causales se basan, en cambio, en un marco causal "generativo". En este caso, buscamos comprender la relación entre causa y efecto asumiendo que existen muchos factores diferentes, y que A solo puede conducir a B cuando va precedido de C, y D, E y F también están presentes. A menudo también buscamos explicaciones opuestas, sin asumir que existe una única interpretación de cómo, por qué y bajo qué condiciones se produjo el cambio. Muchos de los métodos que mencionamos son excelentes para encontrar caminos  causales que incluyen múltiples causas y efectos, algunos fuera del control de la intervención y otros dentro de ella, así como para encontrar bucles causales y otros caminos causales no lineales. En otras palabras, para descubrir la causalidad en medio de la complejidad.</a:t>
            </a:r>
            <a:endParaRPr lang="es-AR" sz="1050" b="0" i="0" noProof="0" dirty="0">
              <a:solidFill>
                <a:srgbClr val="000000"/>
              </a:solidFill>
              <a:latin typeface="Arial"/>
              <a:ea typeface="Arial"/>
              <a:cs typeface="Arial"/>
              <a:sym typeface="Arial"/>
            </a:endParaRPr>
          </a:p>
        </p:txBody>
      </p:sp>
      <p:sp>
        <p:nvSpPr>
          <p:cNvPr id="182" name="Google Shape;1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196" name="Google Shape;196;p3: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0"/>
              </a:spcBef>
              <a:spcAft>
                <a:spcPts val="0"/>
              </a:spcAft>
              <a:buSzPts val="1400"/>
              <a:buNone/>
            </a:pPr>
            <a:r>
              <a:rPr lang="es-AR" sz="1300" noProof="0" dirty="0"/>
              <a:t>La evaluación consiste en emitir juicios de valor; los valores son la base del trabajo. Se están realizando numerosos esfuerzos para desentrañar nuestros propios valores mediante la redefinición del rigor. </a:t>
            </a:r>
            <a:endParaRPr lang="es-AR" noProof="0" dirty="0"/>
          </a:p>
          <a:p>
            <a:pPr marL="0" lvl="0" indent="0" algn="l" rtl="0">
              <a:lnSpc>
                <a:spcPct val="115000"/>
              </a:lnSpc>
              <a:spcBef>
                <a:spcPts val="0"/>
              </a:spcBef>
              <a:spcAft>
                <a:spcPts val="0"/>
              </a:spcAft>
              <a:buSzPts val="1400"/>
              <a:buNone/>
            </a:pPr>
            <a:r>
              <a:rPr lang="es-AR" sz="1300" noProof="0" dirty="0"/>
              <a:t>Hay una la guía de rigor de la Iniciativa de Caminos Causales, recientemente terminada y disponible en el sitio web de CPI. Esta guía de rigor se basa en gran medida en una forma alternativa, amplia y diseñada colaborativamente, de entender el rigor: el </a:t>
            </a:r>
            <a:r>
              <a:rPr lang="es-AR" sz="1300" b="1" noProof="0" dirty="0"/>
              <a:t>Marco de Rigor Inclusivo</a:t>
            </a:r>
            <a:r>
              <a:rPr lang="es-AR" sz="1300" noProof="0" dirty="0"/>
              <a:t>.</a:t>
            </a:r>
            <a:endParaRPr lang="es-AR" noProof="0" dirty="0"/>
          </a:p>
          <a:p>
            <a:pPr marL="0" indent="0">
              <a:lnSpc>
                <a:spcPct val="107000"/>
              </a:lnSpc>
              <a:spcBef>
                <a:spcPts val="1200"/>
              </a:spcBef>
            </a:pPr>
            <a:br>
              <a:rPr lang="es-AR" sz="1400" noProof="0" dirty="0">
                <a:solidFill>
                  <a:srgbClr val="000000"/>
                </a:solidFill>
                <a:latin typeface="Arial"/>
                <a:ea typeface="Arial"/>
                <a:cs typeface="Arial"/>
                <a:sym typeface="Arial"/>
              </a:rPr>
            </a:br>
            <a:r>
              <a:rPr lang="es-AR" sz="1400" noProof="0" dirty="0">
                <a:solidFill>
                  <a:srgbClr val="000000"/>
                </a:solidFill>
                <a:latin typeface="Arial"/>
                <a:ea typeface="Arial"/>
                <a:cs typeface="Arial"/>
                <a:sym typeface="Arial"/>
              </a:rPr>
              <a:t>El marco plantea tres valores, sin imponerlos:</a:t>
            </a:r>
            <a:br>
              <a:rPr lang="es-AR" sz="1400" noProof="0" dirty="0">
                <a:solidFill>
                  <a:srgbClr val="000000"/>
                </a:solidFill>
                <a:latin typeface="Arial"/>
                <a:ea typeface="Arial"/>
                <a:cs typeface="Arial"/>
                <a:sym typeface="Arial"/>
              </a:rPr>
            </a:br>
            <a:r>
              <a:rPr lang="es-AR" sz="1400" noProof="0" dirty="0">
                <a:solidFill>
                  <a:srgbClr val="000000"/>
                </a:solidFill>
                <a:latin typeface="Arial"/>
                <a:ea typeface="Arial"/>
                <a:cs typeface="Arial"/>
                <a:sym typeface="Arial"/>
              </a:rPr>
              <a:t> a) reflejar la complejidad de los sistemas,</a:t>
            </a:r>
            <a:br>
              <a:rPr lang="es-AR" sz="1400" noProof="0" dirty="0">
                <a:solidFill>
                  <a:srgbClr val="000000"/>
                </a:solidFill>
                <a:latin typeface="Arial"/>
                <a:ea typeface="Arial"/>
                <a:cs typeface="Arial"/>
                <a:sym typeface="Arial"/>
              </a:rPr>
            </a:br>
            <a:r>
              <a:rPr lang="es-AR" sz="1400" noProof="0" dirty="0">
                <a:solidFill>
                  <a:srgbClr val="000000"/>
                </a:solidFill>
                <a:latin typeface="Arial"/>
                <a:ea typeface="Arial"/>
                <a:cs typeface="Arial"/>
                <a:sym typeface="Arial"/>
              </a:rPr>
              <a:t> b) ser pertinentes para aprendizaje y acción,</a:t>
            </a:r>
            <a:br>
              <a:rPr lang="es-AR" sz="1400" noProof="0" dirty="0">
                <a:solidFill>
                  <a:srgbClr val="000000"/>
                </a:solidFill>
                <a:latin typeface="Arial"/>
                <a:ea typeface="Arial"/>
                <a:cs typeface="Arial"/>
                <a:sym typeface="Arial"/>
              </a:rPr>
            </a:br>
            <a:r>
              <a:rPr lang="es-AR" sz="1400" noProof="0" dirty="0">
                <a:solidFill>
                  <a:srgbClr val="000000"/>
                </a:solidFill>
                <a:latin typeface="Arial"/>
                <a:ea typeface="Arial"/>
                <a:cs typeface="Arial"/>
                <a:sym typeface="Arial"/>
              </a:rPr>
              <a:t> c) alinearse con valores de </a:t>
            </a:r>
            <a:r>
              <a:rPr lang="es-AR" sz="1400" dirty="0">
                <a:solidFill>
                  <a:srgbClr val="000000"/>
                </a:solidFill>
              </a:rPr>
              <a:t>inclusión y pluralidad</a:t>
            </a:r>
            <a:r>
              <a:rPr lang="es-AR" sz="1400" noProof="0" dirty="0">
                <a:solidFill>
                  <a:srgbClr val="000000"/>
                </a:solidFill>
                <a:latin typeface="Arial"/>
                <a:ea typeface="Arial"/>
                <a:cs typeface="Arial"/>
                <a:sym typeface="Arial"/>
              </a:rPr>
              <a:t>, incorporando múltiples perspectivas y saberes situados (</a:t>
            </a:r>
            <a:r>
              <a:rPr lang="es-AR" sz="1400" dirty="0">
                <a:solidFill>
                  <a:srgbClr val="000000"/>
                </a:solidFill>
              </a:rPr>
              <a:t>Apgar, 2022; Apgar</a:t>
            </a:r>
            <a:r>
              <a:rPr lang="es-AR" sz="1400" noProof="0" dirty="0">
                <a:solidFill>
                  <a:srgbClr val="000000"/>
                </a:solidFill>
                <a:latin typeface="Arial"/>
                <a:ea typeface="Arial"/>
                <a:cs typeface="Arial"/>
                <a:sym typeface="Arial"/>
              </a:rPr>
              <a:t> et al., 2024).</a:t>
            </a:r>
            <a:endParaRPr lang="es-AR" sz="1400" noProof="0" dirty="0">
              <a:latin typeface="Calibri"/>
              <a:ea typeface="Calibri"/>
              <a:cs typeface="Calibri"/>
              <a:sym typeface="Calibri"/>
            </a:endParaRPr>
          </a:p>
          <a:p>
            <a:pPr marL="0" marR="0" lvl="0" indent="0" algn="l" rtl="0">
              <a:lnSpc>
                <a:spcPct val="107000"/>
              </a:lnSpc>
              <a:spcBef>
                <a:spcPts val="0"/>
              </a:spcBef>
              <a:spcAft>
                <a:spcPts val="0"/>
              </a:spcAft>
              <a:buSzPts val="1400"/>
              <a:buNone/>
            </a:pPr>
            <a:br>
              <a:rPr lang="es-AR" sz="1400" noProof="0" dirty="0">
                <a:latin typeface="Arial"/>
                <a:ea typeface="Arial"/>
                <a:cs typeface="Arial"/>
                <a:sym typeface="Arial"/>
              </a:rPr>
            </a:br>
            <a:r>
              <a:rPr lang="es-AR" sz="1400" noProof="0" dirty="0">
                <a:latin typeface="Arial"/>
                <a:ea typeface="Arial"/>
                <a:cs typeface="Arial"/>
                <a:sym typeface="Arial"/>
              </a:rPr>
              <a:t>El rigor inclusivo se construye con dos pilares: reflexividad y credibilidad. </a:t>
            </a:r>
            <a:endParaRPr lang="es-AR" noProof="0" dirty="0"/>
          </a:p>
          <a:p>
            <a:pPr marL="0" marR="0" lvl="0" indent="0" algn="l" rtl="0">
              <a:lnSpc>
                <a:spcPct val="107000"/>
              </a:lnSpc>
              <a:spcBef>
                <a:spcPts val="800"/>
              </a:spcBef>
              <a:spcAft>
                <a:spcPts val="0"/>
              </a:spcAft>
              <a:buClr>
                <a:srgbClr val="000000"/>
              </a:buClr>
              <a:buSzPts val="1400"/>
              <a:buFont typeface="Arial"/>
              <a:buNone/>
            </a:pPr>
            <a:r>
              <a:rPr lang="es-AR" sz="1400" b="1" noProof="0" dirty="0">
                <a:solidFill>
                  <a:srgbClr val="000000"/>
                </a:solidFill>
                <a:latin typeface="Arial"/>
                <a:ea typeface="Arial"/>
                <a:cs typeface="Arial"/>
                <a:sym typeface="Arial"/>
              </a:rPr>
              <a:t>Reflexividad.</a:t>
            </a:r>
            <a:r>
              <a:rPr lang="es-AR" sz="1400" noProof="0" dirty="0">
                <a:solidFill>
                  <a:srgbClr val="000000"/>
                </a:solidFill>
                <a:latin typeface="Arial"/>
                <a:ea typeface="Arial"/>
                <a:cs typeface="Arial"/>
                <a:sym typeface="Arial"/>
              </a:rPr>
              <a:t> Implica un autocuestionamiento y autorreflexión sobre cómo la posición y perspectivas del evaluador influyen en cada etapa. La evaluación implica un cúmulo de decisiones. Pero ¿quién decide? ¿desde qué rol? ¿y qué efectos produce esa </a:t>
            </a:r>
            <a:r>
              <a:rPr lang="es-AR" sz="1400" dirty="0">
                <a:solidFill>
                  <a:srgbClr val="000000"/>
                </a:solidFill>
              </a:rPr>
              <a:t>decisi</a:t>
            </a:r>
            <a:r>
              <a:rPr lang="es-AR" dirty="0">
                <a:solidFill>
                  <a:srgbClr val="000000"/>
                </a:solidFill>
              </a:rPr>
              <a:t>ón</a:t>
            </a:r>
            <a:r>
              <a:rPr lang="es-AR" sz="1400" noProof="0" dirty="0">
                <a:solidFill>
                  <a:srgbClr val="000000"/>
                </a:solidFill>
                <a:latin typeface="Arial"/>
                <a:ea typeface="Arial"/>
                <a:cs typeface="Arial"/>
                <a:sym typeface="Arial"/>
              </a:rPr>
              <a:t>? Al reconocer explícitamente las respuestas a estas preguntas, se abre la puerta a mayor reflexividad y a la discusión colectiva sobre qué trayectorias consideramos relevantes.</a:t>
            </a:r>
            <a:endParaRPr lang="es-AR" sz="1400" noProof="0" dirty="0">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r>
              <a:rPr lang="es-AR" sz="1400" b="1" noProof="0" dirty="0">
                <a:solidFill>
                  <a:srgbClr val="000000"/>
                </a:solidFill>
                <a:latin typeface="Arial"/>
                <a:ea typeface="Arial"/>
                <a:cs typeface="Arial"/>
                <a:sym typeface="Arial"/>
              </a:rPr>
              <a:t>Credibilidad.</a:t>
            </a:r>
            <a:r>
              <a:rPr lang="es-AR" sz="1400" noProof="0" dirty="0">
                <a:solidFill>
                  <a:srgbClr val="000000"/>
                </a:solidFill>
                <a:latin typeface="Arial"/>
                <a:ea typeface="Arial"/>
                <a:cs typeface="Arial"/>
                <a:sym typeface="Arial"/>
              </a:rPr>
              <a:t> La credibilidad no es universal:  </a:t>
            </a:r>
            <a:r>
              <a:rPr lang="es-AR" sz="1400" b="1" noProof="0" dirty="0">
                <a:solidFill>
                  <a:srgbClr val="000000"/>
                </a:solidFill>
                <a:latin typeface="Arial"/>
                <a:ea typeface="Arial"/>
                <a:cs typeface="Arial"/>
                <a:sym typeface="Arial"/>
              </a:rPr>
              <a:t>la pregunta central es “¿para quién es creíble y por qué?”</a:t>
            </a:r>
            <a:r>
              <a:rPr lang="es-AR" sz="1400" noProof="0" dirty="0">
                <a:solidFill>
                  <a:srgbClr val="000000"/>
                </a:solidFill>
                <a:latin typeface="Arial"/>
                <a:ea typeface="Arial"/>
                <a:cs typeface="Arial"/>
                <a:sym typeface="Arial"/>
              </a:rPr>
              <a:t> Un mismo argumento causal puede ser altamente convincente para un donante internacional y, al mismo tiempo, irrelevante o poco confiable para actores comunitarios. </a:t>
            </a:r>
            <a:r>
              <a:rPr lang="es-AR" sz="1400" b="1" noProof="0" dirty="0">
                <a:solidFill>
                  <a:srgbClr val="000000"/>
                </a:solidFill>
                <a:latin typeface="Arial"/>
                <a:ea typeface="Arial"/>
                <a:cs typeface="Arial"/>
                <a:sym typeface="Arial"/>
              </a:rPr>
              <a:t>Por eso, el rigor inclusivo requiere construir plausibilidad frente a distintos actores considerando lo que estos valoran</a:t>
            </a:r>
            <a:r>
              <a:rPr lang="es-AR" sz="1400" b="0" noProof="0" dirty="0">
                <a:solidFill>
                  <a:srgbClr val="000000"/>
                </a:solidFill>
                <a:latin typeface="Arial"/>
                <a:ea typeface="Arial"/>
                <a:cs typeface="Arial"/>
                <a:sym typeface="Arial"/>
              </a:rPr>
              <a:t>.</a:t>
            </a:r>
            <a:endParaRPr lang="es-AR" sz="1300" noProof="0" dirty="0"/>
          </a:p>
          <a:p>
            <a:pPr marL="0" lvl="0" indent="0" algn="l" rtl="0">
              <a:lnSpc>
                <a:spcPct val="115000"/>
              </a:lnSpc>
              <a:spcBef>
                <a:spcPts val="0"/>
              </a:spcBef>
              <a:spcAft>
                <a:spcPts val="0"/>
              </a:spcAft>
              <a:buSzPts val="1400"/>
              <a:buNone/>
            </a:pPr>
            <a:r>
              <a:rPr lang="es-AR" sz="1300" noProof="0" dirty="0"/>
              <a:t>Les sugerimos buscar esta guía o el marco si no los conocen, estos fueron discutidos en otro módulo de capacitación. </a:t>
            </a:r>
            <a:endParaRPr lang="es-AR" noProof="0" dirty="0"/>
          </a:p>
          <a:p>
            <a:pPr marL="0" lvl="0" indent="0" algn="l" rtl="0">
              <a:lnSpc>
                <a:spcPct val="115000"/>
              </a:lnSpc>
              <a:spcBef>
                <a:spcPts val="0"/>
              </a:spcBef>
              <a:spcAft>
                <a:spcPts val="0"/>
              </a:spcAft>
              <a:buSzPts val="1400"/>
              <a:buNone/>
            </a:pPr>
            <a:r>
              <a:rPr lang="es-AR" sz="1300" noProof="0"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4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4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5"/>
          <p:cNvSpPr>
            <a:spLocks noGrp="1"/>
          </p:cNvSpPr>
          <p:nvPr>
            <p:ph type="pic" idx="2"/>
          </p:nvPr>
        </p:nvSpPr>
        <p:spPr>
          <a:xfrm>
            <a:off x="3887391" y="987426"/>
            <a:ext cx="4629150" cy="4873625"/>
          </a:xfrm>
          <a:prstGeom prst="rect">
            <a:avLst/>
          </a:prstGeom>
          <a:noFill/>
          <a:ln>
            <a:noFill/>
          </a:ln>
        </p:spPr>
        <p:txBody>
          <a:bodyPr/>
          <a:lstStyle/>
          <a:p>
            <a:endParaRPr lang="es-AR"/>
          </a:p>
        </p:txBody>
      </p:sp>
      <p:sp>
        <p:nvSpPr>
          <p:cNvPr id="78" name="Google Shape;78;p4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4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7"/>
        <p:cNvGrpSpPr/>
        <p:nvPr/>
      </p:nvGrpSpPr>
      <p:grpSpPr>
        <a:xfrm>
          <a:off x="0" y="0"/>
          <a:ext cx="0" cy="0"/>
          <a:chOff x="0" y="0"/>
          <a:chExt cx="0" cy="0"/>
        </a:xfrm>
      </p:grpSpPr>
      <p:sp>
        <p:nvSpPr>
          <p:cNvPr id="18" name="Google Shape;18;g34cb31c3fae_0_97"/>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cSld name="2_Title Slide">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g34f5ce2885f_2_66"/>
          <p:cNvSpPr txBox="1">
            <a:spLocks noGrp="1"/>
          </p:cNvSpPr>
          <p:nvPr>
            <p:ph type="ctrTitle"/>
          </p:nvPr>
        </p:nvSpPr>
        <p:spPr>
          <a:xfrm>
            <a:off x="5064324" y="578507"/>
            <a:ext cx="3754200" cy="18324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g34f5ce2885f_2_66"/>
          <p:cNvSpPr txBox="1">
            <a:spLocks noGrp="1"/>
          </p:cNvSpPr>
          <p:nvPr>
            <p:ph type="subTitle" idx="1"/>
          </p:nvPr>
        </p:nvSpPr>
        <p:spPr>
          <a:xfrm>
            <a:off x="5064324" y="2614574"/>
            <a:ext cx="3754200" cy="10737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560"/>
              </a:spcBef>
              <a:spcAft>
                <a:spcPts val="0"/>
              </a:spcAft>
              <a:buClr>
                <a:srgbClr val="CCCCCC"/>
              </a:buClr>
              <a:buSzPts val="2800"/>
              <a:buNone/>
              <a:defRPr sz="2800" b="0" i="0">
                <a:solidFill>
                  <a:srgbClr val="CCCCCC"/>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g34f5ce2885f_2_66"/>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34f5ce2885f_2_66"/>
          <p:cNvSpPr txBox="1">
            <a:spLocks noGrp="1"/>
          </p:cNvSpPr>
          <p:nvPr>
            <p:ph type="ftr" idx="11"/>
          </p:nvPr>
        </p:nvSpPr>
        <p:spPr>
          <a:xfrm>
            <a:off x="3124200" y="6356351"/>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g34f5ce2885f_2_66"/>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5"/>
        <p:cNvGrpSpPr/>
        <p:nvPr/>
      </p:nvGrpSpPr>
      <p:grpSpPr>
        <a:xfrm>
          <a:off x="0" y="0"/>
          <a:ext cx="0" cy="0"/>
          <a:chOff x="0" y="0"/>
          <a:chExt cx="0" cy="0"/>
        </a:xfrm>
      </p:grpSpPr>
      <p:sp>
        <p:nvSpPr>
          <p:cNvPr id="36" name="Google Shape;36;p3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4" name="Google Shape;44;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4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4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kumu.io/WorldVisionCEDIL/mi-comunidad-participa-en-como-va-mi-escuel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orsimpact.com/DirectoryAttachments/10102018_33801_97_CI_Study_Executive_Summary_October_2018.pdf"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s://www.causalpathways.org/_files/ugd/5a867c_7c84e6119d1245059c17fd4cb65d3422.pdf"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causalpathways.org/"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causalpathways.org/_files/ugd/5a867c_07993a1fef7f4686aa444d996c61a3b8.pdf" TargetMode="External"/><Relationship Id="rId4" Type="http://schemas.openxmlformats.org/officeDocument/2006/relationships/hyperlink" Target="https://evalparticipativa.net/2022/11/02/practicando-el-rigor-inclusivo-en-la-evaluacion-participativ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Google Shape;98;g34cb31c3fae_0_0"/>
          <p:cNvSpPr/>
          <p:nvPr/>
        </p:nvSpPr>
        <p:spPr>
          <a:xfrm>
            <a:off x="12138" y="1276068"/>
            <a:ext cx="9144000" cy="55854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99" name="Google Shape;99;g34cb31c3fae_0_0"/>
          <p:cNvSpPr txBox="1"/>
          <p:nvPr/>
        </p:nvSpPr>
        <p:spPr>
          <a:xfrm>
            <a:off x="379016" y="2119211"/>
            <a:ext cx="8322300" cy="11697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AR" sz="3600" b="1" i="0" u="none" strike="noStrike" cap="none" noProof="0" dirty="0">
                <a:solidFill>
                  <a:srgbClr val="FFFFFF"/>
                </a:solidFill>
                <a:latin typeface="Arial"/>
                <a:ea typeface="Arial"/>
                <a:cs typeface="Arial"/>
                <a:sym typeface="Arial"/>
              </a:rPr>
              <a:t>Evaluación de caminos causales:</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400"/>
              <a:buFont typeface="Arial"/>
              <a:buNone/>
            </a:pPr>
            <a:r>
              <a:rPr lang="es-AR" sz="3400" b="1" i="0" u="none" strike="noStrike" cap="none" noProof="0" dirty="0">
                <a:solidFill>
                  <a:srgbClr val="FFFFFF"/>
                </a:solidFill>
                <a:latin typeface="Arial"/>
                <a:ea typeface="Arial"/>
                <a:cs typeface="Arial"/>
                <a:sym typeface="Arial"/>
              </a:rPr>
              <a:t>Diseño e implementación</a:t>
            </a:r>
            <a:endParaRPr lang="es-AR" sz="4100" b="1" i="0" u="none" strike="noStrike" cap="none" noProof="0" dirty="0">
              <a:solidFill>
                <a:srgbClr val="FFFFFF"/>
              </a:solidFill>
              <a:latin typeface="Arial"/>
              <a:ea typeface="Arial"/>
              <a:cs typeface="Arial"/>
              <a:sym typeface="Arial"/>
            </a:endParaRPr>
          </a:p>
        </p:txBody>
      </p:sp>
      <p:cxnSp>
        <p:nvCxnSpPr>
          <p:cNvPr id="100" name="Google Shape;100;g34cb31c3fae_0_0"/>
          <p:cNvCxnSpPr/>
          <p:nvPr/>
        </p:nvCxnSpPr>
        <p:spPr>
          <a:xfrm rot="10800000">
            <a:off x="422988" y="3423996"/>
            <a:ext cx="6985800" cy="0"/>
          </a:xfrm>
          <a:prstGeom prst="straightConnector1">
            <a:avLst/>
          </a:prstGeom>
          <a:noFill/>
          <a:ln w="25400" cap="flat" cmpd="sng">
            <a:solidFill>
              <a:srgbClr val="F2F2F2"/>
            </a:solidFill>
            <a:prstDash val="solid"/>
            <a:round/>
            <a:headEnd type="none" w="sm" len="sm"/>
            <a:tailEnd type="none" w="sm" len="sm"/>
          </a:ln>
        </p:spPr>
      </p:cxnSp>
      <p:cxnSp>
        <p:nvCxnSpPr>
          <p:cNvPr id="101" name="Google Shape;101;g34cb31c3fae_0_0"/>
          <p:cNvCxnSpPr/>
          <p:nvPr/>
        </p:nvCxnSpPr>
        <p:spPr>
          <a:xfrm>
            <a:off x="0" y="1246533"/>
            <a:ext cx="9144000" cy="0"/>
          </a:xfrm>
          <a:prstGeom prst="straightConnector1">
            <a:avLst/>
          </a:prstGeom>
          <a:noFill/>
          <a:ln w="38100" cap="flat" cmpd="sng">
            <a:solidFill>
              <a:srgbClr val="73B54B"/>
            </a:solidFill>
            <a:prstDash val="solid"/>
            <a:round/>
            <a:headEnd type="none" w="sm" len="sm"/>
            <a:tailEnd type="none" w="sm" len="sm"/>
          </a:ln>
        </p:spPr>
      </p:cxnSp>
      <p:pic>
        <p:nvPicPr>
          <p:cNvPr id="102" name="Google Shape;102;g34cb31c3fae_0_0"/>
          <p:cNvPicPr preferRelativeResize="0"/>
          <p:nvPr/>
        </p:nvPicPr>
        <p:blipFill rotWithShape="1">
          <a:blip r:embed="rId3">
            <a:alphaModFix/>
          </a:blip>
          <a:srcRect t="22308" b="20358"/>
          <a:stretch/>
        </p:blipFill>
        <p:spPr>
          <a:xfrm>
            <a:off x="12138" y="-82800"/>
            <a:ext cx="3411946" cy="1435600"/>
          </a:xfrm>
          <a:prstGeom prst="rect">
            <a:avLst/>
          </a:prstGeom>
          <a:noFill/>
          <a:ln>
            <a:noFill/>
          </a:ln>
        </p:spPr>
      </p:pic>
      <p:sp>
        <p:nvSpPr>
          <p:cNvPr id="103" name="Google Shape;103;g34cb31c3fae_0_0"/>
          <p:cNvSpPr txBox="1"/>
          <p:nvPr/>
        </p:nvSpPr>
        <p:spPr>
          <a:xfrm>
            <a:off x="379016" y="3575287"/>
            <a:ext cx="8322300" cy="600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s-AR" sz="3300" b="0" i="0" u="none" strike="noStrike" cap="none" noProof="0" dirty="0">
                <a:solidFill>
                  <a:srgbClr val="FFFFFF"/>
                </a:solidFill>
                <a:latin typeface="Calibri"/>
                <a:ea typeface="Calibri"/>
                <a:cs typeface="Calibri"/>
                <a:sym typeface="Calibri"/>
              </a:rPr>
              <a:t>Capacitación de la Iniciativa Causal </a:t>
            </a:r>
            <a:r>
              <a:rPr lang="es-AR" sz="3300" b="0" i="0" u="none" strike="noStrike" cap="none" noProof="0" dirty="0" err="1">
                <a:solidFill>
                  <a:srgbClr val="FFFFFF"/>
                </a:solidFill>
                <a:latin typeface="Calibri"/>
                <a:ea typeface="Calibri"/>
                <a:cs typeface="Calibri"/>
                <a:sym typeface="Calibri"/>
              </a:rPr>
              <a:t>Pathways</a:t>
            </a:r>
            <a:endParaRPr lang="es-AR" sz="4300" b="0" i="0" u="none" strike="noStrike" cap="none" noProof="0" dirty="0">
              <a:solidFill>
                <a:srgbClr val="FFFFFF"/>
              </a:solidFill>
              <a:latin typeface="Calibri"/>
              <a:ea typeface="Calibri"/>
              <a:cs typeface="Calibri"/>
              <a:sym typeface="Calibri"/>
            </a:endParaRPr>
          </a:p>
        </p:txBody>
      </p:sp>
      <p:sp>
        <p:nvSpPr>
          <p:cNvPr id="104" name="Google Shape;104;g34cb31c3fae_0_0"/>
          <p:cNvSpPr txBox="1"/>
          <p:nvPr/>
        </p:nvSpPr>
        <p:spPr>
          <a:xfrm>
            <a:off x="266483" y="4366737"/>
            <a:ext cx="832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AR" sz="2000" noProof="0" dirty="0">
                <a:solidFill>
                  <a:srgbClr val="FFFFFF"/>
                </a:solidFill>
                <a:latin typeface="Calibri"/>
                <a:ea typeface="Calibri"/>
                <a:cs typeface="Calibri"/>
                <a:sym typeface="Calibri"/>
              </a:rPr>
              <a:t>Nuestros/as capacitadores/as</a:t>
            </a:r>
            <a:r>
              <a:rPr lang="es-AR" sz="2000" b="0" i="0" u="none" strike="noStrike" cap="none" noProof="0" dirty="0">
                <a:solidFill>
                  <a:srgbClr val="FFFFFF"/>
                </a:solidFill>
                <a:latin typeface="Calibri"/>
                <a:ea typeface="Calibri"/>
                <a:cs typeface="Calibri"/>
                <a:sym typeface="Calibri"/>
              </a:rPr>
              <a:t>:  </a:t>
            </a:r>
            <a:endParaRPr lang="es-AR" sz="1600" b="0" i="0" u="none" strike="noStrike" cap="none" noProof="0" dirty="0">
              <a:solidFill>
                <a:srgbClr val="000000"/>
              </a:solidFill>
              <a:latin typeface="Arial"/>
              <a:ea typeface="Arial"/>
              <a:cs typeface="Arial"/>
              <a:sym typeface="Arial"/>
            </a:endParaRPr>
          </a:p>
        </p:txBody>
      </p:sp>
      <p:sp>
        <p:nvSpPr>
          <p:cNvPr id="105" name="Google Shape;105;g34cb31c3fae_0_0"/>
          <p:cNvSpPr txBox="1"/>
          <p:nvPr/>
        </p:nvSpPr>
        <p:spPr>
          <a:xfrm>
            <a:off x="266483" y="4826715"/>
            <a:ext cx="8322300" cy="1477287"/>
          </a:xfrm>
          <a:prstGeom prst="rect">
            <a:avLst/>
          </a:prstGeom>
          <a:noFill/>
          <a:ln>
            <a:noFill/>
          </a:ln>
        </p:spPr>
        <p:txBody>
          <a:bodyPr spcFirstLastPara="1" wrap="square" lIns="91425" tIns="45700" rIns="91425" bIns="45700" anchor="t" anchorCtr="0">
            <a:spAutoFit/>
          </a:bodyPr>
          <a:lstStyle/>
          <a:p>
            <a:pPr lvl="0">
              <a:buSzPts val="1800"/>
            </a:pPr>
            <a:r>
              <a:rPr lang="es-AR" sz="1800" noProof="0" dirty="0">
                <a:solidFill>
                  <a:srgbClr val="FFFFFF"/>
                </a:solidFill>
                <a:latin typeface="Calibri" panose="020F0502020204030204" pitchFamily="34" charset="0"/>
                <a:ea typeface="Calibri"/>
                <a:cs typeface="Calibri" panose="020F0502020204030204" pitchFamily="34" charset="0"/>
                <a:sym typeface="Calibri"/>
              </a:rPr>
              <a:t>El desarrollo del contenido es un esfuerzo colaborativo de miembros de la red y personal de la iniciativa, incluidos: Carlisle Levine,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Jewlya</a:t>
            </a:r>
            <a:r>
              <a:rPr lang="es-AR" sz="1800" noProof="0" dirty="0">
                <a:solidFill>
                  <a:srgbClr val="FFFFFF"/>
                </a:solidFill>
                <a:latin typeface="Calibri" panose="020F0502020204030204" pitchFamily="34" charset="0"/>
                <a:ea typeface="Calibri"/>
                <a:cs typeface="Calibri" panose="020F0502020204030204" pitchFamily="34" charset="0"/>
                <a:sym typeface="Calibri"/>
              </a:rPr>
              <a:t> Lynn, Marina Apgar y Carolina De La Rosa Mateo, con el apoyo y la colaboración de: Florencia Guerzovich, Tom Aston, Julia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Coffman</a:t>
            </a:r>
            <a:r>
              <a:rPr lang="es-AR" sz="1800" noProof="0" dirty="0">
                <a:solidFill>
                  <a:srgbClr val="FFFFFF"/>
                </a:solidFill>
                <a:latin typeface="Calibri" panose="020F0502020204030204" pitchFamily="34" charset="0"/>
                <a:ea typeface="Calibri"/>
                <a:cs typeface="Calibri" panose="020F0502020204030204" pitchFamily="34" charset="0"/>
                <a:sym typeface="Calibri"/>
              </a:rPr>
              <a:t>, Heather Britt,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Yulianto</a:t>
            </a:r>
            <a:r>
              <a:rPr lang="es-AR" sz="1800" noProof="0" dirty="0">
                <a:solidFill>
                  <a:srgbClr val="FFFFFF"/>
                </a:solidFill>
                <a:latin typeface="Calibri" panose="020F0502020204030204" pitchFamily="34" charset="0"/>
                <a:ea typeface="Calibri"/>
                <a:cs typeface="Calibri" panose="020F0502020204030204" pitchFamily="34" charset="0"/>
                <a:sym typeface="Calibri"/>
              </a:rPr>
              <a:t>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Dewata</a:t>
            </a:r>
            <a:r>
              <a:rPr lang="es-AR" sz="1800" noProof="0" dirty="0">
                <a:solidFill>
                  <a:srgbClr val="FFFFFF"/>
                </a:solidFill>
                <a:latin typeface="Calibri" panose="020F0502020204030204" pitchFamily="34" charset="0"/>
                <a:ea typeface="Calibri"/>
                <a:cs typeface="Calibri" panose="020F0502020204030204" pitchFamily="34" charset="0"/>
                <a:sym typeface="Calibri"/>
              </a:rPr>
              <a:t>,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Abdoul</a:t>
            </a:r>
            <a:r>
              <a:rPr lang="es-AR" sz="1800" noProof="0" dirty="0">
                <a:solidFill>
                  <a:srgbClr val="FFFFFF"/>
                </a:solidFill>
                <a:latin typeface="Calibri" panose="020F0502020204030204" pitchFamily="34" charset="0"/>
                <a:ea typeface="Calibri"/>
                <a:cs typeface="Calibri" panose="020F0502020204030204" pitchFamily="34" charset="0"/>
                <a:sym typeface="Calibri"/>
              </a:rPr>
              <a:t> Karim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Coulibaly</a:t>
            </a:r>
            <a:r>
              <a:rPr lang="es-AR" sz="1800" noProof="0" dirty="0">
                <a:solidFill>
                  <a:srgbClr val="FFFFFF"/>
                </a:solidFill>
                <a:latin typeface="Calibri" panose="020F0502020204030204" pitchFamily="34" charset="0"/>
                <a:ea typeface="Calibri"/>
                <a:cs typeface="Calibri" panose="020F0502020204030204" pitchFamily="34" charset="0"/>
                <a:sym typeface="Calibri"/>
              </a:rPr>
              <a:t>, Steve Powell, Drew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Koleros</a:t>
            </a:r>
            <a:r>
              <a:rPr lang="es-AR" sz="1800" noProof="0" dirty="0">
                <a:solidFill>
                  <a:srgbClr val="FFFFFF"/>
                </a:solidFill>
                <a:latin typeface="Calibri" panose="020F0502020204030204" pitchFamily="34" charset="0"/>
                <a:ea typeface="Calibri"/>
                <a:cs typeface="Calibri" panose="020F0502020204030204" pitchFamily="34" charset="0"/>
                <a:sym typeface="Calibri"/>
              </a:rPr>
              <a:t>,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Kimberlin</a:t>
            </a:r>
            <a:r>
              <a:rPr lang="es-AR" sz="1800" noProof="0" dirty="0">
                <a:solidFill>
                  <a:srgbClr val="FFFFFF"/>
                </a:solidFill>
                <a:latin typeface="Calibri" panose="020F0502020204030204" pitchFamily="34" charset="0"/>
                <a:ea typeface="Calibri"/>
                <a:cs typeface="Calibri" panose="020F0502020204030204" pitchFamily="34" charset="0"/>
                <a:sym typeface="Calibri"/>
              </a:rPr>
              <a:t> Butler, Steve Powell, Alison Gold y Fiona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Remnant</a:t>
            </a:r>
            <a:r>
              <a:rPr lang="es-AR" sz="1800" noProof="0" dirty="0">
                <a:solidFill>
                  <a:srgbClr val="FFFFFF"/>
                </a:solidFill>
                <a:latin typeface="Calibri" panose="020F0502020204030204" pitchFamily="34" charset="0"/>
                <a:ea typeface="Calibri"/>
                <a:cs typeface="Calibri" panose="020F0502020204030204" pitchFamily="34" charset="0"/>
                <a:sym typeface="Calibri"/>
              </a:rPr>
              <a:t>.</a:t>
            </a:r>
            <a:endParaRPr lang="es-AR" sz="18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5007bc826e_1_10"/>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212" name="Google Shape;212;g35007bc826e_1_10"/>
          <p:cNvSpPr txBox="1"/>
          <p:nvPr/>
        </p:nvSpPr>
        <p:spPr>
          <a:xfrm>
            <a:off x="325549" y="2249205"/>
            <a:ext cx="8668800" cy="14622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El caso: Introducción</a:t>
            </a:r>
          </a:p>
          <a:p>
            <a:pPr marL="0" marR="0" lvl="0" indent="0" algn="l" rtl="0">
              <a:lnSpc>
                <a:spcPct val="100000"/>
              </a:lnSpc>
              <a:spcBef>
                <a:spcPts val="0"/>
              </a:spcBef>
              <a:spcAft>
                <a:spcPts val="0"/>
              </a:spcAft>
              <a:buClr>
                <a:srgbClr val="FFFFFF"/>
              </a:buClr>
              <a:buSzPts val="3200"/>
              <a:buFont typeface="Arial"/>
              <a:buNone/>
            </a:pPr>
            <a:endParaRPr lang="es-AR" sz="5000" b="1" i="0" u="none" strike="noStrike" cap="none" noProof="0" dirty="0">
              <a:solidFill>
                <a:srgbClr val="FFFFFF"/>
              </a:solidFill>
              <a:latin typeface="Arial"/>
              <a:ea typeface="Arial"/>
              <a:cs typeface="Arial"/>
              <a:sym typeface="Arial"/>
            </a:endParaRPr>
          </a:p>
        </p:txBody>
      </p:sp>
      <p:cxnSp>
        <p:nvCxnSpPr>
          <p:cNvPr id="213" name="Google Shape;213;g35007bc826e_1_10"/>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214" name="Google Shape;214;g35007bc826e_1_10"/>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5007bc826e_1_17"/>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20" name="Google Shape;220;g35007bc826e_1_17"/>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21" name="Google Shape;221;g35007bc826e_1_17"/>
          <p:cNvSpPr txBox="1"/>
          <p:nvPr/>
        </p:nvSpPr>
        <p:spPr>
          <a:xfrm>
            <a:off x="591599" y="456952"/>
            <a:ext cx="7860300" cy="5718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s-AR" sz="3200" b="1" i="0" u="none" strike="noStrike" cap="none" noProof="0" dirty="0">
                <a:solidFill>
                  <a:srgbClr val="FFFFFF"/>
                </a:solidFill>
                <a:latin typeface="Arial"/>
                <a:ea typeface="Arial"/>
                <a:cs typeface="Arial"/>
                <a:sym typeface="Arial"/>
              </a:rPr>
              <a:t>Presentar el caso</a:t>
            </a:r>
            <a:endParaRPr lang="es-AR" sz="3200" b="0" i="0" u="none" strike="noStrike" cap="none" noProof="0" dirty="0">
              <a:solidFill>
                <a:srgbClr val="FFFFFF"/>
              </a:solidFill>
              <a:latin typeface="Arial"/>
              <a:ea typeface="Arial"/>
              <a:cs typeface="Arial"/>
              <a:sym typeface="Arial"/>
            </a:endParaRPr>
          </a:p>
        </p:txBody>
      </p:sp>
      <p:cxnSp>
        <p:nvCxnSpPr>
          <p:cNvPr id="222" name="Google Shape;222;g35007bc826e_1_17"/>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23" name="Google Shape;223;g35007bc826e_1_17"/>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224" name="Google Shape;224;g35007bc826e_1_17"/>
          <p:cNvSpPr txBox="1"/>
          <p:nvPr/>
        </p:nvSpPr>
        <p:spPr>
          <a:xfrm>
            <a:off x="306786" y="1858449"/>
            <a:ext cx="4385100" cy="6387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100000"/>
              </a:lnSpc>
              <a:spcBef>
                <a:spcPts val="600"/>
              </a:spcBef>
              <a:spcAft>
                <a:spcPts val="0"/>
              </a:spcAft>
              <a:buClr>
                <a:srgbClr val="000000"/>
              </a:buClr>
              <a:buSzPts val="2000"/>
              <a:buFont typeface="Arial"/>
              <a:buNone/>
            </a:pPr>
            <a:endParaRPr lang="es-AR" sz="1400" b="0" i="0" u="none" strike="noStrike" cap="none" noProof="0" dirty="0">
              <a:solidFill>
                <a:srgbClr val="000000"/>
              </a:solidFill>
              <a:latin typeface="Arial"/>
              <a:ea typeface="Arial"/>
              <a:cs typeface="Arial"/>
              <a:sym typeface="Arial"/>
            </a:endParaRPr>
          </a:p>
          <a:p>
            <a:pPr marL="285750" marR="0" lvl="0" indent="-219075" algn="l" rtl="0">
              <a:lnSpc>
                <a:spcPct val="100000"/>
              </a:lnSpc>
              <a:spcBef>
                <a:spcPts val="600"/>
              </a:spcBef>
              <a:spcAft>
                <a:spcPts val="0"/>
              </a:spcAft>
              <a:buClr>
                <a:srgbClr val="000000"/>
              </a:buClr>
              <a:buSzPts val="1050"/>
              <a:buFont typeface="Arial"/>
              <a:buNone/>
            </a:pPr>
            <a:endParaRPr lang="es-AR" sz="1050" b="0" i="0" u="none" strike="noStrike" cap="none" noProof="0"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5007bc826e_1_26"/>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30" name="Google Shape;230;g35007bc826e_1_26"/>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31" name="Google Shape;231;g35007bc826e_1_26"/>
          <p:cNvSpPr txBox="1"/>
          <p:nvPr/>
        </p:nvSpPr>
        <p:spPr>
          <a:xfrm>
            <a:off x="591600" y="309127"/>
            <a:ext cx="76380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noProof="0" dirty="0">
                <a:solidFill>
                  <a:schemeClr val="lt1"/>
                </a:solidFill>
                <a:latin typeface="Arial"/>
                <a:ea typeface="Arial"/>
                <a:cs typeface="Arial"/>
                <a:sym typeface="Arial"/>
              </a:rPr>
              <a:t>Hipótesis central del caso (o preguntas clave de la evaluación)</a:t>
            </a:r>
            <a:endParaRPr lang="es-AR" sz="2800" b="0" i="0" u="none" strike="noStrike" cap="none" noProof="0" dirty="0">
              <a:solidFill>
                <a:schemeClr val="lt1"/>
              </a:solidFill>
              <a:latin typeface="Arial"/>
              <a:ea typeface="Arial"/>
              <a:cs typeface="Arial"/>
              <a:sym typeface="Arial"/>
            </a:endParaRPr>
          </a:p>
        </p:txBody>
      </p:sp>
      <p:cxnSp>
        <p:nvCxnSpPr>
          <p:cNvPr id="232" name="Google Shape;232;g35007bc826e_1_26"/>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33" name="Google Shape;233;g35007bc826e_1_26"/>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234" name="Google Shape;234;g35007bc826e_1_26"/>
          <p:cNvSpPr txBox="1"/>
          <p:nvPr/>
        </p:nvSpPr>
        <p:spPr>
          <a:xfrm>
            <a:off x="591599" y="1860331"/>
            <a:ext cx="8046300" cy="708000"/>
          </a:xfrm>
          <a:prstGeom prst="rect">
            <a:avLst/>
          </a:prstGeom>
          <a:noFill/>
          <a:ln>
            <a:noFill/>
          </a:ln>
        </p:spPr>
        <p:txBody>
          <a:bodyPr spcFirstLastPara="1" wrap="square" lIns="91425" tIns="45700" rIns="91425" bIns="45700" anchor="t" anchorCtr="0">
            <a:spAutoFit/>
          </a:bodyPr>
          <a:lstStyle/>
          <a:p>
            <a:pPr marL="457200" marR="0" lvl="0" indent="-228600" algn="l" rtl="0">
              <a:lnSpc>
                <a:spcPct val="100000"/>
              </a:lnSpc>
              <a:spcBef>
                <a:spcPts val="120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pPr>
            <a:endParaRPr lang="es-AR" sz="1600" b="0" i="0" u="none" strike="noStrike" cap="none" noProof="0"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5007bc826e_1_35"/>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40" name="Google Shape;240;g35007bc826e_1_35"/>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41" name="Google Shape;241;g35007bc826e_1_35"/>
          <p:cNvSpPr txBox="1"/>
          <p:nvPr/>
        </p:nvSpPr>
        <p:spPr>
          <a:xfrm>
            <a:off x="591599" y="309127"/>
            <a:ext cx="81627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12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Evaluación de Caminos Causales: Métodos utilizados</a:t>
            </a:r>
            <a:endParaRPr lang="es-AR" sz="1400" b="0" i="0" u="none" strike="noStrike" cap="none" noProof="0" dirty="0">
              <a:solidFill>
                <a:srgbClr val="000000"/>
              </a:solidFill>
              <a:latin typeface="Arial"/>
              <a:ea typeface="Arial"/>
              <a:cs typeface="Arial"/>
              <a:sym typeface="Arial"/>
            </a:endParaRPr>
          </a:p>
        </p:txBody>
      </p:sp>
      <p:cxnSp>
        <p:nvCxnSpPr>
          <p:cNvPr id="242" name="Google Shape;242;g35007bc826e_1_35"/>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43" name="Google Shape;243;g35007bc826e_1_35"/>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244" name="Google Shape;244;g35007bc826e_1_35"/>
          <p:cNvSpPr txBox="1"/>
          <p:nvPr/>
        </p:nvSpPr>
        <p:spPr>
          <a:xfrm>
            <a:off x="591599" y="1860331"/>
            <a:ext cx="8046300" cy="708000"/>
          </a:xfrm>
          <a:prstGeom prst="rect">
            <a:avLst/>
          </a:prstGeom>
          <a:noFill/>
          <a:ln>
            <a:noFill/>
          </a:ln>
        </p:spPr>
        <p:txBody>
          <a:bodyPr spcFirstLastPara="1" wrap="square" lIns="91425" tIns="45700" rIns="91425" bIns="45700" anchor="t" anchorCtr="0">
            <a:spAutoFit/>
          </a:bodyPr>
          <a:lstStyle/>
          <a:p>
            <a:pPr marL="457200" marR="0" lvl="0" indent="-228600" algn="l" rtl="0">
              <a:lnSpc>
                <a:spcPct val="100000"/>
              </a:lnSpc>
              <a:spcBef>
                <a:spcPts val="120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pPr>
            <a:endParaRPr lang="es-AR" sz="1600" b="0" i="0" u="none" strike="noStrike" cap="none" noProof="0"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5007bc826e_1_44"/>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50" name="Google Shape;250;g35007bc826e_1_44"/>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51" name="Google Shape;251;g35007bc826e_1_44"/>
          <p:cNvSpPr txBox="1"/>
          <p:nvPr/>
        </p:nvSpPr>
        <p:spPr>
          <a:xfrm>
            <a:off x="591599" y="309127"/>
            <a:ext cx="80361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12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Un Camino Causal en acción: [ejemplo]</a:t>
            </a:r>
            <a:endParaRPr lang="es-AR" sz="1400" b="0" i="0" u="none" strike="noStrike" cap="none" noProof="0" dirty="0">
              <a:solidFill>
                <a:srgbClr val="000000"/>
              </a:solidFill>
              <a:latin typeface="Arial"/>
              <a:ea typeface="Arial"/>
              <a:cs typeface="Arial"/>
              <a:sym typeface="Arial"/>
            </a:endParaRPr>
          </a:p>
        </p:txBody>
      </p:sp>
      <p:cxnSp>
        <p:nvCxnSpPr>
          <p:cNvPr id="252" name="Google Shape;252;g35007bc826e_1_44"/>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53" name="Google Shape;253;g35007bc826e_1_44"/>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5007bc826e_1_52"/>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59" name="Google Shape;259;g35007bc826e_1_52"/>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60" name="Google Shape;260;g35007bc826e_1_52"/>
          <p:cNvSpPr txBox="1"/>
          <p:nvPr/>
        </p:nvSpPr>
        <p:spPr>
          <a:xfrm>
            <a:off x="591599" y="309127"/>
            <a:ext cx="80361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12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Del aprendizaje a la acción</a:t>
            </a:r>
          </a:p>
        </p:txBody>
      </p:sp>
      <p:cxnSp>
        <p:nvCxnSpPr>
          <p:cNvPr id="261" name="Google Shape;261;g35007bc826e_1_52"/>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62" name="Google Shape;262;g35007bc826e_1_52"/>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263" name="Google Shape;263;g35007bc826e_1_52"/>
          <p:cNvSpPr txBox="1"/>
          <p:nvPr/>
        </p:nvSpPr>
        <p:spPr>
          <a:xfrm>
            <a:off x="516315" y="1801327"/>
            <a:ext cx="7686000" cy="461700"/>
          </a:xfrm>
          <a:prstGeom prst="rect">
            <a:avLst/>
          </a:prstGeom>
          <a:noFill/>
          <a:ln>
            <a:noFill/>
          </a:ln>
        </p:spPr>
        <p:txBody>
          <a:bodyPr spcFirstLastPara="1" wrap="square" lIns="91425" tIns="45700" rIns="91425" bIns="45700" anchor="t" anchorCtr="0">
            <a:spAutoFit/>
          </a:bodyPr>
          <a:lstStyle/>
          <a:p>
            <a:pPr marL="342900" marR="0" lvl="0" indent="-190500" algn="l" rtl="0">
              <a:lnSpc>
                <a:spcPct val="100000"/>
              </a:lnSpc>
              <a:spcBef>
                <a:spcPts val="0"/>
              </a:spcBef>
              <a:spcAft>
                <a:spcPts val="0"/>
              </a:spcAft>
              <a:buClr>
                <a:srgbClr val="000000"/>
              </a:buClr>
              <a:buSzPts val="2400"/>
              <a:buFont typeface="Arial"/>
              <a:buNone/>
            </a:pPr>
            <a:endParaRPr lang="es-AR" sz="1400" b="0" i="0" u="none" strike="noStrike" cap="none" noProof="0"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6"/>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269" name="Google Shape;269;p6"/>
          <p:cNvSpPr txBox="1"/>
          <p:nvPr/>
        </p:nvSpPr>
        <p:spPr>
          <a:xfrm>
            <a:off x="220622" y="1772608"/>
            <a:ext cx="8322300" cy="129257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Plan General para una Evaluación de Caminos Causales </a:t>
            </a:r>
            <a:endParaRPr lang="es-AR" sz="5000" b="1" i="0" u="none" strike="noStrike" cap="none" noProof="0" dirty="0">
              <a:solidFill>
                <a:srgbClr val="FFFFFF"/>
              </a:solidFill>
              <a:latin typeface="Arial"/>
              <a:ea typeface="Arial"/>
              <a:cs typeface="Arial"/>
              <a:sym typeface="Arial"/>
            </a:endParaRPr>
          </a:p>
        </p:txBody>
      </p:sp>
      <p:cxnSp>
        <p:nvCxnSpPr>
          <p:cNvPr id="270" name="Google Shape;270;p6"/>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271" name="Google Shape;271;p6"/>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4f303c7b2d_0_4"/>
          <p:cNvSpPr/>
          <p:nvPr/>
        </p:nvSpPr>
        <p:spPr>
          <a:xfrm>
            <a:off x="0" y="167"/>
            <a:ext cx="9144000" cy="8859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277" name="Google Shape;277;g34f303c7b2d_0_4"/>
          <p:cNvSpPr txBox="1"/>
          <p:nvPr/>
        </p:nvSpPr>
        <p:spPr>
          <a:xfrm>
            <a:off x="669036" y="194537"/>
            <a:ext cx="6798564" cy="571800"/>
          </a:xfrm>
          <a:prstGeom prst="rect">
            <a:avLst/>
          </a:prstGeom>
          <a:noFill/>
          <a:ln>
            <a:noFill/>
          </a:ln>
        </p:spPr>
        <p:txBody>
          <a:bodyPr spcFirstLastPara="1" wrap="square" lIns="45675" tIns="45675" rIns="45675" bIns="45675" anchor="ctr" anchorCtr="0">
            <a:normAutofit fontScale="92500" lnSpcReduction="20000"/>
          </a:bodyPr>
          <a:lstStyle/>
          <a:p>
            <a:pPr marL="0" marR="0" lvl="0" indent="0" algn="l" rtl="0">
              <a:lnSpc>
                <a:spcPct val="90000"/>
              </a:lnSpc>
              <a:spcBef>
                <a:spcPts val="0"/>
              </a:spcBef>
              <a:spcAft>
                <a:spcPts val="0"/>
              </a:spcAft>
              <a:buClr>
                <a:srgbClr val="FFFFFF"/>
              </a:buClr>
              <a:buSzPct val="108107"/>
              <a:buFont typeface="Arial"/>
              <a:buNone/>
            </a:pPr>
            <a:r>
              <a:rPr lang="es-AR" sz="2400" b="1" i="0" u="none" strike="noStrike" cap="none" noProof="0" dirty="0">
                <a:solidFill>
                  <a:srgbClr val="FFFFFF"/>
                </a:solidFill>
                <a:latin typeface="Arial"/>
                <a:ea typeface="Arial"/>
                <a:cs typeface="Arial"/>
                <a:sym typeface="Arial"/>
              </a:rPr>
              <a:t>Planificar una evaluación de caminos causales basada en nuestros valores</a:t>
            </a:r>
            <a:endParaRPr lang="es-AR" sz="1400" b="0" i="0" u="none" strike="noStrike" cap="none" noProof="0" dirty="0">
              <a:solidFill>
                <a:srgbClr val="000000"/>
              </a:solidFill>
              <a:latin typeface="Arial"/>
              <a:ea typeface="Arial"/>
              <a:cs typeface="Arial"/>
              <a:sym typeface="Arial"/>
            </a:endParaRPr>
          </a:p>
        </p:txBody>
      </p:sp>
      <p:cxnSp>
        <p:nvCxnSpPr>
          <p:cNvPr id="278" name="Google Shape;278;g34f303c7b2d_0_4"/>
          <p:cNvCxnSpPr/>
          <p:nvPr/>
        </p:nvCxnSpPr>
        <p:spPr>
          <a:xfrm>
            <a:off x="436802" y="120737"/>
            <a:ext cx="0" cy="645600"/>
          </a:xfrm>
          <a:prstGeom prst="straightConnector1">
            <a:avLst/>
          </a:prstGeom>
          <a:noFill/>
          <a:ln w="25400" cap="flat" cmpd="sng">
            <a:solidFill>
              <a:schemeClr val="accent3"/>
            </a:solidFill>
            <a:prstDash val="solid"/>
            <a:round/>
            <a:headEnd type="none" w="sm" len="sm"/>
            <a:tailEnd type="none" w="sm" len="sm"/>
          </a:ln>
        </p:spPr>
      </p:cxnSp>
      <p:sp>
        <p:nvSpPr>
          <p:cNvPr id="279" name="Google Shape;279;g34f303c7b2d_0_4"/>
          <p:cNvSpPr txBox="1"/>
          <p:nvPr/>
        </p:nvSpPr>
        <p:spPr>
          <a:xfrm>
            <a:off x="52850" y="6156430"/>
            <a:ext cx="15339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noProof="0" dirty="0">
                <a:solidFill>
                  <a:schemeClr val="dk1"/>
                </a:solidFill>
                <a:latin typeface="Arial"/>
                <a:ea typeface="Arial"/>
                <a:cs typeface="Arial"/>
                <a:sym typeface="Arial"/>
              </a:rPr>
              <a:t>Adaptado de: Apgar and Aston, enero 2025, p. 3.</a:t>
            </a:r>
            <a:endParaRPr lang="es-AR" sz="1400" b="0" i="0" u="none" strike="noStrike" cap="none" noProof="0" dirty="0">
              <a:solidFill>
                <a:srgbClr val="000000"/>
              </a:solidFill>
              <a:latin typeface="Arial"/>
              <a:ea typeface="Arial"/>
              <a:cs typeface="Arial"/>
              <a:sym typeface="Arial"/>
            </a:endParaRPr>
          </a:p>
        </p:txBody>
      </p:sp>
      <p:sp>
        <p:nvSpPr>
          <p:cNvPr id="280" name="Google Shape;280;g34f303c7b2d_0_4"/>
          <p:cNvSpPr/>
          <p:nvPr/>
        </p:nvSpPr>
        <p:spPr>
          <a:xfrm>
            <a:off x="2194214" y="4960625"/>
            <a:ext cx="1954200" cy="847500"/>
          </a:xfrm>
          <a:prstGeom prst="homePlate">
            <a:avLst>
              <a:gd name="adj" fmla="val 50000"/>
            </a:avLst>
          </a:prstGeom>
          <a:solidFill>
            <a:srgbClr val="176B22"/>
          </a:solidFill>
          <a:ln w="1905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650"/>
              <a:buFont typeface="Arial"/>
              <a:buNone/>
            </a:pPr>
            <a:endParaRPr lang="es-AR" sz="650" b="0" i="0" u="none" strike="noStrike" cap="none" noProof="0" dirty="0">
              <a:solidFill>
                <a:schemeClr val="dk1"/>
              </a:solidFill>
              <a:latin typeface="Arial"/>
              <a:ea typeface="Arial"/>
              <a:cs typeface="Arial"/>
              <a:sym typeface="Arial"/>
            </a:endParaRPr>
          </a:p>
        </p:txBody>
      </p:sp>
      <p:sp>
        <p:nvSpPr>
          <p:cNvPr id="281" name="Google Shape;281;g34f303c7b2d_0_4"/>
          <p:cNvSpPr txBox="1"/>
          <p:nvPr/>
        </p:nvSpPr>
        <p:spPr>
          <a:xfrm>
            <a:off x="2374900" y="4960625"/>
            <a:ext cx="1456839" cy="847500"/>
          </a:xfrm>
          <a:prstGeom prst="rect">
            <a:avLst/>
          </a:prstGeom>
          <a:noFill/>
          <a:ln>
            <a:noFill/>
          </a:ln>
        </p:spPr>
        <p:txBody>
          <a:bodyPr spcFirstLastPara="1" wrap="square" lIns="84000" tIns="42000" rIns="21000" bIns="42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AR" b="1" i="0" u="none" strike="noStrike" cap="none" noProof="0" dirty="0">
                <a:solidFill>
                  <a:schemeClr val="lt1"/>
                </a:solidFill>
                <a:latin typeface="Calibri"/>
                <a:ea typeface="Calibri"/>
                <a:cs typeface="Calibri"/>
                <a:sym typeface="Calibri"/>
              </a:rPr>
              <a:t>Elecciones en el diseño de evaluación</a:t>
            </a:r>
            <a:endParaRPr lang="es-AR" sz="1200" b="1" i="0" u="none" strike="noStrike" cap="none" noProof="0" dirty="0">
              <a:solidFill>
                <a:schemeClr val="dk1"/>
              </a:solidFill>
              <a:latin typeface="Calibri"/>
              <a:ea typeface="Calibri"/>
              <a:cs typeface="Calibri"/>
              <a:sym typeface="Calibri"/>
            </a:endParaRPr>
          </a:p>
        </p:txBody>
      </p:sp>
      <p:sp>
        <p:nvSpPr>
          <p:cNvPr id="282" name="Google Shape;282;g34f303c7b2d_0_4"/>
          <p:cNvSpPr/>
          <p:nvPr/>
        </p:nvSpPr>
        <p:spPr>
          <a:xfrm>
            <a:off x="3757583" y="4960625"/>
            <a:ext cx="1954200" cy="847500"/>
          </a:xfrm>
          <a:prstGeom prst="chevron">
            <a:avLst>
              <a:gd name="adj" fmla="val 50000"/>
            </a:avLst>
          </a:prstGeom>
          <a:solidFill>
            <a:srgbClr val="168B53"/>
          </a:solidFill>
          <a:ln w="1905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650"/>
              <a:buFont typeface="Arial"/>
              <a:buNone/>
            </a:pPr>
            <a:endParaRPr lang="es-AR" sz="650" b="0" i="0" u="none" strike="noStrike" cap="none" noProof="0" dirty="0">
              <a:solidFill>
                <a:schemeClr val="dk1"/>
              </a:solidFill>
              <a:latin typeface="Arial"/>
              <a:ea typeface="Arial"/>
              <a:cs typeface="Arial"/>
              <a:sym typeface="Arial"/>
            </a:endParaRPr>
          </a:p>
        </p:txBody>
      </p:sp>
      <p:sp>
        <p:nvSpPr>
          <p:cNvPr id="283" name="Google Shape;283;g34f303c7b2d_0_4"/>
          <p:cNvSpPr txBox="1"/>
          <p:nvPr/>
        </p:nvSpPr>
        <p:spPr>
          <a:xfrm>
            <a:off x="4148398" y="4960613"/>
            <a:ext cx="1172400" cy="847500"/>
          </a:xfrm>
          <a:prstGeom prst="rect">
            <a:avLst/>
          </a:prstGeom>
          <a:noFill/>
          <a:ln>
            <a:noFill/>
          </a:ln>
        </p:spPr>
        <p:txBody>
          <a:bodyPr spcFirstLastPara="1" wrap="square" lIns="63000" tIns="42000" rIns="21000" bIns="42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AR" b="1" i="0" u="none" strike="noStrike" cap="none" noProof="0" dirty="0">
                <a:solidFill>
                  <a:schemeClr val="lt1"/>
                </a:solidFill>
                <a:latin typeface="Calibri"/>
                <a:ea typeface="Calibri"/>
                <a:cs typeface="Calibri"/>
                <a:sym typeface="Calibri"/>
              </a:rPr>
              <a:t>Recolección</a:t>
            </a:r>
            <a:br>
              <a:rPr lang="es-AR" b="1" i="0" u="none" strike="noStrike" cap="none" noProof="0" dirty="0">
                <a:solidFill>
                  <a:schemeClr val="lt1"/>
                </a:solidFill>
                <a:latin typeface="Calibri"/>
                <a:ea typeface="Calibri"/>
                <a:cs typeface="Calibri"/>
                <a:sym typeface="Calibri"/>
              </a:rPr>
            </a:br>
            <a:r>
              <a:rPr lang="es-AR" b="1" i="0" u="none" strike="noStrike" cap="none" noProof="0" dirty="0">
                <a:solidFill>
                  <a:schemeClr val="lt1"/>
                </a:solidFill>
                <a:latin typeface="Calibri"/>
                <a:ea typeface="Calibri"/>
                <a:cs typeface="Calibri"/>
                <a:sym typeface="Calibri"/>
              </a:rPr>
              <a:t>de datos</a:t>
            </a:r>
            <a:endParaRPr lang="es-AR" sz="1200" b="1" i="0" u="none" strike="noStrike" cap="none" noProof="0" dirty="0">
              <a:solidFill>
                <a:schemeClr val="dk1"/>
              </a:solidFill>
              <a:latin typeface="Calibri"/>
              <a:ea typeface="Calibri"/>
              <a:cs typeface="Calibri"/>
              <a:sym typeface="Calibri"/>
            </a:endParaRPr>
          </a:p>
        </p:txBody>
      </p:sp>
      <p:sp>
        <p:nvSpPr>
          <p:cNvPr id="284" name="Google Shape;284;g34f303c7b2d_0_4"/>
          <p:cNvSpPr/>
          <p:nvPr/>
        </p:nvSpPr>
        <p:spPr>
          <a:xfrm>
            <a:off x="5320953" y="4960625"/>
            <a:ext cx="1954200" cy="847500"/>
          </a:xfrm>
          <a:prstGeom prst="chevron">
            <a:avLst>
              <a:gd name="adj" fmla="val 50000"/>
            </a:avLst>
          </a:prstGeom>
          <a:solidFill>
            <a:srgbClr val="13AE9E"/>
          </a:solidFill>
          <a:ln w="1905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650"/>
              <a:buFont typeface="Arial"/>
              <a:buNone/>
            </a:pPr>
            <a:endParaRPr lang="es-AR" sz="650" b="0" i="0" u="none" strike="noStrike" cap="none" noProof="0" dirty="0">
              <a:solidFill>
                <a:schemeClr val="dk1"/>
              </a:solidFill>
              <a:latin typeface="Arial"/>
              <a:ea typeface="Arial"/>
              <a:cs typeface="Arial"/>
              <a:sym typeface="Arial"/>
            </a:endParaRPr>
          </a:p>
        </p:txBody>
      </p:sp>
      <p:sp>
        <p:nvSpPr>
          <p:cNvPr id="285" name="Google Shape;285;g34f303c7b2d_0_4"/>
          <p:cNvSpPr txBox="1"/>
          <p:nvPr/>
        </p:nvSpPr>
        <p:spPr>
          <a:xfrm>
            <a:off x="5844031" y="4960625"/>
            <a:ext cx="1040400" cy="847500"/>
          </a:xfrm>
          <a:prstGeom prst="rect">
            <a:avLst/>
          </a:prstGeom>
          <a:noFill/>
          <a:ln>
            <a:noFill/>
          </a:ln>
        </p:spPr>
        <p:txBody>
          <a:bodyPr spcFirstLastPara="1" wrap="square" lIns="63000" tIns="42000" rIns="21000" bIns="42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AR" b="1" i="0" u="none" strike="noStrike" cap="none" noProof="0" dirty="0">
                <a:solidFill>
                  <a:schemeClr val="lt1"/>
                </a:solidFill>
                <a:latin typeface="Calibri"/>
                <a:ea typeface="Calibri"/>
                <a:cs typeface="Calibri"/>
                <a:sym typeface="Calibri"/>
              </a:rPr>
              <a:t>Análisis</a:t>
            </a:r>
            <a:br>
              <a:rPr lang="es-AR" b="1" i="0" u="none" strike="noStrike" cap="none" noProof="0" dirty="0">
                <a:solidFill>
                  <a:schemeClr val="lt1"/>
                </a:solidFill>
                <a:latin typeface="Calibri"/>
                <a:ea typeface="Calibri"/>
                <a:cs typeface="Calibri"/>
                <a:sym typeface="Calibri"/>
              </a:rPr>
            </a:br>
            <a:r>
              <a:rPr lang="es-AR" b="1" i="0" u="none" strike="noStrike" cap="none" noProof="0" dirty="0">
                <a:solidFill>
                  <a:schemeClr val="lt1"/>
                </a:solidFill>
                <a:latin typeface="Calibri"/>
                <a:ea typeface="Calibri"/>
                <a:cs typeface="Calibri"/>
                <a:sym typeface="Calibri"/>
              </a:rPr>
              <a:t>causal</a:t>
            </a:r>
            <a:endParaRPr lang="es-AR" b="1" i="0" u="none" strike="noStrike" cap="none" noProof="0" dirty="0">
              <a:solidFill>
                <a:schemeClr val="dk1"/>
              </a:solidFill>
              <a:latin typeface="Calibri"/>
              <a:ea typeface="Calibri"/>
              <a:cs typeface="Calibri"/>
              <a:sym typeface="Calibri"/>
            </a:endParaRPr>
          </a:p>
        </p:txBody>
      </p:sp>
      <p:sp>
        <p:nvSpPr>
          <p:cNvPr id="286" name="Google Shape;286;g34f303c7b2d_0_4"/>
          <p:cNvSpPr/>
          <p:nvPr/>
        </p:nvSpPr>
        <p:spPr>
          <a:xfrm>
            <a:off x="6884323" y="4960625"/>
            <a:ext cx="1954200" cy="847500"/>
          </a:xfrm>
          <a:prstGeom prst="chevron">
            <a:avLst>
              <a:gd name="adj" fmla="val 50000"/>
            </a:avLst>
          </a:prstGeom>
          <a:solidFill>
            <a:srgbClr val="0C9ED5"/>
          </a:solidFill>
          <a:ln w="1905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650"/>
              <a:buFont typeface="Arial"/>
              <a:buNone/>
            </a:pPr>
            <a:endParaRPr lang="es-AR" sz="650" b="0" i="0" u="none" strike="noStrike" cap="none" noProof="0" dirty="0">
              <a:solidFill>
                <a:schemeClr val="dk1"/>
              </a:solidFill>
              <a:latin typeface="Arial"/>
              <a:ea typeface="Arial"/>
              <a:cs typeface="Arial"/>
              <a:sym typeface="Arial"/>
            </a:endParaRPr>
          </a:p>
        </p:txBody>
      </p:sp>
      <p:sp>
        <p:nvSpPr>
          <p:cNvPr id="287" name="Google Shape;287;g34f303c7b2d_0_4"/>
          <p:cNvSpPr txBox="1"/>
          <p:nvPr/>
        </p:nvSpPr>
        <p:spPr>
          <a:xfrm>
            <a:off x="7346436" y="4973200"/>
            <a:ext cx="1172400" cy="847500"/>
          </a:xfrm>
          <a:prstGeom prst="rect">
            <a:avLst/>
          </a:prstGeom>
          <a:noFill/>
          <a:ln>
            <a:noFill/>
          </a:ln>
        </p:spPr>
        <p:txBody>
          <a:bodyPr spcFirstLastPara="1" wrap="square" lIns="63000" tIns="42000" rIns="21000" bIns="42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AR" b="1" i="0" u="none" strike="noStrike" cap="none" noProof="0" dirty="0">
                <a:solidFill>
                  <a:schemeClr val="lt1"/>
                </a:solidFill>
                <a:latin typeface="Calibri"/>
                <a:ea typeface="Calibri"/>
                <a:cs typeface="Calibri"/>
                <a:sym typeface="Calibri"/>
              </a:rPr>
              <a:t>Evaluación de</a:t>
            </a:r>
            <a:br>
              <a:rPr lang="es-AR" b="1" i="0" u="none" strike="noStrike" cap="none" noProof="0" dirty="0">
                <a:solidFill>
                  <a:schemeClr val="lt1"/>
                </a:solidFill>
                <a:latin typeface="Calibri"/>
                <a:ea typeface="Calibri"/>
                <a:cs typeface="Calibri"/>
                <a:sym typeface="Calibri"/>
              </a:rPr>
            </a:br>
            <a:r>
              <a:rPr lang="es-AR" b="1" i="0" u="none" strike="noStrike" cap="none" noProof="0" dirty="0">
                <a:solidFill>
                  <a:schemeClr val="lt1"/>
                </a:solidFill>
                <a:latin typeface="Calibri"/>
                <a:ea typeface="Calibri"/>
                <a:cs typeface="Calibri"/>
                <a:sym typeface="Calibri"/>
              </a:rPr>
              <a:t>la evidencia</a:t>
            </a:r>
            <a:endParaRPr lang="es-AR" b="1" i="0" u="none" strike="noStrike" cap="none" noProof="0" dirty="0">
              <a:solidFill>
                <a:schemeClr val="dk1"/>
              </a:solidFill>
              <a:latin typeface="Calibri"/>
              <a:ea typeface="Calibri"/>
              <a:cs typeface="Calibri"/>
              <a:sym typeface="Calibri"/>
            </a:endParaRPr>
          </a:p>
        </p:txBody>
      </p:sp>
      <p:sp>
        <p:nvSpPr>
          <p:cNvPr id="288" name="Google Shape;288;g34f303c7b2d_0_4"/>
          <p:cNvSpPr/>
          <p:nvPr/>
        </p:nvSpPr>
        <p:spPr>
          <a:xfrm>
            <a:off x="3065150" y="5894550"/>
            <a:ext cx="1383000" cy="332400"/>
          </a:xfrm>
          <a:prstGeom prst="curvedUpArrow">
            <a:avLst>
              <a:gd name="adj1" fmla="val 25000"/>
              <a:gd name="adj2" fmla="val 50000"/>
              <a:gd name="adj3" fmla="val 25000"/>
            </a:avLst>
          </a:prstGeom>
          <a:solidFill>
            <a:srgbClr val="00B0F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chemeClr val="dk1"/>
              </a:solidFill>
              <a:latin typeface="Arial"/>
              <a:ea typeface="Arial"/>
              <a:cs typeface="Arial"/>
              <a:sym typeface="Arial"/>
            </a:endParaRPr>
          </a:p>
        </p:txBody>
      </p:sp>
      <p:sp>
        <p:nvSpPr>
          <p:cNvPr id="289" name="Google Shape;289;g34f303c7b2d_0_4"/>
          <p:cNvSpPr/>
          <p:nvPr/>
        </p:nvSpPr>
        <p:spPr>
          <a:xfrm rot="10800000">
            <a:off x="6144973" y="6313375"/>
            <a:ext cx="1770300" cy="332400"/>
          </a:xfrm>
          <a:prstGeom prst="curvedDownArrow">
            <a:avLst>
              <a:gd name="adj1" fmla="val 25000"/>
              <a:gd name="adj2" fmla="val 50000"/>
              <a:gd name="adj3" fmla="val 25000"/>
            </a:avLst>
          </a:prstGeom>
          <a:solidFill>
            <a:srgbClr val="00B0F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chemeClr val="dk1"/>
              </a:solidFill>
              <a:latin typeface="Arial"/>
              <a:ea typeface="Arial"/>
              <a:cs typeface="Arial"/>
              <a:sym typeface="Arial"/>
            </a:endParaRPr>
          </a:p>
        </p:txBody>
      </p:sp>
      <p:sp>
        <p:nvSpPr>
          <p:cNvPr id="290" name="Google Shape;290;g34f303c7b2d_0_4"/>
          <p:cNvSpPr/>
          <p:nvPr/>
        </p:nvSpPr>
        <p:spPr>
          <a:xfrm rot="10800000">
            <a:off x="1473374" y="6408400"/>
            <a:ext cx="6429600" cy="405300"/>
          </a:xfrm>
          <a:prstGeom prst="curvedDownArrow">
            <a:avLst>
              <a:gd name="adj1" fmla="val 25000"/>
              <a:gd name="adj2" fmla="val 50000"/>
              <a:gd name="adj3" fmla="val 25000"/>
            </a:avLst>
          </a:prstGeom>
          <a:solidFill>
            <a:srgbClr val="00B0F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chemeClr val="dk1"/>
              </a:solidFill>
              <a:latin typeface="Arial"/>
              <a:ea typeface="Arial"/>
              <a:cs typeface="Arial"/>
              <a:sym typeface="Arial"/>
            </a:endParaRPr>
          </a:p>
        </p:txBody>
      </p:sp>
      <p:sp>
        <p:nvSpPr>
          <p:cNvPr id="291" name="Google Shape;291;g34f303c7b2d_0_4"/>
          <p:cNvSpPr/>
          <p:nvPr/>
        </p:nvSpPr>
        <p:spPr>
          <a:xfrm>
            <a:off x="4636576" y="5894550"/>
            <a:ext cx="1533900" cy="332400"/>
          </a:xfrm>
          <a:prstGeom prst="curvedUpArrow">
            <a:avLst>
              <a:gd name="adj1" fmla="val 25000"/>
              <a:gd name="adj2" fmla="val 50000"/>
              <a:gd name="adj3" fmla="val 25000"/>
            </a:avLst>
          </a:prstGeom>
          <a:solidFill>
            <a:srgbClr val="00B0F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chemeClr val="dk1"/>
              </a:solidFill>
              <a:latin typeface="Arial"/>
              <a:ea typeface="Arial"/>
              <a:cs typeface="Arial"/>
              <a:sym typeface="Arial"/>
            </a:endParaRPr>
          </a:p>
        </p:txBody>
      </p:sp>
      <p:sp>
        <p:nvSpPr>
          <p:cNvPr id="292" name="Google Shape;292;g34f303c7b2d_0_4"/>
          <p:cNvSpPr/>
          <p:nvPr/>
        </p:nvSpPr>
        <p:spPr>
          <a:xfrm>
            <a:off x="6355875" y="5894550"/>
            <a:ext cx="1533900" cy="332400"/>
          </a:xfrm>
          <a:prstGeom prst="curvedUpArrow">
            <a:avLst>
              <a:gd name="adj1" fmla="val 25000"/>
              <a:gd name="adj2" fmla="val 50000"/>
              <a:gd name="adj3" fmla="val 25000"/>
            </a:avLst>
          </a:prstGeom>
          <a:solidFill>
            <a:srgbClr val="00B0F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chemeClr val="dk1"/>
              </a:solidFill>
              <a:latin typeface="Arial"/>
              <a:ea typeface="Arial"/>
              <a:cs typeface="Arial"/>
              <a:sym typeface="Arial"/>
            </a:endParaRPr>
          </a:p>
        </p:txBody>
      </p:sp>
      <p:sp>
        <p:nvSpPr>
          <p:cNvPr id="293" name="Google Shape;293;g34f303c7b2d_0_4"/>
          <p:cNvSpPr/>
          <p:nvPr/>
        </p:nvSpPr>
        <p:spPr>
          <a:xfrm>
            <a:off x="906675" y="1196850"/>
            <a:ext cx="2708400" cy="1856400"/>
          </a:xfrm>
          <a:prstGeom prst="roundRect">
            <a:avLst>
              <a:gd name="adj" fmla="val 16667"/>
            </a:avLst>
          </a:prstGeom>
          <a:solidFill>
            <a:srgbClr val="97E2C8"/>
          </a:solidFill>
          <a:ln w="19050" cap="flat" cmpd="sng">
            <a:solidFill>
              <a:srgbClr val="2BA992"/>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s-AR" sz="1350" b="1" i="0" u="none" strike="noStrike" cap="none" noProof="0" dirty="0">
                <a:solidFill>
                  <a:schemeClr val="dk1"/>
                </a:solidFill>
                <a:latin typeface="Arial"/>
                <a:ea typeface="Arial"/>
                <a:cs typeface="Arial"/>
                <a:sym typeface="Arial"/>
              </a:rPr>
              <a:t>Buscando la </a:t>
            </a:r>
            <a:r>
              <a:rPr lang="es-AR" sz="1350" b="1" dirty="0">
                <a:solidFill>
                  <a:schemeClr val="dk1"/>
                </a:solidFill>
              </a:rPr>
              <a:t>equidad</a:t>
            </a:r>
            <a:endParaRPr lang="es-AR" sz="1050" b="0" i="0" u="none" strike="noStrike" cap="none" noProof="0" dirty="0" err="1">
              <a:solidFill>
                <a:schemeClr val="dk1"/>
              </a:solidFill>
              <a:latin typeface="Arial"/>
              <a:ea typeface="Arial"/>
              <a:cs typeface="Arial"/>
              <a:sym typeface="Arial"/>
            </a:endParaRPr>
          </a:p>
          <a:p>
            <a:pPr lvl="0" algn="ctr">
              <a:buSzPts val="1050"/>
            </a:pPr>
            <a:r>
              <a:rPr lang="es-ES" sz="1050" dirty="0">
                <a:solidFill>
                  <a:schemeClr val="dk1"/>
                </a:solidFill>
              </a:rPr>
              <a:t>Buscamos utilizar procesos inclusivos y empoderadores a lo largo de toda la evaluación, respetando y priorizando los valores y perspectivas de quienes participan de la iniciativa y son actores del sistema, con especial atención a aquellas personas cuyas voces que no suelen ser escuchadas.</a:t>
            </a:r>
            <a:endParaRPr lang="es-AR" sz="1050" b="0" i="0" u="none" strike="noStrike" cap="none" noProof="0" dirty="0">
              <a:solidFill>
                <a:schemeClr val="dk1"/>
              </a:solidFill>
              <a:latin typeface="Arial"/>
              <a:ea typeface="Arial"/>
              <a:cs typeface="Arial"/>
              <a:sym typeface="Arial"/>
            </a:endParaRPr>
          </a:p>
        </p:txBody>
      </p:sp>
      <p:sp>
        <p:nvSpPr>
          <p:cNvPr id="294" name="Google Shape;294;g34f303c7b2d_0_4"/>
          <p:cNvSpPr/>
          <p:nvPr/>
        </p:nvSpPr>
        <p:spPr>
          <a:xfrm>
            <a:off x="6008325" y="1221550"/>
            <a:ext cx="2229000" cy="1814700"/>
          </a:xfrm>
          <a:prstGeom prst="roundRect">
            <a:avLst>
              <a:gd name="adj" fmla="val 16667"/>
            </a:avLst>
          </a:prstGeom>
          <a:solidFill>
            <a:srgbClr val="97E2C8"/>
          </a:solidFill>
          <a:ln w="19050" cap="flat" cmpd="sng">
            <a:solidFill>
              <a:srgbClr val="2BA992"/>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s-AR" sz="1350" b="1" i="0" u="none" strike="noStrike" cap="none" noProof="0" dirty="0">
                <a:solidFill>
                  <a:schemeClr val="dk1"/>
                </a:solidFill>
                <a:latin typeface="Arial"/>
                <a:ea typeface="Arial"/>
                <a:cs typeface="Arial"/>
                <a:sym typeface="Arial"/>
              </a:rPr>
              <a:t>Aceptar la complejidad</a:t>
            </a:r>
            <a:endParaRPr lang="es-AR" sz="1050" b="0" i="0" u="none" strike="noStrike" cap="none" noProof="0"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s-ES" sz="1050" b="0" i="0" u="none" strike="noStrike" cap="none" noProof="0" dirty="0">
                <a:solidFill>
                  <a:schemeClr val="dk1"/>
                </a:solidFill>
                <a:latin typeface="Arial"/>
                <a:ea typeface="Arial"/>
                <a:cs typeface="Arial"/>
                <a:sym typeface="Arial"/>
              </a:rPr>
              <a:t>Consideramos los caminos causales como no lineales, plurales y controvertidos. Esto requiere prestar atención a los resultados previstos e imprevistos, tanto positivos como negativos, y comprender las condiciones contextuales como parte de los mecanismos causales. </a:t>
            </a:r>
            <a:endParaRPr lang="es-AR" sz="1050" b="0" i="0" u="none" strike="noStrike" cap="none" noProof="0" dirty="0">
              <a:solidFill>
                <a:schemeClr val="dk1"/>
              </a:solidFill>
              <a:latin typeface="Arial"/>
              <a:ea typeface="Arial"/>
              <a:cs typeface="Arial"/>
              <a:sym typeface="Arial"/>
            </a:endParaRPr>
          </a:p>
        </p:txBody>
      </p:sp>
      <p:sp>
        <p:nvSpPr>
          <p:cNvPr id="295" name="Google Shape;295;g34f303c7b2d_0_4"/>
          <p:cNvSpPr/>
          <p:nvPr/>
        </p:nvSpPr>
        <p:spPr>
          <a:xfrm>
            <a:off x="3737800" y="1180000"/>
            <a:ext cx="2146800" cy="1856400"/>
          </a:xfrm>
          <a:prstGeom prst="roundRect">
            <a:avLst>
              <a:gd name="adj" fmla="val 16667"/>
            </a:avLst>
          </a:prstGeom>
          <a:solidFill>
            <a:srgbClr val="97E2C8"/>
          </a:solidFill>
          <a:ln w="19050" cap="flat" cmpd="sng">
            <a:solidFill>
              <a:srgbClr val="2BA992"/>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s-AR" sz="1350" b="1" i="0" u="none" strike="noStrike" cap="none" noProof="0" dirty="0">
                <a:solidFill>
                  <a:schemeClr val="dk1"/>
                </a:solidFill>
                <a:latin typeface="Arial"/>
                <a:ea typeface="Arial"/>
                <a:cs typeface="Arial"/>
                <a:sym typeface="Arial"/>
              </a:rPr>
              <a:t>Estrategia de uso de la información</a:t>
            </a:r>
            <a:endParaRPr lang="es-AR" sz="1050" b="0" i="0" u="none" strike="noStrike" cap="none" noProof="0" dirty="0">
              <a:solidFill>
                <a:schemeClr val="dk1"/>
              </a:solidFill>
              <a:latin typeface="Arial"/>
              <a:ea typeface="Arial"/>
              <a:cs typeface="Arial"/>
              <a:sym typeface="Arial"/>
            </a:endParaRPr>
          </a:p>
          <a:p>
            <a:pPr lvl="0" algn="ctr">
              <a:buSzPts val="1050"/>
            </a:pPr>
            <a:r>
              <a:rPr lang="es-ES" sz="1050" dirty="0">
                <a:solidFill>
                  <a:schemeClr val="dk1"/>
                </a:solidFill>
              </a:rPr>
              <a:t>Generar aprendizaje que ayude a explicar cómo y por qué una estrategia influye en el cambio, para quién y bajo qué condiciones. Generar aprendizaje relevante y significativo para un amplio conjunto de quienes participan de la iniciativa.</a:t>
            </a:r>
            <a:endParaRPr lang="es-AR" sz="1050" b="0" i="0" u="none" strike="noStrike" cap="none" noProof="0" dirty="0">
              <a:solidFill>
                <a:schemeClr val="dk1"/>
              </a:solidFill>
              <a:latin typeface="Arial"/>
              <a:ea typeface="Arial"/>
              <a:cs typeface="Arial"/>
              <a:sym typeface="Arial"/>
            </a:endParaRPr>
          </a:p>
        </p:txBody>
      </p:sp>
      <p:sp>
        <p:nvSpPr>
          <p:cNvPr id="296" name="Google Shape;296;g34f303c7b2d_0_4"/>
          <p:cNvSpPr/>
          <p:nvPr/>
        </p:nvSpPr>
        <p:spPr>
          <a:xfrm rot="5400000">
            <a:off x="4619969" y="4030912"/>
            <a:ext cx="303600" cy="1383000"/>
          </a:xfrm>
          <a:prstGeom prst="rightArrow">
            <a:avLst>
              <a:gd name="adj1" fmla="val 50000"/>
              <a:gd name="adj2" fmla="val 50000"/>
            </a:avLst>
          </a:prstGeom>
          <a:solidFill>
            <a:srgbClr val="2BA992"/>
          </a:solidFill>
          <a:ln w="9525" cap="flat" cmpd="sng">
            <a:solidFill>
              <a:srgbClr val="97E2C8"/>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SzPts val="650"/>
              <a:buFont typeface="Arial"/>
              <a:buNone/>
            </a:pPr>
            <a:endParaRPr lang="es-AR" sz="650" b="0" i="0" u="none" strike="noStrike" cap="none" noProof="0" dirty="0">
              <a:solidFill>
                <a:schemeClr val="dk1"/>
              </a:solidFill>
              <a:latin typeface="Arial"/>
              <a:ea typeface="Arial"/>
              <a:cs typeface="Arial"/>
              <a:sym typeface="Arial"/>
            </a:endParaRPr>
          </a:p>
        </p:txBody>
      </p:sp>
      <p:sp>
        <p:nvSpPr>
          <p:cNvPr id="297" name="Google Shape;297;g34f303c7b2d_0_4"/>
          <p:cNvSpPr/>
          <p:nvPr/>
        </p:nvSpPr>
        <p:spPr>
          <a:xfrm>
            <a:off x="1270788" y="3949100"/>
            <a:ext cx="6644100" cy="514500"/>
          </a:xfrm>
          <a:prstGeom prst="roundRect">
            <a:avLst>
              <a:gd name="adj" fmla="val 16667"/>
            </a:avLst>
          </a:prstGeom>
          <a:solidFill>
            <a:srgbClr val="2BA992"/>
          </a:solidFill>
          <a:ln w="9525" cap="flat" cmpd="sng">
            <a:solidFill>
              <a:srgbClr val="97E2C8"/>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SzPts val="1250"/>
              <a:buFont typeface="Arial"/>
              <a:buNone/>
            </a:pPr>
            <a:r>
              <a:rPr lang="es-AR" sz="1250" b="0" i="0" u="none" strike="noStrike" cap="none" noProof="0" dirty="0">
                <a:solidFill>
                  <a:schemeClr val="dk1"/>
                </a:solidFill>
                <a:latin typeface="Arial"/>
                <a:ea typeface="Arial"/>
                <a:cs typeface="Arial"/>
                <a:sym typeface="Arial"/>
              </a:rPr>
              <a:t>Cómo estos valores orientan cada paso de la evaluación de caminos causales</a:t>
            </a:r>
          </a:p>
        </p:txBody>
      </p:sp>
      <p:sp>
        <p:nvSpPr>
          <p:cNvPr id="298" name="Google Shape;298;g34f303c7b2d_0_4"/>
          <p:cNvSpPr/>
          <p:nvPr/>
        </p:nvSpPr>
        <p:spPr>
          <a:xfrm rot="5400000">
            <a:off x="1837725" y="2758999"/>
            <a:ext cx="846300" cy="1533900"/>
          </a:xfrm>
          <a:prstGeom prst="rightArrow">
            <a:avLst>
              <a:gd name="adj1" fmla="val 50000"/>
              <a:gd name="adj2" fmla="val 50000"/>
            </a:avLst>
          </a:prstGeom>
          <a:solidFill>
            <a:srgbClr val="97E2C8"/>
          </a:solidFill>
          <a:ln w="9525" cap="flat" cmpd="sng">
            <a:solidFill>
              <a:srgbClr val="168B53"/>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lang="es-AR" sz="1050" b="0" i="0" u="none" strike="noStrike" cap="none" noProof="0" dirty="0">
              <a:solidFill>
                <a:schemeClr val="dk1"/>
              </a:solidFill>
              <a:latin typeface="Arial"/>
              <a:ea typeface="Arial"/>
              <a:cs typeface="Arial"/>
              <a:sym typeface="Arial"/>
            </a:endParaRPr>
          </a:p>
        </p:txBody>
      </p:sp>
      <p:sp>
        <p:nvSpPr>
          <p:cNvPr id="299" name="Google Shape;299;g34f303c7b2d_0_4"/>
          <p:cNvSpPr/>
          <p:nvPr/>
        </p:nvSpPr>
        <p:spPr>
          <a:xfrm rot="5400000">
            <a:off x="4388050" y="2758999"/>
            <a:ext cx="846300" cy="1533900"/>
          </a:xfrm>
          <a:prstGeom prst="rightArrow">
            <a:avLst>
              <a:gd name="adj1" fmla="val 50000"/>
              <a:gd name="adj2" fmla="val 50000"/>
            </a:avLst>
          </a:prstGeom>
          <a:solidFill>
            <a:srgbClr val="97E2C8"/>
          </a:solidFill>
          <a:ln w="9525" cap="flat" cmpd="sng">
            <a:solidFill>
              <a:srgbClr val="168B53"/>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lang="es-AR" sz="1050" b="0" i="0" u="none" strike="noStrike" cap="none" noProof="0" dirty="0">
              <a:solidFill>
                <a:schemeClr val="dk1"/>
              </a:solidFill>
              <a:latin typeface="Arial"/>
              <a:ea typeface="Arial"/>
              <a:cs typeface="Arial"/>
              <a:sym typeface="Arial"/>
            </a:endParaRPr>
          </a:p>
        </p:txBody>
      </p:sp>
      <p:sp>
        <p:nvSpPr>
          <p:cNvPr id="300" name="Google Shape;300;g34f303c7b2d_0_4"/>
          <p:cNvSpPr/>
          <p:nvPr/>
        </p:nvSpPr>
        <p:spPr>
          <a:xfrm rot="5400000">
            <a:off x="6699675" y="2767474"/>
            <a:ext cx="846300" cy="1533900"/>
          </a:xfrm>
          <a:prstGeom prst="rightArrow">
            <a:avLst>
              <a:gd name="adj1" fmla="val 50000"/>
              <a:gd name="adj2" fmla="val 50000"/>
            </a:avLst>
          </a:prstGeom>
          <a:solidFill>
            <a:srgbClr val="97E2C8"/>
          </a:solidFill>
          <a:ln w="9525" cap="flat" cmpd="sng">
            <a:solidFill>
              <a:srgbClr val="168B53"/>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lang="es-AR" sz="1050" b="0" i="0" u="none" strike="noStrike" cap="none" noProof="0" dirty="0">
              <a:solidFill>
                <a:schemeClr val="dk1"/>
              </a:solidFill>
              <a:latin typeface="Arial"/>
              <a:ea typeface="Arial"/>
              <a:cs typeface="Arial"/>
              <a:sym typeface="Arial"/>
            </a:endParaRPr>
          </a:p>
        </p:txBody>
      </p:sp>
      <p:sp>
        <p:nvSpPr>
          <p:cNvPr id="301" name="Google Shape;301;g34f303c7b2d_0_4"/>
          <p:cNvSpPr/>
          <p:nvPr/>
        </p:nvSpPr>
        <p:spPr>
          <a:xfrm rot="10800000">
            <a:off x="3163125" y="6313375"/>
            <a:ext cx="4831200" cy="513300"/>
          </a:xfrm>
          <a:prstGeom prst="curvedDownArrow">
            <a:avLst>
              <a:gd name="adj1" fmla="val 25000"/>
              <a:gd name="adj2" fmla="val 50000"/>
              <a:gd name="adj3" fmla="val 25000"/>
            </a:avLst>
          </a:prstGeom>
          <a:solidFill>
            <a:srgbClr val="00B0F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chemeClr val="dk1"/>
              </a:solidFill>
              <a:latin typeface="Arial"/>
              <a:ea typeface="Arial"/>
              <a:cs typeface="Arial"/>
              <a:sym typeface="Arial"/>
            </a:endParaRPr>
          </a:p>
        </p:txBody>
      </p:sp>
      <p:sp>
        <p:nvSpPr>
          <p:cNvPr id="302" name="Google Shape;302;g34f303c7b2d_0_4"/>
          <p:cNvSpPr/>
          <p:nvPr/>
        </p:nvSpPr>
        <p:spPr>
          <a:xfrm>
            <a:off x="436802" y="4960675"/>
            <a:ext cx="2222398" cy="847500"/>
          </a:xfrm>
          <a:prstGeom prst="chevron">
            <a:avLst>
              <a:gd name="adj" fmla="val 50000"/>
            </a:avLst>
          </a:prstGeom>
          <a:solidFill>
            <a:srgbClr val="0F4416"/>
          </a:solidFill>
          <a:ln w="1905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s-AR" b="1" i="0" u="none" strike="noStrike" cap="none" noProof="0" dirty="0">
                <a:solidFill>
                  <a:schemeClr val="lt1"/>
                </a:solidFill>
                <a:latin typeface="Calibri"/>
                <a:ea typeface="Calibri"/>
                <a:cs typeface="Calibri"/>
                <a:sym typeface="Calibri"/>
              </a:rPr>
              <a:t>Creación y facilitación del proceso de aprendizaje</a:t>
            </a:r>
            <a:endParaRPr lang="es-AR" sz="600" b="0" i="0" u="none" strike="noStrike" cap="none" noProof="0" dirty="0">
              <a:solidFill>
                <a:schemeClr val="dk1"/>
              </a:solidFill>
              <a:latin typeface="Arial"/>
              <a:ea typeface="Arial"/>
              <a:cs typeface="Arial"/>
              <a:sym typeface="Arial"/>
            </a:endParaRPr>
          </a:p>
        </p:txBody>
      </p:sp>
      <p:sp>
        <p:nvSpPr>
          <p:cNvPr id="303" name="Google Shape;303;g34f303c7b2d_0_4"/>
          <p:cNvSpPr/>
          <p:nvPr/>
        </p:nvSpPr>
        <p:spPr>
          <a:xfrm>
            <a:off x="1085750" y="5894562"/>
            <a:ext cx="1719300" cy="332400"/>
          </a:xfrm>
          <a:prstGeom prst="curvedUpArrow">
            <a:avLst>
              <a:gd name="adj1" fmla="val 25000"/>
              <a:gd name="adj2" fmla="val 50000"/>
              <a:gd name="adj3" fmla="val 25000"/>
            </a:avLst>
          </a:prstGeom>
          <a:solidFill>
            <a:srgbClr val="00B0F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chemeClr val="dk1"/>
              </a:solidFill>
              <a:latin typeface="Arial"/>
              <a:ea typeface="Arial"/>
              <a:cs typeface="Arial"/>
              <a:sym typeface="Arial"/>
            </a:endParaRPr>
          </a:p>
        </p:txBody>
      </p:sp>
      <p:sp>
        <p:nvSpPr>
          <p:cNvPr id="304" name="Google Shape;304;g34f303c7b2d_0_4"/>
          <p:cNvSpPr/>
          <p:nvPr/>
        </p:nvSpPr>
        <p:spPr>
          <a:xfrm rot="10800000">
            <a:off x="4627725" y="6335175"/>
            <a:ext cx="3366600" cy="332400"/>
          </a:xfrm>
          <a:prstGeom prst="curvedDownArrow">
            <a:avLst>
              <a:gd name="adj1" fmla="val 25000"/>
              <a:gd name="adj2" fmla="val 50000"/>
              <a:gd name="adj3" fmla="val 25000"/>
            </a:avLst>
          </a:prstGeom>
          <a:solidFill>
            <a:srgbClr val="00B0F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g34f303c7b2d_0_96"/>
          <p:cNvPicPr preferRelativeResize="0"/>
          <p:nvPr/>
        </p:nvPicPr>
        <p:blipFill rotWithShape="1">
          <a:blip r:embed="rId3">
            <a:alphaModFix/>
          </a:blip>
          <a:srcRect t="22308" b="20358"/>
          <a:stretch/>
        </p:blipFill>
        <p:spPr>
          <a:xfrm>
            <a:off x="7471429" y="6154250"/>
            <a:ext cx="1672575" cy="703750"/>
          </a:xfrm>
          <a:prstGeom prst="rect">
            <a:avLst/>
          </a:prstGeom>
          <a:noFill/>
          <a:ln>
            <a:noFill/>
          </a:ln>
        </p:spPr>
      </p:pic>
      <p:grpSp>
        <p:nvGrpSpPr>
          <p:cNvPr id="310" name="Google Shape;310;g34f303c7b2d_0_96"/>
          <p:cNvGrpSpPr/>
          <p:nvPr/>
        </p:nvGrpSpPr>
        <p:grpSpPr>
          <a:xfrm>
            <a:off x="-91300" y="175"/>
            <a:ext cx="1412100" cy="6858000"/>
            <a:chOff x="-91300" y="175"/>
            <a:chExt cx="1412100" cy="6858000"/>
          </a:xfrm>
        </p:grpSpPr>
        <p:sp>
          <p:nvSpPr>
            <p:cNvPr id="311" name="Google Shape;311;g34f303c7b2d_0_96"/>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312" name="Google Shape;312;g34f303c7b2d_0_96"/>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0" i="0" u="none" strike="noStrike" cap="none" noProof="0" dirty="0">
                  <a:solidFill>
                    <a:schemeClr val="lt1"/>
                  </a:solidFill>
                  <a:latin typeface="Arial"/>
                  <a:ea typeface="Arial"/>
                  <a:cs typeface="Arial"/>
                  <a:sym typeface="Arial"/>
                </a:rPr>
                <a:t>Diseño de evaluación y preguntas</a:t>
              </a:r>
            </a:p>
          </p:txBody>
        </p:sp>
        <p:sp>
          <p:nvSpPr>
            <p:cNvPr id="313" name="Google Shape;313;g34f303c7b2d_0_96"/>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0" i="0" u="none" strike="noStrike" cap="none" noProof="0" dirty="0">
                  <a:solidFill>
                    <a:schemeClr val="lt1"/>
                  </a:solidFill>
                  <a:latin typeface="Arial"/>
                  <a:ea typeface="Arial"/>
                  <a:cs typeface="Arial"/>
                  <a:sym typeface="Arial"/>
                </a:rPr>
                <a:t>Métodos y datos</a:t>
              </a:r>
            </a:p>
          </p:txBody>
        </p:sp>
        <p:sp>
          <p:nvSpPr>
            <p:cNvPr id="314" name="Google Shape;314;g34f303c7b2d_0_96"/>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0" i="0" u="none" strike="noStrike" cap="none" noProof="0" dirty="0">
                  <a:solidFill>
                    <a:schemeClr val="lt1"/>
                  </a:solidFill>
                  <a:latin typeface="Arial"/>
                  <a:ea typeface="Arial"/>
                  <a:cs typeface="Arial"/>
                  <a:sym typeface="Arial"/>
                </a:rPr>
                <a:t>Análisis causal</a:t>
              </a:r>
            </a:p>
          </p:txBody>
        </p:sp>
        <p:sp>
          <p:nvSpPr>
            <p:cNvPr id="315" name="Google Shape;315;g34f303c7b2d_0_96"/>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0" i="0" u="none" strike="noStrike" cap="none" noProof="0" dirty="0">
                  <a:solidFill>
                    <a:schemeClr val="lt1"/>
                  </a:solidFill>
                  <a:latin typeface="Arial"/>
                  <a:ea typeface="Arial"/>
                  <a:cs typeface="Arial"/>
                  <a:sym typeface="Arial"/>
                </a:rPr>
                <a:t>Evaluar la solidez de la evidencia</a:t>
              </a:r>
            </a:p>
          </p:txBody>
        </p:sp>
      </p:grpSp>
      <p:sp>
        <p:nvSpPr>
          <p:cNvPr id="316" name="Google Shape;316;g34f303c7b2d_0_96"/>
          <p:cNvSpPr txBox="1"/>
          <p:nvPr/>
        </p:nvSpPr>
        <p:spPr>
          <a:xfrm>
            <a:off x="1567625" y="621475"/>
            <a:ext cx="6810900" cy="8475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Preguntas causales</a:t>
            </a:r>
          </a:p>
          <a:p>
            <a:pPr marL="457200" marR="0" lvl="0" indent="-349250" algn="l" rtl="0">
              <a:lnSpc>
                <a:spcPct val="100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Recursos y capacidad</a:t>
            </a:r>
          </a:p>
        </p:txBody>
      </p:sp>
      <p:sp>
        <p:nvSpPr>
          <p:cNvPr id="317" name="Google Shape;317;g34f303c7b2d_0_96"/>
          <p:cNvSpPr txBox="1"/>
          <p:nvPr/>
        </p:nvSpPr>
        <p:spPr>
          <a:xfrm>
            <a:off x="1567625" y="2201975"/>
            <a:ext cx="6810900" cy="8475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Tipos de métodos</a:t>
            </a:r>
          </a:p>
          <a:p>
            <a:pPr marL="457200" marR="0" lvl="0" indent="-349250" algn="l" rtl="0">
              <a:lnSpc>
                <a:spcPct val="100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Bricolaje</a:t>
            </a:r>
          </a:p>
        </p:txBody>
      </p:sp>
      <p:sp>
        <p:nvSpPr>
          <p:cNvPr id="318" name="Google Shape;318;g34f303c7b2d_0_96"/>
          <p:cNvSpPr txBox="1"/>
          <p:nvPr/>
        </p:nvSpPr>
        <p:spPr>
          <a:xfrm>
            <a:off x="1567625" y="3656925"/>
            <a:ext cx="6810900" cy="8475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Hipótesis causales</a:t>
            </a:r>
          </a:p>
          <a:p>
            <a:pPr marL="457200" marR="0" lvl="0" indent="-349250" algn="l" rtl="0">
              <a:lnSpc>
                <a:spcPct val="100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Codificación (incluidos Mapas Causales)</a:t>
            </a:r>
          </a:p>
          <a:p>
            <a:pPr marL="457200" marR="0" lvl="0" indent="-349250" algn="l" rtl="0">
              <a:lnSpc>
                <a:spcPct val="100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Triangulación</a:t>
            </a:r>
          </a:p>
        </p:txBody>
      </p:sp>
      <p:sp>
        <p:nvSpPr>
          <p:cNvPr id="319" name="Google Shape;319;g34f303c7b2d_0_96"/>
          <p:cNvSpPr txBox="1"/>
          <p:nvPr/>
        </p:nvSpPr>
        <p:spPr>
          <a:xfrm>
            <a:off x="1567625" y="5306750"/>
            <a:ext cx="6810900" cy="8475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Uso de rúbricas</a:t>
            </a:r>
          </a:p>
          <a:p>
            <a:pPr marL="457200" marR="0" lvl="0" indent="-349250" algn="l" rtl="0">
              <a:lnSpc>
                <a:spcPct val="100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Uso de Prueba del Aro (</a:t>
            </a:r>
            <a:r>
              <a:rPr lang="es-AR" sz="1900" b="0" i="1" u="none" strike="noStrike" cap="none" noProof="0" dirty="0" err="1">
                <a:solidFill>
                  <a:schemeClr val="dk1"/>
                </a:solidFill>
                <a:latin typeface="Arial"/>
                <a:ea typeface="Arial"/>
                <a:cs typeface="Arial"/>
                <a:sym typeface="Arial"/>
              </a:rPr>
              <a:t>hoop</a:t>
            </a:r>
            <a:r>
              <a:rPr lang="es-AR" sz="1900" b="0" i="1" u="none" strike="noStrike" cap="none" noProof="0" dirty="0">
                <a:solidFill>
                  <a:schemeClr val="dk1"/>
                </a:solidFill>
                <a:latin typeface="Arial"/>
                <a:ea typeface="Arial"/>
                <a:cs typeface="Arial"/>
                <a:sym typeface="Arial"/>
              </a:rPr>
              <a:t> test</a:t>
            </a:r>
            <a:r>
              <a:rPr lang="es-AR" sz="1900" b="0" i="0" u="none" strike="noStrike" cap="none" noProof="0" dirty="0">
                <a:solidFill>
                  <a:schemeClr val="dk1"/>
                </a:solidFill>
                <a:latin typeface="Arial"/>
                <a:ea typeface="Arial"/>
                <a:cs typeface="Arial"/>
                <a:sym typeface="Arial"/>
              </a:rPr>
              <a:t>) en el método de Rastreo de Procesos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9"/>
          <p:cNvSpPr/>
          <p:nvPr/>
        </p:nvSpPr>
        <p:spPr>
          <a:xfrm>
            <a:off x="0" y="72"/>
            <a:ext cx="9144000" cy="6858000"/>
          </a:xfrm>
          <a:prstGeom prst="rect">
            <a:avLst/>
          </a:prstGeom>
          <a:solidFill>
            <a:srgbClr val="176B2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325" name="Google Shape;325;p9"/>
          <p:cNvSpPr txBox="1"/>
          <p:nvPr/>
        </p:nvSpPr>
        <p:spPr>
          <a:xfrm>
            <a:off x="1719524" y="1596375"/>
            <a:ext cx="6739800" cy="129257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Diseño de evaluación y preguntas</a:t>
            </a:r>
            <a:endParaRPr lang="es-AR" sz="5000" b="1" i="0" u="none" strike="noStrike" cap="none" noProof="0" dirty="0">
              <a:solidFill>
                <a:srgbClr val="FFFFFF"/>
              </a:solidFill>
              <a:latin typeface="Arial"/>
              <a:ea typeface="Arial"/>
              <a:cs typeface="Arial"/>
              <a:sym typeface="Arial"/>
            </a:endParaRPr>
          </a:p>
        </p:txBody>
      </p:sp>
      <p:cxnSp>
        <p:nvCxnSpPr>
          <p:cNvPr id="326" name="Google Shape;326;p9"/>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327" name="Google Shape;327;p9"/>
          <p:cNvCxnSpPr/>
          <p:nvPr/>
        </p:nvCxnSpPr>
        <p:spPr>
          <a:xfrm>
            <a:off x="0" y="3065608"/>
            <a:ext cx="9144000" cy="0"/>
          </a:xfrm>
          <a:prstGeom prst="straightConnector1">
            <a:avLst/>
          </a:prstGeom>
          <a:noFill/>
          <a:ln w="38100" cap="flat" cmpd="sng">
            <a:solidFill>
              <a:srgbClr val="1B9273"/>
            </a:solidFill>
            <a:prstDash val="solid"/>
            <a:round/>
            <a:headEnd type="none" w="sm" len="sm"/>
            <a:tailEnd type="none" w="sm" len="sm"/>
          </a:ln>
        </p:spPr>
      </p:cxnSp>
      <p:grpSp>
        <p:nvGrpSpPr>
          <p:cNvPr id="2" name="Google Shape;310;g34f303c7b2d_0_96">
            <a:extLst>
              <a:ext uri="{FF2B5EF4-FFF2-40B4-BE49-F238E27FC236}">
                <a16:creationId xmlns:a16="http://schemas.microsoft.com/office/drawing/2014/main" id="{C0E93BBC-03D5-2B5D-F7B3-4F631724B571}"/>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E80F7CA1-C760-6EDC-8EEB-5A125AF4B884}"/>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54281808-D33B-5423-228A-80493AC313A2}"/>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506901C9-6A4D-6306-857C-98C5E14D24AC}"/>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387B11A7-8F69-0230-0863-ACD94FA1D732}"/>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5F4891C9-0161-7CE7-8587-8D62025767C2}"/>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4cb31c3fae_0_10"/>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111" name="Google Shape;111;g34cb31c3fae_0_10"/>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112" name="Google Shape;112;g34cb31c3fae_0_10"/>
          <p:cNvSpPr txBox="1"/>
          <p:nvPr/>
        </p:nvSpPr>
        <p:spPr>
          <a:xfrm>
            <a:off x="591758" y="413419"/>
            <a:ext cx="64749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La iniciativa Causal </a:t>
            </a:r>
            <a:r>
              <a:rPr lang="es-AR" sz="2400" b="1" i="0" u="none" strike="noStrike" cap="none" noProof="0" dirty="0" err="1">
                <a:solidFill>
                  <a:srgbClr val="FFFFFF"/>
                </a:solidFill>
                <a:latin typeface="Arial"/>
                <a:ea typeface="Arial"/>
                <a:cs typeface="Arial"/>
                <a:sym typeface="Arial"/>
              </a:rPr>
              <a:t>Pathways</a:t>
            </a:r>
            <a:endParaRPr lang="es-AR" sz="1400" b="0" i="0" u="none" strike="noStrike" cap="none" noProof="0" dirty="0">
              <a:solidFill>
                <a:srgbClr val="000000"/>
              </a:solidFill>
              <a:latin typeface="Arial"/>
              <a:ea typeface="Arial"/>
              <a:cs typeface="Arial"/>
              <a:sym typeface="Arial"/>
            </a:endParaRPr>
          </a:p>
        </p:txBody>
      </p:sp>
      <p:cxnSp>
        <p:nvCxnSpPr>
          <p:cNvPr id="113" name="Google Shape;113;g34cb31c3fae_0_10"/>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114" name="Google Shape;114;g34cb31c3fae_0_10"/>
          <p:cNvPicPr preferRelativeResize="0"/>
          <p:nvPr/>
        </p:nvPicPr>
        <p:blipFill rotWithShape="1">
          <a:blip r:embed="rId3">
            <a:alphaModFix/>
          </a:blip>
          <a:srcRect t="22308" b="20358"/>
          <a:stretch/>
        </p:blipFill>
        <p:spPr>
          <a:xfrm>
            <a:off x="7486713" y="6154083"/>
            <a:ext cx="1672575" cy="703750"/>
          </a:xfrm>
          <a:prstGeom prst="rect">
            <a:avLst/>
          </a:prstGeom>
          <a:noFill/>
          <a:ln>
            <a:noFill/>
          </a:ln>
        </p:spPr>
      </p:pic>
      <p:sp>
        <p:nvSpPr>
          <p:cNvPr id="115" name="Google Shape;115;g34cb31c3fae_0_10"/>
          <p:cNvSpPr txBox="1"/>
          <p:nvPr/>
        </p:nvSpPr>
        <p:spPr>
          <a:xfrm>
            <a:off x="200850" y="1592776"/>
            <a:ext cx="7708400" cy="138496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50"/>
              <a:buFont typeface="Arial"/>
              <a:buNone/>
            </a:pPr>
            <a:r>
              <a:rPr lang="es-AR" sz="1950" b="1" i="1" u="none" strike="noStrike" cap="none" noProof="0" dirty="0">
                <a:solidFill>
                  <a:srgbClr val="0A4FA6"/>
                </a:solidFill>
                <a:latin typeface="Montserrat"/>
                <a:ea typeface="Montserrat"/>
                <a:cs typeface="Montserrat"/>
                <a:sym typeface="Montserrat"/>
              </a:rPr>
              <a:t>Las evaluaciones de caminos  causales hacen visible la "caja negra" de las estrategias y de cambio sistémico, ayudándonos a ver colectivamente cómo están (o no) contribuyendo a  cambios complejos.</a:t>
            </a:r>
            <a:endParaRPr lang="es-AR" sz="2000" b="0" i="0" u="none" strike="noStrike" cap="none" noProof="0" dirty="0">
              <a:solidFill>
                <a:srgbClr val="0A4FA6"/>
              </a:solidFill>
              <a:latin typeface="Arial"/>
              <a:ea typeface="Arial"/>
              <a:cs typeface="Arial"/>
              <a:sym typeface="Arial"/>
            </a:endParaRPr>
          </a:p>
        </p:txBody>
      </p:sp>
      <p:sp>
        <p:nvSpPr>
          <p:cNvPr id="116" name="Google Shape;116;g34cb31c3fae_0_10"/>
          <p:cNvSpPr txBox="1"/>
          <p:nvPr/>
        </p:nvSpPr>
        <p:spPr>
          <a:xfrm>
            <a:off x="200850" y="2983450"/>
            <a:ext cx="6830400" cy="35855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000"/>
              </a:spcBef>
              <a:spcAft>
                <a:spcPts val="0"/>
              </a:spcAft>
              <a:buClr>
                <a:srgbClr val="000000"/>
              </a:buClr>
              <a:buSzPts val="1750"/>
              <a:buFont typeface="Arial"/>
              <a:buNone/>
            </a:pPr>
            <a:r>
              <a:rPr lang="es-AR" sz="1750" b="1" i="0" u="none" strike="noStrike" cap="none" noProof="0" dirty="0">
                <a:solidFill>
                  <a:srgbClr val="000000"/>
                </a:solidFill>
                <a:latin typeface="Arial"/>
                <a:ea typeface="Arial"/>
                <a:cs typeface="Arial"/>
                <a:sym typeface="Arial"/>
              </a:rPr>
              <a:t>Una red internacional </a:t>
            </a:r>
            <a:r>
              <a:rPr lang="es-AR" sz="1750" b="0" i="0" u="none" strike="noStrike" cap="none" noProof="0" dirty="0">
                <a:solidFill>
                  <a:srgbClr val="000000"/>
                </a:solidFill>
                <a:latin typeface="Arial"/>
                <a:ea typeface="Arial"/>
                <a:cs typeface="Arial"/>
                <a:sym typeface="Arial"/>
              </a:rPr>
              <a:t>de evaluadores, metodólogos, líderes filantrópicos y más.</a:t>
            </a:r>
          </a:p>
          <a:p>
            <a:pPr marL="0" marR="0" lvl="0" indent="0" algn="l" rtl="0">
              <a:lnSpc>
                <a:spcPct val="115000"/>
              </a:lnSpc>
              <a:spcBef>
                <a:spcPts val="2600"/>
              </a:spcBef>
              <a:spcAft>
                <a:spcPts val="2600"/>
              </a:spcAft>
              <a:buClr>
                <a:srgbClr val="000000"/>
              </a:buClr>
              <a:buSzPts val="1750"/>
              <a:buFont typeface="Arial"/>
              <a:buNone/>
            </a:pPr>
            <a:r>
              <a:rPr lang="es-AR" sz="1750" b="1" i="0" u="none" strike="noStrike" cap="none" noProof="0" dirty="0">
                <a:solidFill>
                  <a:srgbClr val="000000"/>
                </a:solidFill>
                <a:latin typeface="Arial"/>
                <a:ea typeface="Arial"/>
                <a:cs typeface="Arial"/>
                <a:sym typeface="Arial"/>
              </a:rPr>
              <a:t>Enfocada en </a:t>
            </a:r>
            <a:r>
              <a:rPr lang="es-AR" sz="1750" b="0" i="0" u="none" strike="noStrike" cap="none" noProof="0" dirty="0">
                <a:solidFill>
                  <a:srgbClr val="000000"/>
                </a:solidFill>
                <a:latin typeface="Arial"/>
                <a:ea typeface="Arial"/>
                <a:cs typeface="Arial"/>
                <a:sym typeface="Arial"/>
              </a:rPr>
              <a:t>apoyar a la filantropía, </a:t>
            </a:r>
            <a:r>
              <a:rPr lang="es-AR" sz="1750" noProof="0" dirty="0"/>
              <a:t>otros financiadores y a sus socios de evaluación, mediante la construcción de </a:t>
            </a:r>
            <a:r>
              <a:rPr lang="es-AR" sz="1750" b="1" noProof="0" dirty="0"/>
              <a:t>conciencia, voluntad y habilidades</a:t>
            </a:r>
            <a:r>
              <a:rPr lang="es-AR" sz="1750" noProof="0" dirty="0"/>
              <a:t> necesarias para fomentar el uso de </a:t>
            </a:r>
            <a:r>
              <a:rPr lang="es-AR" sz="1750" b="1" noProof="0" dirty="0"/>
              <a:t>enfoques de evaluación </a:t>
            </a:r>
            <a:r>
              <a:rPr lang="es-AR" sz="1750" noProof="0" dirty="0"/>
              <a:t>que permitan </a:t>
            </a:r>
            <a:r>
              <a:rPr lang="es-AR" sz="1750" b="1" noProof="0" dirty="0"/>
              <a:t>entender las relaciones causales sin apelar a enfoques más tradicionales</a:t>
            </a:r>
            <a:r>
              <a:rPr lang="es-AR" sz="1750" noProof="0" dirty="0"/>
              <a:t>, basados en metodologías experimentales y cuasiexperimentales.</a:t>
            </a:r>
            <a:endParaRPr lang="es-AR" sz="1750" b="0" i="0" u="none" strike="noStrike" cap="none" noProof="0"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a:extLst>
            <a:ext uri="{FF2B5EF4-FFF2-40B4-BE49-F238E27FC236}">
              <a16:creationId xmlns:a16="http://schemas.microsoft.com/office/drawing/2014/main" id="{FF4AE103-1479-B348-40FA-7FE7F1E17F00}"/>
            </a:ext>
          </a:extLst>
        </p:cNvPr>
        <p:cNvGrpSpPr/>
        <p:nvPr/>
      </p:nvGrpSpPr>
      <p:grpSpPr>
        <a:xfrm>
          <a:off x="0" y="0"/>
          <a:ext cx="0" cy="0"/>
          <a:chOff x="0" y="0"/>
          <a:chExt cx="0" cy="0"/>
        </a:xfrm>
      </p:grpSpPr>
      <p:pic>
        <p:nvPicPr>
          <p:cNvPr id="338" name="Google Shape;338;p10">
            <a:extLst>
              <a:ext uri="{FF2B5EF4-FFF2-40B4-BE49-F238E27FC236}">
                <a16:creationId xmlns:a16="http://schemas.microsoft.com/office/drawing/2014/main" id="{520235A7-7290-A3D6-E940-9618ED0CAC69}"/>
              </a:ext>
            </a:extLst>
          </p:cNvPr>
          <p:cNvPicPr preferRelativeResize="0"/>
          <p:nvPr/>
        </p:nvPicPr>
        <p:blipFill rotWithShape="1">
          <a:blip r:embed="rId3">
            <a:alphaModFix/>
          </a:blip>
          <a:srcRect t="22308" b="20358"/>
          <a:stretch/>
        </p:blipFill>
        <p:spPr>
          <a:xfrm>
            <a:off x="7471429" y="6154250"/>
            <a:ext cx="1672575" cy="703750"/>
          </a:xfrm>
          <a:prstGeom prst="rect">
            <a:avLst/>
          </a:prstGeom>
          <a:noFill/>
          <a:ln>
            <a:noFill/>
          </a:ln>
        </p:spPr>
      </p:pic>
      <p:sp>
        <p:nvSpPr>
          <p:cNvPr id="339" name="Google Shape;339;p10">
            <a:extLst>
              <a:ext uri="{FF2B5EF4-FFF2-40B4-BE49-F238E27FC236}">
                <a16:creationId xmlns:a16="http://schemas.microsoft.com/office/drawing/2014/main" id="{F97A4A44-1488-EA0F-8B3D-0863956B2589}"/>
              </a:ext>
            </a:extLst>
          </p:cNvPr>
          <p:cNvSpPr/>
          <p:nvPr/>
        </p:nvSpPr>
        <p:spPr>
          <a:xfrm>
            <a:off x="0" y="-10345"/>
            <a:ext cx="9144000" cy="885949"/>
          </a:xfrm>
          <a:prstGeom prst="rect">
            <a:avLst/>
          </a:prstGeom>
          <a:solidFill>
            <a:srgbClr val="176B2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AR" sz="1400" b="1" i="0" u="none" strike="noStrike" cap="none" noProof="0" dirty="0">
              <a:solidFill>
                <a:schemeClr val="dk1"/>
              </a:solidFill>
              <a:latin typeface="Arial"/>
              <a:ea typeface="Arial"/>
              <a:cs typeface="Arial"/>
              <a:sym typeface="Arial"/>
            </a:endParaRPr>
          </a:p>
        </p:txBody>
      </p:sp>
      <p:cxnSp>
        <p:nvCxnSpPr>
          <p:cNvPr id="340" name="Google Shape;340;p10">
            <a:extLst>
              <a:ext uri="{FF2B5EF4-FFF2-40B4-BE49-F238E27FC236}">
                <a16:creationId xmlns:a16="http://schemas.microsoft.com/office/drawing/2014/main" id="{314FE0B0-B1C1-9537-E70B-771F5F5B2A31}"/>
              </a:ext>
            </a:extLst>
          </p:cNvPr>
          <p:cNvCxnSpPr/>
          <p:nvPr/>
        </p:nvCxnSpPr>
        <p:spPr>
          <a:xfrm>
            <a:off x="436802" y="120737"/>
            <a:ext cx="0" cy="645600"/>
          </a:xfrm>
          <a:prstGeom prst="straightConnector1">
            <a:avLst/>
          </a:prstGeom>
          <a:noFill/>
          <a:ln w="25400" cap="flat" cmpd="sng">
            <a:solidFill>
              <a:schemeClr val="accent3"/>
            </a:solidFill>
            <a:prstDash val="solid"/>
            <a:round/>
            <a:headEnd type="none" w="sm" len="sm"/>
            <a:tailEnd type="none" w="sm" len="sm"/>
          </a:ln>
        </p:spPr>
      </p:cxnSp>
      <p:sp>
        <p:nvSpPr>
          <p:cNvPr id="341" name="Google Shape;341;p10">
            <a:extLst>
              <a:ext uri="{FF2B5EF4-FFF2-40B4-BE49-F238E27FC236}">
                <a16:creationId xmlns:a16="http://schemas.microsoft.com/office/drawing/2014/main" id="{7AE98B2E-AB17-DFC6-261C-5063D58CF90B}"/>
              </a:ext>
            </a:extLst>
          </p:cNvPr>
          <p:cNvSpPr txBox="1"/>
          <p:nvPr/>
        </p:nvSpPr>
        <p:spPr>
          <a:xfrm>
            <a:off x="1383000" y="281264"/>
            <a:ext cx="7408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Arial"/>
                <a:ea typeface="Arial"/>
                <a:cs typeface="Arial"/>
                <a:sym typeface="Arial"/>
              </a:rPr>
              <a:t>Acordar las preguntas de la evaluación causal</a:t>
            </a:r>
            <a:endParaRPr lang="es-AR" sz="2400" b="1" i="0" u="none" strike="noStrike" cap="none" noProof="0" dirty="0">
              <a:solidFill>
                <a:schemeClr val="dk1"/>
              </a:solidFill>
              <a:latin typeface="Arial"/>
              <a:ea typeface="Arial"/>
              <a:cs typeface="Arial"/>
              <a:sym typeface="Arial"/>
            </a:endParaRPr>
          </a:p>
        </p:txBody>
      </p:sp>
      <p:sp>
        <p:nvSpPr>
          <p:cNvPr id="342" name="Google Shape;342;p10">
            <a:extLst>
              <a:ext uri="{FF2B5EF4-FFF2-40B4-BE49-F238E27FC236}">
                <a16:creationId xmlns:a16="http://schemas.microsoft.com/office/drawing/2014/main" id="{093A1655-5F52-7D82-5C73-3B173671C26E}"/>
              </a:ext>
            </a:extLst>
          </p:cNvPr>
          <p:cNvSpPr/>
          <p:nvPr/>
        </p:nvSpPr>
        <p:spPr>
          <a:xfrm>
            <a:off x="3105346" y="2385901"/>
            <a:ext cx="4244100" cy="2366400"/>
          </a:xfrm>
          <a:prstGeom prst="wedgeRoundRectCallout">
            <a:avLst>
              <a:gd name="adj1" fmla="val -20833"/>
              <a:gd name="adj2" fmla="val 62500"/>
              <a:gd name="adj3" fmla="val 0"/>
            </a:avLst>
          </a:prstGeom>
          <a:solidFill>
            <a:srgbClr val="0070C0"/>
          </a:solidFill>
          <a:ln w="19050" cap="flat" cmpd="sng">
            <a:solidFill>
              <a:srgbClr val="082836"/>
            </a:solidFill>
            <a:prstDash val="solid"/>
            <a:miter lim="800000"/>
            <a:headEnd type="none" w="sm" len="sm"/>
            <a:tailEnd type="none" w="sm" len="sm"/>
          </a:ln>
          <a:effectLst>
            <a:outerShdw blurRad="671513" dist="200025" algn="bl" rotWithShape="0">
              <a:srgbClr val="000000">
                <a:alpha val="40000"/>
              </a:srgbClr>
            </a:outerShdw>
          </a:effectLst>
        </p:spPr>
        <p:txBody>
          <a:bodyPr spcFirstLastPara="1" wrap="square" lIns="91425" tIns="45700" rIns="91425" bIns="45700" anchor="ctr" anchorCtr="0">
            <a:noAutofit/>
          </a:bodyPr>
          <a:lstStyle/>
          <a:p>
            <a:pPr lvl="0" algn="ctr">
              <a:lnSpc>
                <a:spcPct val="114000"/>
              </a:lnSpc>
              <a:buSzPts val="2000"/>
            </a:pPr>
            <a:r>
              <a:rPr lang="es-ES" sz="2000" b="1" dirty="0">
                <a:solidFill>
                  <a:schemeClr val="lt1"/>
                </a:solidFill>
              </a:rPr>
              <a:t>¿Cómo, por qué, para quién y bajo qué condiciones la iniciativa contribuye a los resultados previstos o imprevistos (positivos y negativos)?</a:t>
            </a:r>
            <a:endParaRPr lang="es-AR" sz="1800" b="0" i="0" u="none" strike="noStrike" cap="none" noProof="0" dirty="0">
              <a:solidFill>
                <a:schemeClr val="lt1"/>
              </a:solidFill>
              <a:latin typeface="Arial"/>
              <a:ea typeface="Arial"/>
              <a:cs typeface="Arial"/>
              <a:sym typeface="Arial"/>
            </a:endParaRPr>
          </a:p>
        </p:txBody>
      </p:sp>
      <p:sp>
        <p:nvSpPr>
          <p:cNvPr id="343" name="Google Shape;343;p10">
            <a:extLst>
              <a:ext uri="{FF2B5EF4-FFF2-40B4-BE49-F238E27FC236}">
                <a16:creationId xmlns:a16="http://schemas.microsoft.com/office/drawing/2014/main" id="{1B4AC4F7-9F70-FC28-EAC5-FCFAEB09A831}"/>
              </a:ext>
            </a:extLst>
          </p:cNvPr>
          <p:cNvSpPr/>
          <p:nvPr/>
        </p:nvSpPr>
        <p:spPr>
          <a:xfrm>
            <a:off x="1972928" y="1355161"/>
            <a:ext cx="1351200" cy="727200"/>
          </a:xfrm>
          <a:prstGeom prst="wedgeRoundRectCallout">
            <a:avLst>
              <a:gd name="adj1" fmla="val 54925"/>
              <a:gd name="adj2" fmla="val 77045"/>
              <a:gd name="adj3" fmla="val 16667"/>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s-AR" sz="1500" b="1" i="0" u="none" strike="noStrike" cap="none" noProof="0" dirty="0">
                <a:solidFill>
                  <a:schemeClr val="lt1"/>
                </a:solidFill>
                <a:latin typeface="Arial"/>
                <a:ea typeface="Arial"/>
                <a:cs typeface="Arial"/>
                <a:sym typeface="Arial"/>
              </a:rPr>
              <a:t>Proceso</a:t>
            </a:r>
            <a:br>
              <a:rPr lang="es-AR" sz="1500" b="1" i="0" u="none" strike="noStrike" cap="none" noProof="0" dirty="0">
                <a:solidFill>
                  <a:schemeClr val="lt1"/>
                </a:solidFill>
                <a:latin typeface="Arial"/>
                <a:ea typeface="Arial"/>
                <a:cs typeface="Arial"/>
                <a:sym typeface="Arial"/>
              </a:rPr>
            </a:br>
            <a:r>
              <a:rPr lang="es-AR" sz="1500" b="1" i="0" u="none" strike="noStrike" cap="none" noProof="0" dirty="0">
                <a:solidFill>
                  <a:schemeClr val="lt1"/>
                </a:solidFill>
                <a:latin typeface="Arial"/>
                <a:ea typeface="Arial"/>
                <a:cs typeface="Arial"/>
                <a:sym typeface="Arial"/>
              </a:rPr>
              <a:t>causal</a:t>
            </a:r>
            <a:endParaRPr lang="es-AR" sz="1100" b="0" i="0" u="none" strike="noStrike" cap="none" noProof="0" dirty="0">
              <a:solidFill>
                <a:srgbClr val="000000"/>
              </a:solidFill>
              <a:latin typeface="Arial"/>
              <a:ea typeface="Arial"/>
              <a:cs typeface="Arial"/>
              <a:sym typeface="Arial"/>
            </a:endParaRPr>
          </a:p>
        </p:txBody>
      </p:sp>
      <p:sp>
        <p:nvSpPr>
          <p:cNvPr id="344" name="Google Shape;344;p10">
            <a:extLst>
              <a:ext uri="{FF2B5EF4-FFF2-40B4-BE49-F238E27FC236}">
                <a16:creationId xmlns:a16="http://schemas.microsoft.com/office/drawing/2014/main" id="{5BE75EF0-B0C7-593B-67BA-8D449C6339A3}"/>
              </a:ext>
            </a:extLst>
          </p:cNvPr>
          <p:cNvSpPr/>
          <p:nvPr/>
        </p:nvSpPr>
        <p:spPr>
          <a:xfrm>
            <a:off x="7571525" y="2740700"/>
            <a:ext cx="1506300" cy="1031100"/>
          </a:xfrm>
          <a:prstGeom prst="wedgeRoundRectCallout">
            <a:avLst>
              <a:gd name="adj1" fmla="val -65185"/>
              <a:gd name="adj2" fmla="val 115837"/>
              <a:gd name="adj3" fmla="val 16667"/>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s-AR" sz="1500" b="1" i="0" u="none" strike="noStrike" cap="none" noProof="0" dirty="0">
                <a:solidFill>
                  <a:schemeClr val="lt1"/>
                </a:solidFill>
                <a:latin typeface="Arial"/>
                <a:ea typeface="Arial"/>
                <a:cs typeface="Arial"/>
                <a:sym typeface="Arial"/>
              </a:rPr>
              <a:t>Contribución al impacto e indagación</a:t>
            </a:r>
            <a:endParaRPr lang="es-AR" sz="1100" b="0" i="0" u="none" strike="noStrike" cap="none" noProof="0" dirty="0">
              <a:solidFill>
                <a:srgbClr val="000000"/>
              </a:solidFill>
              <a:latin typeface="Arial"/>
              <a:ea typeface="Arial"/>
              <a:cs typeface="Arial"/>
              <a:sym typeface="Arial"/>
            </a:endParaRPr>
          </a:p>
        </p:txBody>
      </p:sp>
      <p:sp>
        <p:nvSpPr>
          <p:cNvPr id="345" name="Google Shape;345;p10">
            <a:extLst>
              <a:ext uri="{FF2B5EF4-FFF2-40B4-BE49-F238E27FC236}">
                <a16:creationId xmlns:a16="http://schemas.microsoft.com/office/drawing/2014/main" id="{34BF4F74-7EC1-81B1-FB47-EEE88CDC9262}"/>
              </a:ext>
            </a:extLst>
          </p:cNvPr>
          <p:cNvSpPr/>
          <p:nvPr/>
        </p:nvSpPr>
        <p:spPr>
          <a:xfrm>
            <a:off x="1895295" y="5143580"/>
            <a:ext cx="1506300" cy="721800"/>
          </a:xfrm>
          <a:prstGeom prst="wedgeRoundRectCallout">
            <a:avLst>
              <a:gd name="adj1" fmla="val 53915"/>
              <a:gd name="adj2" fmla="val -81137"/>
              <a:gd name="adj3" fmla="val 16667"/>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s-AR" sz="1500" b="1" i="0" u="none" strike="noStrike" cap="none" noProof="0" dirty="0">
                <a:solidFill>
                  <a:schemeClr val="lt1"/>
                </a:solidFill>
                <a:latin typeface="Arial"/>
                <a:ea typeface="Arial"/>
                <a:cs typeface="Arial"/>
                <a:sym typeface="Arial"/>
              </a:rPr>
              <a:t>Causalidad sistémica</a:t>
            </a:r>
            <a:endParaRPr lang="es-AR" sz="1100" b="0" i="0" u="none" strike="noStrike" cap="none" noProof="0" dirty="0">
              <a:solidFill>
                <a:srgbClr val="000000"/>
              </a:solidFill>
              <a:latin typeface="Arial"/>
              <a:ea typeface="Arial"/>
              <a:cs typeface="Arial"/>
              <a:sym typeface="Arial"/>
            </a:endParaRPr>
          </a:p>
        </p:txBody>
      </p:sp>
      <p:sp>
        <p:nvSpPr>
          <p:cNvPr id="346" name="Google Shape;346;p10">
            <a:extLst>
              <a:ext uri="{FF2B5EF4-FFF2-40B4-BE49-F238E27FC236}">
                <a16:creationId xmlns:a16="http://schemas.microsoft.com/office/drawing/2014/main" id="{642A806D-BBC2-F46B-6ACF-54810B6C66F2}"/>
              </a:ext>
            </a:extLst>
          </p:cNvPr>
          <p:cNvSpPr/>
          <p:nvPr/>
        </p:nvSpPr>
        <p:spPr>
          <a:xfrm>
            <a:off x="5071700" y="5129750"/>
            <a:ext cx="1196100" cy="749400"/>
          </a:xfrm>
          <a:prstGeom prst="wedgeRoundRectCallout">
            <a:avLst>
              <a:gd name="adj1" fmla="val 17551"/>
              <a:gd name="adj2" fmla="val -81137"/>
              <a:gd name="adj3" fmla="val 16667"/>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s-AR" sz="1500" b="1" i="0" u="none" strike="noStrike" cap="none" noProof="0" dirty="0">
                <a:solidFill>
                  <a:schemeClr val="lt1"/>
                </a:solidFill>
                <a:latin typeface="Arial"/>
                <a:ea typeface="Arial"/>
                <a:cs typeface="Arial"/>
                <a:sym typeface="Arial"/>
              </a:rPr>
              <a:t>Centradas en la equidad</a:t>
            </a:r>
            <a:endParaRPr lang="es-AR" sz="1100" b="0" i="0" u="none" strike="noStrike" cap="none" noProof="0" dirty="0">
              <a:solidFill>
                <a:srgbClr val="000000"/>
              </a:solidFill>
              <a:latin typeface="Arial"/>
              <a:ea typeface="Arial"/>
              <a:cs typeface="Arial"/>
              <a:sym typeface="Arial"/>
            </a:endParaRPr>
          </a:p>
        </p:txBody>
      </p:sp>
      <p:sp>
        <p:nvSpPr>
          <p:cNvPr id="347" name="Google Shape;347;p10">
            <a:extLst>
              <a:ext uri="{FF2B5EF4-FFF2-40B4-BE49-F238E27FC236}">
                <a16:creationId xmlns:a16="http://schemas.microsoft.com/office/drawing/2014/main" id="{A57EAE77-283F-82E2-421B-F4C37F7EF65A}"/>
              </a:ext>
            </a:extLst>
          </p:cNvPr>
          <p:cNvSpPr/>
          <p:nvPr/>
        </p:nvSpPr>
        <p:spPr>
          <a:xfrm>
            <a:off x="7349445" y="5015770"/>
            <a:ext cx="1635300" cy="843600"/>
          </a:xfrm>
          <a:prstGeom prst="wedgeRoundRectCallout">
            <a:avLst>
              <a:gd name="adj1" fmla="val -72348"/>
              <a:gd name="adj2" fmla="val -81137"/>
              <a:gd name="adj3" fmla="val 16667"/>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s-AR" sz="1500" b="1" i="0" u="none" strike="noStrike" cap="none" noProof="0" dirty="0">
                <a:solidFill>
                  <a:schemeClr val="lt1"/>
                </a:solidFill>
                <a:latin typeface="Arial"/>
                <a:ea typeface="Arial"/>
                <a:cs typeface="Arial"/>
                <a:sym typeface="Arial"/>
              </a:rPr>
              <a:t>Causalidad comparativa</a:t>
            </a:r>
            <a:endParaRPr lang="es-AR" sz="1100" b="0" i="0" u="none" strike="noStrike" cap="none" noProof="0" dirty="0">
              <a:solidFill>
                <a:srgbClr val="000000"/>
              </a:solidFill>
              <a:latin typeface="Arial"/>
              <a:ea typeface="Arial"/>
              <a:cs typeface="Arial"/>
              <a:sym typeface="Arial"/>
            </a:endParaRPr>
          </a:p>
        </p:txBody>
      </p:sp>
      <p:sp>
        <p:nvSpPr>
          <p:cNvPr id="348" name="Google Shape;348;p10">
            <a:extLst>
              <a:ext uri="{FF2B5EF4-FFF2-40B4-BE49-F238E27FC236}">
                <a16:creationId xmlns:a16="http://schemas.microsoft.com/office/drawing/2014/main" id="{D21F7DC6-5567-BE4C-13F4-7E8EF158250F}"/>
              </a:ext>
            </a:extLst>
          </p:cNvPr>
          <p:cNvSpPr/>
          <p:nvPr/>
        </p:nvSpPr>
        <p:spPr>
          <a:xfrm>
            <a:off x="7248704" y="1255975"/>
            <a:ext cx="1492800" cy="892200"/>
          </a:xfrm>
          <a:prstGeom prst="wedgeRoundRectCallout">
            <a:avLst>
              <a:gd name="adj1" fmla="val -48105"/>
              <a:gd name="adj2" fmla="val 87954"/>
              <a:gd name="adj3" fmla="val 16667"/>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s-AR" sz="1500" b="1" i="0" u="none" strike="noStrike" cap="none" noProof="0" dirty="0">
                <a:solidFill>
                  <a:schemeClr val="lt1"/>
                </a:solidFill>
                <a:latin typeface="Arial"/>
                <a:ea typeface="Arial"/>
                <a:cs typeface="Arial"/>
                <a:sym typeface="Arial"/>
              </a:rPr>
              <a:t>Causalidad</a:t>
            </a:r>
            <a:br>
              <a:rPr lang="es-AR" sz="1500" b="1" i="0" u="none" strike="noStrike" cap="none" noProof="0" dirty="0">
                <a:solidFill>
                  <a:schemeClr val="lt1"/>
                </a:solidFill>
                <a:latin typeface="Arial"/>
                <a:ea typeface="Arial"/>
                <a:cs typeface="Arial"/>
                <a:sym typeface="Arial"/>
              </a:rPr>
            </a:br>
            <a:r>
              <a:rPr lang="es-AR" sz="1500" b="1" i="0" u="none" strike="noStrike" cap="none" noProof="0" dirty="0">
                <a:solidFill>
                  <a:schemeClr val="lt1"/>
                </a:solidFill>
                <a:latin typeface="Arial"/>
                <a:ea typeface="Arial"/>
                <a:cs typeface="Arial"/>
                <a:sym typeface="Arial"/>
              </a:rPr>
              <a:t>emergente</a:t>
            </a:r>
            <a:endParaRPr lang="es-AR" sz="1100" b="0" i="0" u="none" strike="noStrike" cap="none" noProof="0" dirty="0">
              <a:solidFill>
                <a:srgbClr val="000000"/>
              </a:solidFill>
              <a:latin typeface="Arial"/>
              <a:ea typeface="Arial"/>
              <a:cs typeface="Arial"/>
              <a:sym typeface="Arial"/>
            </a:endParaRPr>
          </a:p>
        </p:txBody>
      </p:sp>
      <p:sp>
        <p:nvSpPr>
          <p:cNvPr id="349" name="Google Shape;349;p10">
            <a:extLst>
              <a:ext uri="{FF2B5EF4-FFF2-40B4-BE49-F238E27FC236}">
                <a16:creationId xmlns:a16="http://schemas.microsoft.com/office/drawing/2014/main" id="{8BF939A0-090C-7964-7905-206E372279D8}"/>
              </a:ext>
            </a:extLst>
          </p:cNvPr>
          <p:cNvSpPr/>
          <p:nvPr/>
        </p:nvSpPr>
        <p:spPr>
          <a:xfrm>
            <a:off x="4925834" y="1308841"/>
            <a:ext cx="1196100" cy="819900"/>
          </a:xfrm>
          <a:prstGeom prst="wedgeRoundRectCallout">
            <a:avLst>
              <a:gd name="adj1" fmla="val 11930"/>
              <a:gd name="adj2" fmla="val 70941"/>
              <a:gd name="adj3" fmla="val 16667"/>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s-AR" sz="1500" b="1" i="0" u="none" strike="noStrike" cap="none" noProof="0" dirty="0">
                <a:solidFill>
                  <a:schemeClr val="lt1"/>
                </a:solidFill>
                <a:latin typeface="Arial"/>
                <a:ea typeface="Arial"/>
                <a:cs typeface="Arial"/>
                <a:sym typeface="Arial"/>
              </a:rPr>
              <a:t>Contexto</a:t>
            </a:r>
            <a:br>
              <a:rPr lang="es-AR" sz="1500" b="1" i="0" u="none" strike="noStrike" cap="none" noProof="0" dirty="0">
                <a:solidFill>
                  <a:schemeClr val="lt1"/>
                </a:solidFill>
                <a:latin typeface="Arial"/>
                <a:ea typeface="Arial"/>
                <a:cs typeface="Arial"/>
                <a:sym typeface="Arial"/>
              </a:rPr>
            </a:br>
            <a:r>
              <a:rPr lang="es-AR" sz="1500" b="1" i="0" u="none" strike="noStrike" cap="none" noProof="0" dirty="0">
                <a:solidFill>
                  <a:schemeClr val="lt1"/>
                </a:solidFill>
                <a:latin typeface="Arial"/>
                <a:ea typeface="Arial"/>
                <a:cs typeface="Arial"/>
                <a:sym typeface="Arial"/>
              </a:rPr>
              <a:t>causal</a:t>
            </a:r>
            <a:endParaRPr lang="es-AR" sz="1100" b="0" i="0" u="none" strike="noStrike" cap="none" noProof="0" dirty="0">
              <a:solidFill>
                <a:srgbClr val="000000"/>
              </a:solidFill>
              <a:latin typeface="Arial"/>
              <a:ea typeface="Arial"/>
              <a:cs typeface="Arial"/>
              <a:sym typeface="Arial"/>
            </a:endParaRPr>
          </a:p>
        </p:txBody>
      </p:sp>
      <p:sp>
        <p:nvSpPr>
          <p:cNvPr id="350" name="Google Shape;350;p10">
            <a:extLst>
              <a:ext uri="{FF2B5EF4-FFF2-40B4-BE49-F238E27FC236}">
                <a16:creationId xmlns:a16="http://schemas.microsoft.com/office/drawing/2014/main" id="{A0BDC3B7-51A2-888F-E95B-892C6432E76C}"/>
              </a:ext>
            </a:extLst>
          </p:cNvPr>
          <p:cNvSpPr txBox="1"/>
          <p:nvPr/>
        </p:nvSpPr>
        <p:spPr>
          <a:xfrm>
            <a:off x="1493294" y="6474725"/>
            <a:ext cx="2813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noProof="0" dirty="0">
                <a:solidFill>
                  <a:schemeClr val="dk1"/>
                </a:solidFill>
                <a:latin typeface="Arial"/>
                <a:ea typeface="Arial"/>
                <a:cs typeface="Arial"/>
                <a:sym typeface="Arial"/>
              </a:rPr>
              <a:t>Apgar y Aston, Enero 2025, p. 16.</a:t>
            </a:r>
            <a:endParaRPr lang="es-AR" sz="1400" b="0" i="0" u="none" strike="noStrike" cap="none" noProof="0" dirty="0">
              <a:solidFill>
                <a:srgbClr val="000000"/>
              </a:solidFill>
              <a:latin typeface="Arial"/>
              <a:ea typeface="Arial"/>
              <a:cs typeface="Arial"/>
              <a:sym typeface="Arial"/>
            </a:endParaRPr>
          </a:p>
        </p:txBody>
      </p:sp>
      <p:grpSp>
        <p:nvGrpSpPr>
          <p:cNvPr id="2" name="Google Shape;310;g34f303c7b2d_0_96">
            <a:extLst>
              <a:ext uri="{FF2B5EF4-FFF2-40B4-BE49-F238E27FC236}">
                <a16:creationId xmlns:a16="http://schemas.microsoft.com/office/drawing/2014/main" id="{6D39FC3D-5371-1E54-9AED-7957AE38F93F}"/>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6A9B3563-ECC6-84D0-02D3-E566EFD6C2C5}"/>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7B3CDCA5-2EEC-C27D-DBC3-83F36E9F9A4F}"/>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4BC4ECF7-6D84-96DB-745C-9D6974D4C879}"/>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9E8859D6-B263-7699-A2DE-E27B99EF5AD7}"/>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4EB88326-8F46-2335-84B9-A33B4EF33FCE}"/>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extLst>
      <p:ext uri="{BB962C8B-B14F-4D97-AF65-F5344CB8AC3E}">
        <p14:creationId xmlns:p14="http://schemas.microsoft.com/office/powerpoint/2010/main" val="142945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g34f303c7b2d_0_730"/>
          <p:cNvPicPr preferRelativeResize="0"/>
          <p:nvPr/>
        </p:nvPicPr>
        <p:blipFill rotWithShape="1">
          <a:blip r:embed="rId3">
            <a:alphaModFix/>
          </a:blip>
          <a:srcRect t="22308" b="20358"/>
          <a:stretch/>
        </p:blipFill>
        <p:spPr>
          <a:xfrm>
            <a:off x="7471429" y="6154250"/>
            <a:ext cx="1672575" cy="703750"/>
          </a:xfrm>
          <a:prstGeom prst="rect">
            <a:avLst/>
          </a:prstGeom>
          <a:noFill/>
          <a:ln>
            <a:noFill/>
          </a:ln>
        </p:spPr>
      </p:pic>
      <p:sp>
        <p:nvSpPr>
          <p:cNvPr id="362" name="Google Shape;362;g34f303c7b2d_0_730"/>
          <p:cNvSpPr/>
          <p:nvPr/>
        </p:nvSpPr>
        <p:spPr>
          <a:xfrm>
            <a:off x="0" y="-10345"/>
            <a:ext cx="9144000" cy="885900"/>
          </a:xfrm>
          <a:prstGeom prst="rect">
            <a:avLst/>
          </a:prstGeom>
          <a:solidFill>
            <a:srgbClr val="176B2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AR" sz="1400" b="1" i="0" u="none" strike="noStrike" cap="none" noProof="0" dirty="0">
              <a:solidFill>
                <a:schemeClr val="dk1"/>
              </a:solidFill>
              <a:latin typeface="Arial"/>
              <a:ea typeface="Arial"/>
              <a:cs typeface="Arial"/>
              <a:sym typeface="Arial"/>
            </a:endParaRPr>
          </a:p>
        </p:txBody>
      </p:sp>
      <p:cxnSp>
        <p:nvCxnSpPr>
          <p:cNvPr id="363" name="Google Shape;363;g34f303c7b2d_0_730"/>
          <p:cNvCxnSpPr/>
          <p:nvPr/>
        </p:nvCxnSpPr>
        <p:spPr>
          <a:xfrm>
            <a:off x="436802" y="120737"/>
            <a:ext cx="0" cy="645600"/>
          </a:xfrm>
          <a:prstGeom prst="straightConnector1">
            <a:avLst/>
          </a:prstGeom>
          <a:noFill/>
          <a:ln w="25400" cap="flat" cmpd="sng">
            <a:solidFill>
              <a:schemeClr val="accent3"/>
            </a:solidFill>
            <a:prstDash val="solid"/>
            <a:round/>
            <a:headEnd type="none" w="sm" len="sm"/>
            <a:tailEnd type="none" w="sm" len="sm"/>
          </a:ln>
        </p:spPr>
      </p:cxnSp>
      <p:sp>
        <p:nvSpPr>
          <p:cNvPr id="364" name="Google Shape;364;g34f303c7b2d_0_730"/>
          <p:cNvSpPr txBox="1"/>
          <p:nvPr/>
        </p:nvSpPr>
        <p:spPr>
          <a:xfrm>
            <a:off x="1573849" y="201775"/>
            <a:ext cx="7408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Arial"/>
                <a:ea typeface="Arial"/>
                <a:cs typeface="Arial"/>
                <a:sym typeface="Arial"/>
              </a:rPr>
              <a:t>Acordar las preguntas de la evaluación causal</a:t>
            </a:r>
            <a:endParaRPr lang="es-AR" sz="2400" b="1" i="0" u="none" strike="noStrike" cap="none" noProof="0" dirty="0">
              <a:solidFill>
                <a:schemeClr val="dk1"/>
              </a:solidFill>
              <a:latin typeface="Arial"/>
              <a:ea typeface="Arial"/>
              <a:cs typeface="Arial"/>
              <a:sym typeface="Arial"/>
            </a:endParaRPr>
          </a:p>
        </p:txBody>
      </p:sp>
      <p:sp>
        <p:nvSpPr>
          <p:cNvPr id="365" name="Google Shape;365;g34f303c7b2d_0_730"/>
          <p:cNvSpPr txBox="1"/>
          <p:nvPr/>
        </p:nvSpPr>
        <p:spPr>
          <a:xfrm>
            <a:off x="1493294" y="6474725"/>
            <a:ext cx="2813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noProof="0" dirty="0">
                <a:solidFill>
                  <a:schemeClr val="dk1"/>
                </a:solidFill>
                <a:latin typeface="Arial"/>
                <a:ea typeface="Arial"/>
                <a:cs typeface="Arial"/>
                <a:sym typeface="Arial"/>
              </a:rPr>
              <a:t>Apgar y Aston, Enero 2025, p. 16.</a:t>
            </a:r>
            <a:endParaRPr lang="es-AR" sz="1400" b="0" i="0" u="none" strike="noStrike" cap="none" noProof="0" dirty="0">
              <a:solidFill>
                <a:srgbClr val="000000"/>
              </a:solidFill>
              <a:latin typeface="Arial"/>
              <a:ea typeface="Arial"/>
              <a:cs typeface="Arial"/>
              <a:sym typeface="Arial"/>
            </a:endParaRPr>
          </a:p>
        </p:txBody>
      </p:sp>
      <p:sp>
        <p:nvSpPr>
          <p:cNvPr id="372" name="Google Shape;372;g34f303c7b2d_0_730"/>
          <p:cNvSpPr/>
          <p:nvPr/>
        </p:nvSpPr>
        <p:spPr>
          <a:xfrm>
            <a:off x="1435222" y="3224138"/>
            <a:ext cx="7215600" cy="487800"/>
          </a:xfrm>
          <a:prstGeom prst="rect">
            <a:avLst/>
          </a:prstGeom>
          <a:noFill/>
          <a:ln>
            <a:noFill/>
          </a:ln>
        </p:spPr>
        <p:txBody>
          <a:bodyPr spcFirstLastPara="1" wrap="square" lIns="91425" tIns="45700" rIns="91425" bIns="45700" anchor="ctr" anchorCtr="0">
            <a:noAutofit/>
          </a:bodyPr>
          <a:lstStyle/>
          <a:p>
            <a:pPr marL="457200" marR="0" lvl="1" indent="0" algn="l" rtl="0">
              <a:lnSpc>
                <a:spcPct val="107000"/>
              </a:lnSpc>
              <a:spcBef>
                <a:spcPts val="0"/>
              </a:spcBef>
              <a:spcAft>
                <a:spcPts val="0"/>
              </a:spcAft>
              <a:buClr>
                <a:srgbClr val="000000"/>
              </a:buClr>
              <a:buSzPts val="2000"/>
              <a:buFont typeface="Arial"/>
              <a:buNone/>
            </a:pPr>
            <a:r>
              <a:rPr lang="es-AR" sz="2000" b="0" i="0" u="none" strike="noStrike" cap="none" noProof="0" dirty="0">
                <a:solidFill>
                  <a:srgbClr val="176B22"/>
                </a:solidFill>
                <a:latin typeface="Calibri"/>
                <a:ea typeface="Calibri"/>
                <a:cs typeface="Calibri"/>
                <a:sym typeface="Calibri"/>
              </a:rPr>
              <a:t>¿Cómo </a:t>
            </a:r>
            <a:r>
              <a:rPr lang="es-AR" sz="2000" b="0" i="0" u="sng" strike="noStrike" cap="none" noProof="0" dirty="0">
                <a:solidFill>
                  <a:srgbClr val="176B22"/>
                </a:solidFill>
                <a:latin typeface="Calibri"/>
                <a:ea typeface="Calibri"/>
                <a:cs typeface="Calibri"/>
                <a:sym typeface="Calibri"/>
              </a:rPr>
              <a:t>variaron</a:t>
            </a:r>
            <a:r>
              <a:rPr lang="es-AR" sz="2000" b="0" i="0" u="none" strike="noStrike" cap="none" noProof="0" dirty="0">
                <a:solidFill>
                  <a:srgbClr val="176B22"/>
                </a:solidFill>
                <a:latin typeface="Calibri"/>
                <a:ea typeface="Calibri"/>
                <a:cs typeface="Calibri"/>
                <a:sym typeface="Calibri"/>
              </a:rPr>
              <a:t> los efectos causales entre grupos sociales?</a:t>
            </a:r>
            <a:endParaRPr lang="es-AR" sz="1600" b="0" i="0" u="none" strike="noStrike" cap="none" noProof="0" dirty="0">
              <a:solidFill>
                <a:srgbClr val="176B22"/>
              </a:solidFill>
              <a:latin typeface="Arial"/>
              <a:ea typeface="Arial"/>
              <a:cs typeface="Arial"/>
              <a:sym typeface="Arial"/>
            </a:endParaRPr>
          </a:p>
        </p:txBody>
      </p:sp>
      <p:sp>
        <p:nvSpPr>
          <p:cNvPr id="373" name="Google Shape;373;g34f303c7b2d_0_730"/>
          <p:cNvSpPr/>
          <p:nvPr/>
        </p:nvSpPr>
        <p:spPr>
          <a:xfrm>
            <a:off x="1435222" y="2615596"/>
            <a:ext cx="7215600" cy="487800"/>
          </a:xfrm>
          <a:prstGeom prst="rect">
            <a:avLst/>
          </a:prstGeom>
          <a:noFill/>
          <a:ln>
            <a:noFill/>
          </a:ln>
        </p:spPr>
        <p:txBody>
          <a:bodyPr spcFirstLastPara="1" wrap="square" lIns="91425" tIns="45700" rIns="91425" bIns="45700" anchor="ctr" anchorCtr="0">
            <a:noAutofit/>
          </a:bodyPr>
          <a:lstStyle/>
          <a:p>
            <a:pPr marL="457200" marR="0" lvl="1" indent="0" algn="l" rtl="0">
              <a:lnSpc>
                <a:spcPct val="107000"/>
              </a:lnSpc>
              <a:spcBef>
                <a:spcPts val="0"/>
              </a:spcBef>
              <a:spcAft>
                <a:spcPts val="0"/>
              </a:spcAft>
              <a:buClr>
                <a:srgbClr val="000000"/>
              </a:buClr>
              <a:buSzPts val="2000"/>
              <a:buFont typeface="Arial"/>
              <a:buNone/>
            </a:pPr>
            <a:r>
              <a:rPr lang="es-AR" sz="2000" b="0" i="0" u="none" strike="noStrike" cap="none" noProof="0" dirty="0">
                <a:solidFill>
                  <a:srgbClr val="176B22"/>
                </a:solidFill>
                <a:latin typeface="Calibri"/>
                <a:ea typeface="Calibri"/>
                <a:cs typeface="Calibri"/>
                <a:sym typeface="Calibri"/>
              </a:rPr>
              <a:t>¿Qué </a:t>
            </a:r>
            <a:r>
              <a:rPr lang="es-AR" sz="2000" b="0" i="0" u="sng" strike="noStrike" cap="none" noProof="0" dirty="0">
                <a:solidFill>
                  <a:srgbClr val="176B22"/>
                </a:solidFill>
                <a:latin typeface="Calibri"/>
                <a:ea typeface="Calibri"/>
                <a:cs typeface="Calibri"/>
                <a:sym typeface="Calibri"/>
              </a:rPr>
              <a:t>caminos causales inesperados </a:t>
            </a:r>
            <a:r>
              <a:rPr lang="es-AR" sz="2000" b="0" i="0" u="none" strike="noStrike" cap="none" noProof="0" dirty="0">
                <a:solidFill>
                  <a:srgbClr val="176B22"/>
                </a:solidFill>
                <a:latin typeface="Calibri"/>
                <a:ea typeface="Calibri"/>
                <a:cs typeface="Calibri"/>
                <a:sym typeface="Calibri"/>
              </a:rPr>
              <a:t>aparecieron?</a:t>
            </a:r>
            <a:endParaRPr lang="es-AR" sz="1600" b="0" i="0" u="none" strike="noStrike" cap="none" noProof="0" dirty="0">
              <a:solidFill>
                <a:srgbClr val="176B22"/>
              </a:solidFill>
              <a:latin typeface="Arial"/>
              <a:ea typeface="Arial"/>
              <a:cs typeface="Arial"/>
              <a:sym typeface="Arial"/>
            </a:endParaRPr>
          </a:p>
        </p:txBody>
      </p:sp>
      <p:sp>
        <p:nvSpPr>
          <p:cNvPr id="374" name="Google Shape;374;g34f303c7b2d_0_730"/>
          <p:cNvSpPr/>
          <p:nvPr/>
        </p:nvSpPr>
        <p:spPr>
          <a:xfrm>
            <a:off x="1410075" y="1061950"/>
            <a:ext cx="7240500" cy="551400"/>
          </a:xfrm>
          <a:prstGeom prst="rect">
            <a:avLst/>
          </a:prstGeom>
          <a:noFill/>
          <a:ln>
            <a:noFill/>
          </a:ln>
        </p:spPr>
        <p:txBody>
          <a:bodyPr spcFirstLastPara="1" wrap="square" lIns="91425" tIns="45700" rIns="91425" bIns="45700" anchor="ctr" anchorCtr="0">
            <a:noAutofit/>
          </a:bodyPr>
          <a:lstStyle/>
          <a:p>
            <a:pPr marL="457200" marR="0" lvl="1" indent="0" algn="l" rtl="0">
              <a:lnSpc>
                <a:spcPct val="107000"/>
              </a:lnSpc>
              <a:spcBef>
                <a:spcPts val="0"/>
              </a:spcBef>
              <a:spcAft>
                <a:spcPts val="0"/>
              </a:spcAft>
              <a:buClr>
                <a:srgbClr val="000000"/>
              </a:buClr>
              <a:buSzPts val="2000"/>
              <a:buFont typeface="Arial"/>
              <a:buNone/>
            </a:pPr>
            <a:r>
              <a:rPr lang="es-AR" sz="2000" b="0" i="0" u="none" strike="noStrike" cap="none" noProof="0" dirty="0">
                <a:solidFill>
                  <a:srgbClr val="176B22"/>
                </a:solidFill>
                <a:latin typeface="Calibri"/>
                <a:ea typeface="Calibri"/>
                <a:cs typeface="Calibri"/>
                <a:sym typeface="Calibri"/>
              </a:rPr>
              <a:t>¿Qué </a:t>
            </a:r>
            <a:r>
              <a:rPr lang="es-AR" sz="2000" b="0" i="0" u="sng" strike="noStrike" cap="none" noProof="0" dirty="0">
                <a:solidFill>
                  <a:srgbClr val="176B22"/>
                </a:solidFill>
                <a:latin typeface="Calibri"/>
                <a:ea typeface="Calibri"/>
                <a:cs typeface="Calibri"/>
                <a:sym typeface="Calibri"/>
              </a:rPr>
              <a:t>procesos</a:t>
            </a:r>
            <a:r>
              <a:rPr lang="es-AR" sz="2000" b="0" i="0" u="none" strike="noStrike" cap="none" noProof="0" dirty="0">
                <a:solidFill>
                  <a:srgbClr val="176B22"/>
                </a:solidFill>
                <a:latin typeface="Calibri"/>
                <a:ea typeface="Calibri"/>
                <a:cs typeface="Calibri"/>
                <a:sym typeface="Calibri"/>
              </a:rPr>
              <a:t> específicos llevaron a los resultados observados?</a:t>
            </a:r>
            <a:endParaRPr lang="es-AR" sz="1600" b="0" i="0" u="none" strike="noStrike" cap="none" noProof="0" dirty="0">
              <a:solidFill>
                <a:srgbClr val="176B22"/>
              </a:solidFill>
              <a:latin typeface="Arial"/>
              <a:ea typeface="Arial"/>
              <a:cs typeface="Arial"/>
              <a:sym typeface="Arial"/>
            </a:endParaRPr>
          </a:p>
        </p:txBody>
      </p:sp>
      <p:sp>
        <p:nvSpPr>
          <p:cNvPr id="375" name="Google Shape;375;g34f303c7b2d_0_730"/>
          <p:cNvSpPr/>
          <p:nvPr/>
        </p:nvSpPr>
        <p:spPr>
          <a:xfrm>
            <a:off x="1435222" y="3832679"/>
            <a:ext cx="7215600" cy="670200"/>
          </a:xfrm>
          <a:prstGeom prst="rect">
            <a:avLst/>
          </a:prstGeom>
          <a:noFill/>
          <a:ln>
            <a:noFill/>
          </a:ln>
        </p:spPr>
        <p:txBody>
          <a:bodyPr spcFirstLastPara="1" wrap="square" lIns="91425" tIns="45700" rIns="91425" bIns="45700" anchor="ctr" anchorCtr="0">
            <a:noAutofit/>
          </a:bodyPr>
          <a:lstStyle/>
          <a:p>
            <a:pPr marL="457200" marR="0" lvl="1" indent="0" algn="l" rtl="0">
              <a:lnSpc>
                <a:spcPct val="107000"/>
              </a:lnSpc>
              <a:spcBef>
                <a:spcPts val="0"/>
              </a:spcBef>
              <a:spcAft>
                <a:spcPts val="0"/>
              </a:spcAft>
              <a:buClr>
                <a:srgbClr val="000000"/>
              </a:buClr>
              <a:buSzPts val="2000"/>
              <a:buFont typeface="Arial"/>
              <a:buNone/>
            </a:pPr>
            <a:r>
              <a:rPr lang="es-AR" sz="2000" b="0" i="0" u="none" strike="noStrike" cap="none" noProof="0" dirty="0">
                <a:solidFill>
                  <a:srgbClr val="176B22"/>
                </a:solidFill>
                <a:latin typeface="Calibri"/>
                <a:ea typeface="Calibri"/>
                <a:cs typeface="Calibri"/>
                <a:sym typeface="Calibri"/>
              </a:rPr>
              <a:t>¿Cuáles son los </a:t>
            </a:r>
            <a:r>
              <a:rPr lang="es-AR" sz="2000" b="0" i="0" u="sng" strike="noStrike" cap="none" noProof="0" dirty="0">
                <a:solidFill>
                  <a:srgbClr val="176B22"/>
                </a:solidFill>
                <a:latin typeface="Calibri"/>
                <a:ea typeface="Calibri"/>
                <a:cs typeface="Calibri"/>
                <a:sym typeface="Calibri"/>
              </a:rPr>
              <a:t>efectos diferenciales</a:t>
            </a:r>
            <a:r>
              <a:rPr lang="es-AR" sz="2000" b="0" i="0" u="none" strike="noStrike" cap="none" noProof="0" dirty="0">
                <a:solidFill>
                  <a:srgbClr val="176B22"/>
                </a:solidFill>
                <a:latin typeface="Calibri"/>
                <a:ea typeface="Calibri"/>
                <a:cs typeface="Calibri"/>
                <a:sym typeface="Calibri"/>
              </a:rPr>
              <a:t> o intervenciones alternativas?</a:t>
            </a:r>
            <a:endParaRPr lang="es-AR" sz="1600" b="0" i="0" u="none" strike="noStrike" cap="none" noProof="0" dirty="0">
              <a:solidFill>
                <a:srgbClr val="176B22"/>
              </a:solidFill>
              <a:latin typeface="Arial"/>
              <a:ea typeface="Arial"/>
              <a:cs typeface="Arial"/>
              <a:sym typeface="Arial"/>
            </a:endParaRPr>
          </a:p>
        </p:txBody>
      </p:sp>
      <p:sp>
        <p:nvSpPr>
          <p:cNvPr id="376" name="Google Shape;376;g34f303c7b2d_0_730"/>
          <p:cNvSpPr/>
          <p:nvPr/>
        </p:nvSpPr>
        <p:spPr>
          <a:xfrm>
            <a:off x="1410075" y="1730363"/>
            <a:ext cx="7266000" cy="773700"/>
          </a:xfrm>
          <a:prstGeom prst="rect">
            <a:avLst/>
          </a:prstGeom>
          <a:noFill/>
          <a:ln>
            <a:noFill/>
          </a:ln>
        </p:spPr>
        <p:txBody>
          <a:bodyPr spcFirstLastPara="1" wrap="square" lIns="91425" tIns="45700" rIns="91425" bIns="45700" anchor="ctr" anchorCtr="0">
            <a:noAutofit/>
          </a:bodyPr>
          <a:lstStyle/>
          <a:p>
            <a:pPr marL="457200" marR="0" lvl="1" indent="0" algn="l" rtl="0">
              <a:lnSpc>
                <a:spcPct val="107000"/>
              </a:lnSpc>
              <a:spcBef>
                <a:spcPts val="0"/>
              </a:spcBef>
              <a:spcAft>
                <a:spcPts val="0"/>
              </a:spcAft>
              <a:buClr>
                <a:srgbClr val="000000"/>
              </a:buClr>
              <a:buSzPts val="2000"/>
              <a:buFont typeface="Arial"/>
              <a:buNone/>
            </a:pPr>
            <a:r>
              <a:rPr lang="es-AR" sz="2000" b="0" i="0" u="none" strike="noStrike" cap="none" noProof="0" dirty="0">
                <a:solidFill>
                  <a:srgbClr val="176B22"/>
                </a:solidFill>
                <a:latin typeface="Calibri"/>
                <a:ea typeface="Calibri"/>
                <a:cs typeface="Calibri"/>
                <a:sym typeface="Calibri"/>
              </a:rPr>
              <a:t>¿Qué </a:t>
            </a:r>
            <a:r>
              <a:rPr lang="es-AR" sz="2000" b="0" i="0" u="sng" strike="noStrike" cap="none" noProof="0" dirty="0">
                <a:solidFill>
                  <a:srgbClr val="176B22"/>
                </a:solidFill>
                <a:latin typeface="Calibri"/>
                <a:ea typeface="Calibri"/>
                <a:cs typeface="Calibri"/>
                <a:sym typeface="Calibri"/>
              </a:rPr>
              <a:t>condiciones contextuales</a:t>
            </a:r>
            <a:r>
              <a:rPr lang="es-AR" sz="2000" b="0" i="0" strike="noStrike" cap="none" noProof="0" dirty="0">
                <a:solidFill>
                  <a:srgbClr val="176B22"/>
                </a:solidFill>
                <a:latin typeface="Calibri"/>
                <a:ea typeface="Calibri"/>
                <a:cs typeface="Calibri"/>
                <a:sym typeface="Calibri"/>
              </a:rPr>
              <a:t> </a:t>
            </a:r>
            <a:r>
              <a:rPr lang="es-AR" sz="2000" b="0" i="0" u="none" strike="noStrike" cap="none" noProof="0" dirty="0">
                <a:solidFill>
                  <a:srgbClr val="176B22"/>
                </a:solidFill>
                <a:latin typeface="Calibri"/>
                <a:ea typeface="Calibri"/>
                <a:cs typeface="Calibri"/>
                <a:sym typeface="Calibri"/>
              </a:rPr>
              <a:t>habilitan o inhiben los efectos causales?</a:t>
            </a:r>
            <a:endParaRPr lang="es-AR" sz="1600" b="0" i="0" u="none" strike="noStrike" cap="none" noProof="0" dirty="0">
              <a:solidFill>
                <a:srgbClr val="176B22"/>
              </a:solidFill>
              <a:latin typeface="Arial"/>
              <a:ea typeface="Arial"/>
              <a:cs typeface="Arial"/>
              <a:sym typeface="Arial"/>
            </a:endParaRPr>
          </a:p>
        </p:txBody>
      </p:sp>
      <p:sp>
        <p:nvSpPr>
          <p:cNvPr id="377" name="Google Shape;377;g34f303c7b2d_0_730"/>
          <p:cNvSpPr/>
          <p:nvPr/>
        </p:nvSpPr>
        <p:spPr>
          <a:xfrm>
            <a:off x="1455638" y="5406053"/>
            <a:ext cx="7215600" cy="670200"/>
          </a:xfrm>
          <a:prstGeom prst="rect">
            <a:avLst/>
          </a:prstGeom>
          <a:noFill/>
          <a:ln>
            <a:noFill/>
          </a:ln>
        </p:spPr>
        <p:txBody>
          <a:bodyPr spcFirstLastPara="1" wrap="square" lIns="91425" tIns="45700" rIns="91425" bIns="45700" anchor="ctr" anchorCtr="0">
            <a:noAutofit/>
          </a:bodyPr>
          <a:lstStyle/>
          <a:p>
            <a:pPr marL="457200" marR="0" lvl="1" indent="0" algn="l" rtl="0">
              <a:lnSpc>
                <a:spcPct val="107000"/>
              </a:lnSpc>
              <a:spcBef>
                <a:spcPts val="0"/>
              </a:spcBef>
              <a:spcAft>
                <a:spcPts val="0"/>
              </a:spcAft>
              <a:buClr>
                <a:srgbClr val="000000"/>
              </a:buClr>
              <a:buSzPts val="2000"/>
              <a:buFont typeface="Arial"/>
              <a:buNone/>
            </a:pPr>
            <a:r>
              <a:rPr lang="es-AR" sz="2000" b="0" i="0" u="none" strike="noStrike" cap="none" noProof="0" dirty="0">
                <a:solidFill>
                  <a:srgbClr val="176B22"/>
                </a:solidFill>
                <a:latin typeface="Calibri"/>
                <a:ea typeface="Calibri"/>
                <a:cs typeface="Calibri"/>
                <a:sym typeface="Calibri"/>
              </a:rPr>
              <a:t>¿En qué medida la intervención </a:t>
            </a:r>
            <a:r>
              <a:rPr lang="es-AR" sz="2000" u="sng" dirty="0">
                <a:solidFill>
                  <a:srgbClr val="176B22"/>
                </a:solidFill>
                <a:latin typeface="Calibri"/>
                <a:ea typeface="Calibri"/>
                <a:cs typeface="Calibri"/>
                <a:sym typeface="Calibri"/>
              </a:rPr>
              <a:t>causó o contribuyó a causar los cambios observados</a:t>
            </a:r>
            <a:r>
              <a:rPr lang="es-AR" sz="2000" dirty="0">
                <a:solidFill>
                  <a:srgbClr val="176B22"/>
                </a:solidFill>
                <a:latin typeface="Calibri"/>
                <a:ea typeface="Calibri"/>
                <a:cs typeface="Calibri"/>
                <a:sym typeface="Calibri"/>
              </a:rPr>
              <a:t>?</a:t>
            </a:r>
            <a:endParaRPr lang="es-AR" sz="1600" b="0" i="0" u="none" strike="noStrike" cap="none" noProof="0" dirty="0">
              <a:solidFill>
                <a:srgbClr val="176B22"/>
              </a:solidFill>
              <a:latin typeface="Arial"/>
              <a:ea typeface="Arial"/>
              <a:cs typeface="Arial"/>
              <a:sym typeface="Arial"/>
            </a:endParaRPr>
          </a:p>
        </p:txBody>
      </p:sp>
      <p:sp>
        <p:nvSpPr>
          <p:cNvPr id="378" name="Google Shape;378;g34f303c7b2d_0_730"/>
          <p:cNvSpPr/>
          <p:nvPr/>
        </p:nvSpPr>
        <p:spPr>
          <a:xfrm>
            <a:off x="1455638" y="4624587"/>
            <a:ext cx="7215600" cy="670200"/>
          </a:xfrm>
          <a:prstGeom prst="rect">
            <a:avLst/>
          </a:prstGeom>
          <a:noFill/>
          <a:ln>
            <a:noFill/>
          </a:ln>
        </p:spPr>
        <p:txBody>
          <a:bodyPr spcFirstLastPara="1" wrap="square" lIns="91425" tIns="45700" rIns="91425" bIns="45700" anchor="ctr" anchorCtr="0">
            <a:noAutofit/>
          </a:bodyPr>
          <a:lstStyle/>
          <a:p>
            <a:pPr marL="457200" marR="0" lvl="1" indent="0" algn="l" rtl="0">
              <a:lnSpc>
                <a:spcPct val="107000"/>
              </a:lnSpc>
              <a:spcBef>
                <a:spcPts val="0"/>
              </a:spcBef>
              <a:spcAft>
                <a:spcPts val="0"/>
              </a:spcAft>
              <a:buClr>
                <a:srgbClr val="000000"/>
              </a:buClr>
              <a:buSzPts val="2000"/>
              <a:buFont typeface="Arial"/>
              <a:buNone/>
            </a:pPr>
            <a:r>
              <a:rPr lang="es-AR" sz="2000" b="0" i="0" u="none" strike="noStrike" cap="none" noProof="0" dirty="0">
                <a:solidFill>
                  <a:srgbClr val="176B22"/>
                </a:solidFill>
                <a:latin typeface="Calibri"/>
                <a:ea typeface="Calibri"/>
                <a:cs typeface="Calibri"/>
                <a:sym typeface="Calibri"/>
              </a:rPr>
              <a:t>¿Cómo contribuyó la intervención a los </a:t>
            </a:r>
            <a:r>
              <a:rPr lang="es-AR" sz="2000" b="0" i="0" u="sng" strike="noStrike" cap="none" noProof="0" dirty="0">
                <a:solidFill>
                  <a:srgbClr val="176B22"/>
                </a:solidFill>
                <a:latin typeface="Calibri"/>
                <a:ea typeface="Calibri"/>
                <a:cs typeface="Calibri"/>
                <a:sym typeface="Calibri"/>
              </a:rPr>
              <a:t>cambios sistémicos</a:t>
            </a:r>
            <a:r>
              <a:rPr lang="es-AR" sz="2000" b="0" i="0" strike="noStrike" cap="none" noProof="0" dirty="0">
                <a:solidFill>
                  <a:srgbClr val="176B22"/>
                </a:solidFill>
                <a:latin typeface="Calibri"/>
                <a:ea typeface="Calibri"/>
                <a:cs typeface="Calibri"/>
                <a:sym typeface="Calibri"/>
              </a:rPr>
              <a:t>?</a:t>
            </a:r>
            <a:endParaRPr lang="es-AR" sz="1600" b="0" i="0" strike="noStrike" cap="none" noProof="0" dirty="0">
              <a:solidFill>
                <a:srgbClr val="176B22"/>
              </a:solidFill>
              <a:latin typeface="Arial"/>
              <a:ea typeface="Arial"/>
              <a:cs typeface="Arial"/>
              <a:sym typeface="Arial"/>
            </a:endParaRPr>
          </a:p>
        </p:txBody>
      </p:sp>
      <p:grpSp>
        <p:nvGrpSpPr>
          <p:cNvPr id="2" name="Google Shape;310;g34f303c7b2d_0_96">
            <a:extLst>
              <a:ext uri="{FF2B5EF4-FFF2-40B4-BE49-F238E27FC236}">
                <a16:creationId xmlns:a16="http://schemas.microsoft.com/office/drawing/2014/main" id="{C7377E28-6D94-28CB-110F-8786F47313CF}"/>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B2266BDF-7870-7F66-228D-8E10F1BFA02F}"/>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94FAC343-4539-1523-E179-6802068DB954}"/>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87C40103-716F-BC22-277F-3CC5605D5F4F}"/>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F57BEF01-2E0C-4400-D232-95B9369CA1E6}"/>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04644FBB-ACF7-D482-6D82-F1D0650778B3}"/>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2">
          <a:extLst>
            <a:ext uri="{FF2B5EF4-FFF2-40B4-BE49-F238E27FC236}">
              <a16:creationId xmlns:a16="http://schemas.microsoft.com/office/drawing/2014/main" id="{2F68C83E-E48E-ED30-36F8-70050E51A89A}"/>
            </a:ext>
          </a:extLst>
        </p:cNvPr>
        <p:cNvGrpSpPr/>
        <p:nvPr/>
      </p:nvGrpSpPr>
      <p:grpSpPr>
        <a:xfrm>
          <a:off x="0" y="0"/>
          <a:ext cx="0" cy="0"/>
          <a:chOff x="0" y="0"/>
          <a:chExt cx="0" cy="0"/>
        </a:xfrm>
      </p:grpSpPr>
      <p:sp>
        <p:nvSpPr>
          <p:cNvPr id="383" name="Google Shape;383;g34f303c7b2d_0_318">
            <a:extLst>
              <a:ext uri="{FF2B5EF4-FFF2-40B4-BE49-F238E27FC236}">
                <a16:creationId xmlns:a16="http://schemas.microsoft.com/office/drawing/2014/main" id="{044BCB0E-4CBE-7A23-9CE5-8EBFE086119C}"/>
              </a:ext>
            </a:extLst>
          </p:cNvPr>
          <p:cNvSpPr/>
          <p:nvPr/>
        </p:nvSpPr>
        <p:spPr>
          <a:xfrm>
            <a:off x="0" y="172"/>
            <a:ext cx="9144000" cy="914400"/>
          </a:xfrm>
          <a:prstGeom prst="rect">
            <a:avLst/>
          </a:prstGeom>
          <a:solidFill>
            <a:srgbClr val="176B2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384" name="Google Shape;384;g34f303c7b2d_0_318">
            <a:extLst>
              <a:ext uri="{FF2B5EF4-FFF2-40B4-BE49-F238E27FC236}">
                <a16:creationId xmlns:a16="http://schemas.microsoft.com/office/drawing/2014/main" id="{3B6FB645-0C9F-00A0-8286-67BF0E130545}"/>
              </a:ext>
            </a:extLst>
          </p:cNvPr>
          <p:cNvSpPr txBox="1"/>
          <p:nvPr/>
        </p:nvSpPr>
        <p:spPr>
          <a:xfrm>
            <a:off x="2132602" y="123025"/>
            <a:ext cx="6495000" cy="668700"/>
          </a:xfrm>
          <a:prstGeom prst="rect">
            <a:avLst/>
          </a:prstGeom>
          <a:noFill/>
          <a:ln>
            <a:noFill/>
          </a:ln>
        </p:spPr>
        <p:txBody>
          <a:bodyPr spcFirstLastPara="1" wrap="square" lIns="45675" tIns="45675" rIns="45675" bIns="45675" anchor="ctr" anchorCtr="0">
            <a:noAutofit/>
          </a:bodyPr>
          <a:lstStyle/>
          <a:p>
            <a:pPr marL="0" marR="0" lvl="0" indent="0" algn="l" rtl="0">
              <a:lnSpc>
                <a:spcPct val="90000"/>
              </a:lnSpc>
              <a:spcBef>
                <a:spcPts val="0"/>
              </a:spcBef>
              <a:spcAft>
                <a:spcPts val="0"/>
              </a:spcAft>
              <a:buClr>
                <a:srgbClr val="FFFFFF"/>
              </a:buClr>
              <a:buSzPts val="2595"/>
              <a:buFont typeface="Arial"/>
              <a:buNone/>
            </a:pPr>
            <a:r>
              <a:rPr lang="es-AR" sz="2400" b="1" i="0" u="none" strike="noStrike" cap="none" noProof="0" dirty="0">
                <a:solidFill>
                  <a:srgbClr val="FFFFFF"/>
                </a:solidFill>
                <a:latin typeface="Arial"/>
                <a:ea typeface="Arial"/>
                <a:cs typeface="Arial"/>
                <a:sym typeface="Arial"/>
              </a:rPr>
              <a:t>Focalizando la exploración causal</a:t>
            </a:r>
            <a:endParaRPr lang="es-AR" sz="2400" b="0" i="0" u="none" strike="noStrike" cap="none" noProof="0" dirty="0">
              <a:solidFill>
                <a:srgbClr val="000000"/>
              </a:solidFill>
              <a:latin typeface="Arial"/>
              <a:ea typeface="Arial"/>
              <a:cs typeface="Arial"/>
              <a:sym typeface="Arial"/>
            </a:endParaRPr>
          </a:p>
        </p:txBody>
      </p:sp>
      <p:pic>
        <p:nvPicPr>
          <p:cNvPr id="385" name="Google Shape;385;g34f303c7b2d_0_318">
            <a:extLst>
              <a:ext uri="{FF2B5EF4-FFF2-40B4-BE49-F238E27FC236}">
                <a16:creationId xmlns:a16="http://schemas.microsoft.com/office/drawing/2014/main" id="{61E19096-1C1E-4CE4-B76E-6F3DBFCC400D}"/>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386" name="Google Shape;386;g34f303c7b2d_0_318">
            <a:extLst>
              <a:ext uri="{FF2B5EF4-FFF2-40B4-BE49-F238E27FC236}">
                <a16:creationId xmlns:a16="http://schemas.microsoft.com/office/drawing/2014/main" id="{B68F40B6-946E-BBB2-2794-952E3C5D8550}"/>
              </a:ext>
            </a:extLst>
          </p:cNvPr>
          <p:cNvSpPr txBox="1"/>
          <p:nvPr/>
        </p:nvSpPr>
        <p:spPr>
          <a:xfrm>
            <a:off x="1934550" y="4822100"/>
            <a:ext cx="6616800" cy="111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0" i="0" u="none" strike="noStrike" cap="none" noProof="0" dirty="0">
                <a:solidFill>
                  <a:schemeClr val="dk1"/>
                </a:solidFill>
                <a:latin typeface="Arial"/>
                <a:ea typeface="Arial"/>
                <a:cs typeface="Arial"/>
                <a:sym typeface="Arial"/>
              </a:rPr>
              <a:t>Poniendo el foco en lo que emergió a partir de una intervención puntual o un conjunto de intervenciones</a:t>
            </a:r>
          </a:p>
        </p:txBody>
      </p:sp>
      <p:sp>
        <p:nvSpPr>
          <p:cNvPr id="393" name="Google Shape;393;g34f303c7b2d_0_318">
            <a:extLst>
              <a:ext uri="{FF2B5EF4-FFF2-40B4-BE49-F238E27FC236}">
                <a16:creationId xmlns:a16="http://schemas.microsoft.com/office/drawing/2014/main" id="{B3332FA0-53DE-8C49-7C01-781F6D9B4400}"/>
              </a:ext>
            </a:extLst>
          </p:cNvPr>
          <p:cNvSpPr txBox="1"/>
          <p:nvPr/>
        </p:nvSpPr>
        <p:spPr>
          <a:xfrm>
            <a:off x="1320812" y="6284650"/>
            <a:ext cx="5811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noProof="0" dirty="0">
                <a:solidFill>
                  <a:schemeClr val="dk1"/>
                </a:solidFill>
              </a:rPr>
              <a:t>Fuente: </a:t>
            </a:r>
            <a:r>
              <a:rPr lang="es-AR" sz="1200" u="sng" noProof="0" dirty="0">
                <a:solidFill>
                  <a:schemeClr val="hlink"/>
                </a:solidFill>
                <a:hlinkClick r:id="rId4"/>
              </a:rPr>
              <a:t>https://kumu.io/WorldVisionCEDIL/mi-comunidad-participa-en-como-va-mi-escuela</a:t>
            </a:r>
            <a:r>
              <a:rPr lang="es-AR" sz="1200" noProof="0" dirty="0">
                <a:solidFill>
                  <a:schemeClr val="dk1"/>
                </a:solidFill>
              </a:rPr>
              <a:t> </a:t>
            </a:r>
            <a:endParaRPr lang="es-AR" sz="1400" b="0" i="0" u="none" strike="noStrike" cap="none" noProof="0" dirty="0">
              <a:solidFill>
                <a:srgbClr val="000000"/>
              </a:solidFill>
              <a:latin typeface="Arial"/>
              <a:ea typeface="Arial"/>
              <a:cs typeface="Arial"/>
              <a:sym typeface="Arial"/>
            </a:endParaRPr>
          </a:p>
        </p:txBody>
      </p:sp>
      <p:pic>
        <p:nvPicPr>
          <p:cNvPr id="394" name="Google Shape;394;g34f303c7b2d_0_318">
            <a:extLst>
              <a:ext uri="{FF2B5EF4-FFF2-40B4-BE49-F238E27FC236}">
                <a16:creationId xmlns:a16="http://schemas.microsoft.com/office/drawing/2014/main" id="{299242BC-F29D-DF24-3F95-26B82767284F}"/>
              </a:ext>
            </a:extLst>
          </p:cNvPr>
          <p:cNvPicPr preferRelativeResize="0"/>
          <p:nvPr/>
        </p:nvPicPr>
        <p:blipFill>
          <a:blip r:embed="rId5">
            <a:alphaModFix/>
          </a:blip>
          <a:stretch>
            <a:fillRect/>
          </a:stretch>
        </p:blipFill>
        <p:spPr>
          <a:xfrm>
            <a:off x="1761538" y="1066972"/>
            <a:ext cx="5620922" cy="3602728"/>
          </a:xfrm>
          <a:prstGeom prst="rect">
            <a:avLst/>
          </a:prstGeom>
          <a:noFill/>
          <a:ln>
            <a:noFill/>
          </a:ln>
        </p:spPr>
      </p:pic>
      <p:grpSp>
        <p:nvGrpSpPr>
          <p:cNvPr id="2" name="Google Shape;310;g34f303c7b2d_0_96">
            <a:extLst>
              <a:ext uri="{FF2B5EF4-FFF2-40B4-BE49-F238E27FC236}">
                <a16:creationId xmlns:a16="http://schemas.microsoft.com/office/drawing/2014/main" id="{F0D074C5-2FBD-9D28-5E46-C53E81BEAD08}"/>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AE37CC08-B463-618D-6408-E6D8F99E9FC0}"/>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8C893942-F1C6-4F39-25B0-7936FAC32516}"/>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2ECEAAE6-88BD-9E75-8FF0-62ECFD6728F0}"/>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9AB63B0A-1517-93A8-8538-B1AB111003ED}"/>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1C051AB0-C391-8BCC-7002-3ACD1D3D2A90}"/>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extLst>
      <p:ext uri="{BB962C8B-B14F-4D97-AF65-F5344CB8AC3E}">
        <p14:creationId xmlns:p14="http://schemas.microsoft.com/office/powerpoint/2010/main" val="2113193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a:extLst>
            <a:ext uri="{FF2B5EF4-FFF2-40B4-BE49-F238E27FC236}">
              <a16:creationId xmlns:a16="http://schemas.microsoft.com/office/drawing/2014/main" id="{1520F741-0EC3-D6FC-1ACC-4F63B76FA314}"/>
            </a:ext>
          </a:extLst>
        </p:cNvPr>
        <p:cNvGrpSpPr/>
        <p:nvPr/>
      </p:nvGrpSpPr>
      <p:grpSpPr>
        <a:xfrm>
          <a:off x="0" y="0"/>
          <a:ext cx="0" cy="0"/>
          <a:chOff x="0" y="0"/>
          <a:chExt cx="0" cy="0"/>
        </a:xfrm>
      </p:grpSpPr>
      <p:grpSp>
        <p:nvGrpSpPr>
          <p:cNvPr id="13" name="Grupo 12">
            <a:extLst>
              <a:ext uri="{FF2B5EF4-FFF2-40B4-BE49-F238E27FC236}">
                <a16:creationId xmlns:a16="http://schemas.microsoft.com/office/drawing/2014/main" id="{762E3E61-649E-6A55-BA44-47E26B0AAD7B}"/>
              </a:ext>
            </a:extLst>
          </p:cNvPr>
          <p:cNvGrpSpPr/>
          <p:nvPr/>
        </p:nvGrpSpPr>
        <p:grpSpPr>
          <a:xfrm>
            <a:off x="944277" y="2236614"/>
            <a:ext cx="6357785" cy="3697111"/>
            <a:chOff x="1490162" y="2467997"/>
            <a:chExt cx="5732557" cy="3329028"/>
          </a:xfrm>
        </p:grpSpPr>
        <p:pic>
          <p:nvPicPr>
            <p:cNvPr id="399" name="Google Shape;399;g34f303c7b2d_0_300">
              <a:extLst>
                <a:ext uri="{FF2B5EF4-FFF2-40B4-BE49-F238E27FC236}">
                  <a16:creationId xmlns:a16="http://schemas.microsoft.com/office/drawing/2014/main" id="{F3E2D316-2454-0906-DFB8-0CDCD52A261A}"/>
                </a:ext>
              </a:extLst>
            </p:cNvPr>
            <p:cNvPicPr preferRelativeResize="0"/>
            <p:nvPr/>
          </p:nvPicPr>
          <p:blipFill>
            <a:blip r:embed="rId3"/>
            <a:srcRect t="81" b="81"/>
            <a:stretch/>
          </p:blipFill>
          <p:spPr>
            <a:xfrm>
              <a:off x="1490162" y="2467997"/>
              <a:ext cx="5732557" cy="3329028"/>
            </a:xfrm>
            <a:prstGeom prst="rect">
              <a:avLst/>
            </a:prstGeom>
            <a:noFill/>
            <a:ln>
              <a:noFill/>
            </a:ln>
          </p:spPr>
        </p:pic>
        <p:sp>
          <p:nvSpPr>
            <p:cNvPr id="8" name="Google Shape;313;g34f303c7b2d_0_96">
              <a:extLst>
                <a:ext uri="{FF2B5EF4-FFF2-40B4-BE49-F238E27FC236}">
                  <a16:creationId xmlns:a16="http://schemas.microsoft.com/office/drawing/2014/main" id="{688D6757-B03B-5858-66C4-973109CD1105}"/>
                </a:ext>
              </a:extLst>
            </p:cNvPr>
            <p:cNvSpPr txBox="1"/>
            <p:nvPr/>
          </p:nvSpPr>
          <p:spPr>
            <a:xfrm>
              <a:off x="3352184" y="3556339"/>
              <a:ext cx="1130588" cy="5933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900" b="1" i="0" u="none" strike="noStrike" cap="none" noProof="0" dirty="0">
                  <a:solidFill>
                    <a:schemeClr val="lt1"/>
                  </a:solidFill>
                  <a:latin typeface="Arial"/>
                  <a:ea typeface="Arial"/>
                  <a:cs typeface="Arial"/>
                  <a:sym typeface="Arial"/>
                </a:rPr>
                <a:t>Acción</a:t>
              </a:r>
              <a:br>
                <a:rPr lang="es-AR" sz="900" b="1" i="0" u="none" strike="noStrike" cap="none" noProof="0" dirty="0">
                  <a:solidFill>
                    <a:schemeClr val="lt1"/>
                  </a:solidFill>
                  <a:latin typeface="Arial"/>
                  <a:ea typeface="Arial"/>
                  <a:cs typeface="Arial"/>
                  <a:sym typeface="Arial"/>
                </a:rPr>
              </a:br>
              <a:r>
                <a:rPr lang="es-AR" sz="900" b="1" i="0" u="none" strike="noStrike" cap="none" noProof="0" dirty="0">
                  <a:solidFill>
                    <a:schemeClr val="lt1"/>
                  </a:solidFill>
                  <a:latin typeface="Arial"/>
                  <a:ea typeface="Arial"/>
                  <a:cs typeface="Arial"/>
                  <a:sym typeface="Arial"/>
                </a:rPr>
                <a:t>focalizada</a:t>
              </a:r>
            </a:p>
          </p:txBody>
        </p:sp>
        <p:sp>
          <p:nvSpPr>
            <p:cNvPr id="9" name="Google Shape;313;g34f303c7b2d_0_96">
              <a:extLst>
                <a:ext uri="{FF2B5EF4-FFF2-40B4-BE49-F238E27FC236}">
                  <a16:creationId xmlns:a16="http://schemas.microsoft.com/office/drawing/2014/main" id="{A6781A91-24B3-BB6C-FF8E-186F033D8158}"/>
                </a:ext>
              </a:extLst>
            </p:cNvPr>
            <p:cNvSpPr txBox="1"/>
            <p:nvPr/>
          </p:nvSpPr>
          <p:spPr>
            <a:xfrm>
              <a:off x="2107079" y="4132511"/>
              <a:ext cx="1130588" cy="5933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900" b="1" i="0" u="none" strike="noStrike" cap="none" noProof="0" dirty="0">
                  <a:solidFill>
                    <a:schemeClr val="lt1"/>
                  </a:solidFill>
                  <a:latin typeface="Arial"/>
                  <a:ea typeface="Arial"/>
                  <a:cs typeface="Arial"/>
                  <a:sym typeface="Arial"/>
                </a:rPr>
                <a:t>Capacidad</a:t>
              </a:r>
              <a:br>
                <a:rPr lang="es-AR" sz="900" b="1" i="0" u="none" strike="noStrike" cap="none" noProof="0" dirty="0">
                  <a:solidFill>
                    <a:schemeClr val="lt1"/>
                  </a:solidFill>
                  <a:latin typeface="Arial"/>
                  <a:ea typeface="Arial"/>
                  <a:cs typeface="Arial"/>
                  <a:sym typeface="Arial"/>
                </a:rPr>
              </a:br>
              <a:r>
                <a:rPr lang="es-AR" sz="900" b="1" i="0" u="none" strike="noStrike" cap="none" noProof="0" dirty="0">
                  <a:solidFill>
                    <a:schemeClr val="lt1"/>
                  </a:solidFill>
                  <a:latin typeface="Arial"/>
                  <a:ea typeface="Arial"/>
                  <a:cs typeface="Arial"/>
                  <a:sym typeface="Arial"/>
                </a:rPr>
                <a:t>para la</a:t>
              </a:r>
              <a:br>
                <a:rPr lang="es-AR" sz="900" b="1" i="0" u="none" strike="noStrike" cap="none" noProof="0" dirty="0">
                  <a:solidFill>
                    <a:schemeClr val="lt1"/>
                  </a:solidFill>
                  <a:latin typeface="Arial"/>
                  <a:ea typeface="Arial"/>
                  <a:cs typeface="Arial"/>
                  <a:sym typeface="Arial"/>
                </a:rPr>
              </a:br>
              <a:r>
                <a:rPr lang="es-AR" sz="900" b="1" i="0" u="none" strike="noStrike" cap="none" noProof="0" dirty="0">
                  <a:solidFill>
                    <a:schemeClr val="lt1"/>
                  </a:solidFill>
                  <a:latin typeface="Arial"/>
                  <a:ea typeface="Arial"/>
                  <a:cs typeface="Arial"/>
                  <a:sym typeface="Arial"/>
                </a:rPr>
                <a:t>equidad</a:t>
              </a:r>
            </a:p>
          </p:txBody>
        </p:sp>
        <p:sp>
          <p:nvSpPr>
            <p:cNvPr id="10" name="Google Shape;313;g34f303c7b2d_0_96">
              <a:extLst>
                <a:ext uri="{FF2B5EF4-FFF2-40B4-BE49-F238E27FC236}">
                  <a16:creationId xmlns:a16="http://schemas.microsoft.com/office/drawing/2014/main" id="{D7DCD9C5-5713-D9CF-1528-0E1D517B86F6}"/>
                </a:ext>
              </a:extLst>
            </p:cNvPr>
            <p:cNvSpPr txBox="1"/>
            <p:nvPr/>
          </p:nvSpPr>
          <p:spPr>
            <a:xfrm>
              <a:off x="3346162" y="4839164"/>
              <a:ext cx="1130588" cy="5933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900" b="1" i="0" u="none" strike="noStrike" cap="none" noProof="0" dirty="0">
                  <a:solidFill>
                    <a:schemeClr val="lt1"/>
                  </a:solidFill>
                  <a:latin typeface="Arial"/>
                  <a:ea typeface="Arial"/>
                  <a:cs typeface="Arial"/>
                  <a:sym typeface="Arial"/>
                </a:rPr>
                <a:t>Inclusión</a:t>
              </a:r>
              <a:br>
                <a:rPr lang="es-AR" sz="900" b="1" i="0" u="none" strike="noStrike" cap="none" noProof="0" dirty="0">
                  <a:solidFill>
                    <a:schemeClr val="lt1"/>
                  </a:solidFill>
                  <a:latin typeface="Arial"/>
                  <a:ea typeface="Arial"/>
                  <a:cs typeface="Arial"/>
                  <a:sym typeface="Arial"/>
                </a:rPr>
              </a:br>
              <a:r>
                <a:rPr lang="es-AR" sz="900" b="1" i="0" u="none" strike="noStrike" cap="none" noProof="0" dirty="0">
                  <a:solidFill>
                    <a:schemeClr val="lt1"/>
                  </a:solidFill>
                  <a:latin typeface="Arial"/>
                  <a:ea typeface="Arial"/>
                  <a:cs typeface="Arial"/>
                  <a:sym typeface="Arial"/>
                </a:rPr>
                <a:t>significativa</a:t>
              </a:r>
            </a:p>
          </p:txBody>
        </p:sp>
        <p:sp>
          <p:nvSpPr>
            <p:cNvPr id="11" name="Google Shape;313;g34f303c7b2d_0_96">
              <a:extLst>
                <a:ext uri="{FF2B5EF4-FFF2-40B4-BE49-F238E27FC236}">
                  <a16:creationId xmlns:a16="http://schemas.microsoft.com/office/drawing/2014/main" id="{CF556E60-4E89-4049-327D-E8E87E4719D0}"/>
                </a:ext>
              </a:extLst>
            </p:cNvPr>
            <p:cNvSpPr txBox="1"/>
            <p:nvPr/>
          </p:nvSpPr>
          <p:spPr>
            <a:xfrm>
              <a:off x="5832128" y="4788076"/>
              <a:ext cx="1130588" cy="5933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900" b="1" i="0" u="none" strike="noStrike" cap="none" noProof="0" dirty="0">
                  <a:solidFill>
                    <a:schemeClr val="lt1"/>
                  </a:solidFill>
                  <a:latin typeface="Arial"/>
                  <a:ea typeface="Arial"/>
                  <a:cs typeface="Arial"/>
                  <a:sym typeface="Arial"/>
                </a:rPr>
                <a:t>Cambios</a:t>
              </a:r>
              <a:br>
                <a:rPr lang="es-AR" sz="900" b="1" i="0" u="none" strike="noStrike" cap="none" noProof="0" dirty="0">
                  <a:solidFill>
                    <a:schemeClr val="lt1"/>
                  </a:solidFill>
                  <a:latin typeface="Arial"/>
                  <a:ea typeface="Arial"/>
                  <a:cs typeface="Arial"/>
                  <a:sym typeface="Arial"/>
                </a:rPr>
              </a:br>
              <a:r>
                <a:rPr lang="es-AR" sz="900" b="1" i="0" u="none" strike="noStrike" cap="none" noProof="0" dirty="0">
                  <a:solidFill>
                    <a:schemeClr val="lt1"/>
                  </a:solidFill>
                  <a:latin typeface="Arial"/>
                  <a:ea typeface="Arial"/>
                  <a:cs typeface="Arial"/>
                  <a:sym typeface="Arial"/>
                </a:rPr>
                <a:t>poblacionales</a:t>
              </a:r>
            </a:p>
          </p:txBody>
        </p:sp>
        <p:sp>
          <p:nvSpPr>
            <p:cNvPr id="12" name="Google Shape;313;g34f303c7b2d_0_96">
              <a:extLst>
                <a:ext uri="{FF2B5EF4-FFF2-40B4-BE49-F238E27FC236}">
                  <a16:creationId xmlns:a16="http://schemas.microsoft.com/office/drawing/2014/main" id="{736AA6E2-0B1F-D1DA-7FDC-C2FDD839AA88}"/>
                </a:ext>
              </a:extLst>
            </p:cNvPr>
            <p:cNvSpPr txBox="1"/>
            <p:nvPr/>
          </p:nvSpPr>
          <p:spPr>
            <a:xfrm>
              <a:off x="4589145" y="4203876"/>
              <a:ext cx="1130588" cy="5933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900" b="1" i="0" u="none" strike="noStrike" cap="none" noProof="0" dirty="0">
                  <a:solidFill>
                    <a:schemeClr val="lt1"/>
                  </a:solidFill>
                  <a:latin typeface="Arial"/>
                  <a:ea typeface="Arial"/>
                  <a:cs typeface="Arial"/>
                  <a:sym typeface="Arial"/>
                </a:rPr>
                <a:t>Cambios</a:t>
              </a:r>
              <a:br>
                <a:rPr lang="es-AR" sz="900" b="1" i="0" u="none" strike="noStrike" cap="none" noProof="0" dirty="0">
                  <a:solidFill>
                    <a:schemeClr val="lt1"/>
                  </a:solidFill>
                  <a:latin typeface="Arial"/>
                  <a:ea typeface="Arial"/>
                  <a:cs typeface="Arial"/>
                  <a:sym typeface="Arial"/>
                </a:rPr>
              </a:br>
              <a:r>
                <a:rPr lang="es-AR" sz="900" b="1" i="0" u="none" strike="noStrike" cap="none" noProof="0" dirty="0">
                  <a:solidFill>
                    <a:schemeClr val="lt1"/>
                  </a:solidFill>
                  <a:latin typeface="Arial"/>
                  <a:ea typeface="Arial"/>
                  <a:cs typeface="Arial"/>
                  <a:sym typeface="Arial"/>
                </a:rPr>
                <a:t>sistémicos</a:t>
              </a:r>
            </a:p>
          </p:txBody>
        </p:sp>
      </p:grpSp>
      <p:sp>
        <p:nvSpPr>
          <p:cNvPr id="400" name="Google Shape;400;g34f303c7b2d_0_300">
            <a:extLst>
              <a:ext uri="{FF2B5EF4-FFF2-40B4-BE49-F238E27FC236}">
                <a16:creationId xmlns:a16="http://schemas.microsoft.com/office/drawing/2014/main" id="{6C2BE320-E65A-F88B-46B7-50E06DFF5CC0}"/>
              </a:ext>
            </a:extLst>
          </p:cNvPr>
          <p:cNvSpPr/>
          <p:nvPr/>
        </p:nvSpPr>
        <p:spPr>
          <a:xfrm>
            <a:off x="0" y="172"/>
            <a:ext cx="9144000" cy="914400"/>
          </a:xfrm>
          <a:prstGeom prst="rect">
            <a:avLst/>
          </a:prstGeom>
          <a:solidFill>
            <a:srgbClr val="176B2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401" name="Google Shape;401;g34f303c7b2d_0_300">
            <a:extLst>
              <a:ext uri="{FF2B5EF4-FFF2-40B4-BE49-F238E27FC236}">
                <a16:creationId xmlns:a16="http://schemas.microsoft.com/office/drawing/2014/main" id="{D9BDB22D-DCE4-3938-3A5E-6C695E6C97EF}"/>
              </a:ext>
            </a:extLst>
          </p:cNvPr>
          <p:cNvSpPr txBox="1"/>
          <p:nvPr/>
        </p:nvSpPr>
        <p:spPr>
          <a:xfrm>
            <a:off x="2132602" y="123025"/>
            <a:ext cx="6495000" cy="668700"/>
          </a:xfrm>
          <a:prstGeom prst="rect">
            <a:avLst/>
          </a:prstGeom>
          <a:noFill/>
          <a:ln>
            <a:noFill/>
          </a:ln>
        </p:spPr>
        <p:txBody>
          <a:bodyPr spcFirstLastPara="1" wrap="square" lIns="45675" tIns="45675" rIns="45675" bIns="45675" anchor="ctr" anchorCtr="0">
            <a:noAutofit/>
          </a:bodyPr>
          <a:lstStyle/>
          <a:p>
            <a:pPr marL="0" marR="0" lvl="0" indent="0" algn="l" rtl="0">
              <a:lnSpc>
                <a:spcPct val="90000"/>
              </a:lnSpc>
              <a:spcBef>
                <a:spcPts val="0"/>
              </a:spcBef>
              <a:spcAft>
                <a:spcPts val="0"/>
              </a:spcAft>
              <a:buClr>
                <a:srgbClr val="FFFFFF"/>
              </a:buClr>
              <a:buSzPts val="2595"/>
              <a:buFont typeface="Arial"/>
              <a:buNone/>
            </a:pPr>
            <a:r>
              <a:rPr lang="es-AR" sz="2400" b="1" i="0" u="none" strike="noStrike" cap="none" noProof="0" dirty="0">
                <a:solidFill>
                  <a:srgbClr val="FFFFFF"/>
                </a:solidFill>
                <a:latin typeface="Arial"/>
                <a:ea typeface="Arial"/>
                <a:cs typeface="Arial"/>
                <a:sym typeface="Arial"/>
              </a:rPr>
              <a:t>Enfocar la exploración causal</a:t>
            </a:r>
            <a:endParaRPr lang="es-AR" sz="2400" b="0" i="0" u="none" strike="noStrike" cap="none" noProof="0" dirty="0">
              <a:solidFill>
                <a:srgbClr val="000000"/>
              </a:solidFill>
              <a:latin typeface="Arial"/>
              <a:ea typeface="Arial"/>
              <a:cs typeface="Arial"/>
              <a:sym typeface="Arial"/>
            </a:endParaRPr>
          </a:p>
        </p:txBody>
      </p:sp>
      <p:pic>
        <p:nvPicPr>
          <p:cNvPr id="402" name="Google Shape;402;g34f303c7b2d_0_300">
            <a:extLst>
              <a:ext uri="{FF2B5EF4-FFF2-40B4-BE49-F238E27FC236}">
                <a16:creationId xmlns:a16="http://schemas.microsoft.com/office/drawing/2014/main" id="{7A8D2F44-8D74-5F5C-B0B9-4EA876BD2221}"/>
              </a:ext>
            </a:extLst>
          </p:cNvPr>
          <p:cNvPicPr preferRelativeResize="0"/>
          <p:nvPr/>
        </p:nvPicPr>
        <p:blipFill rotWithShape="1">
          <a:blip r:embed="rId4">
            <a:alphaModFix/>
          </a:blip>
          <a:srcRect t="22308" b="20358"/>
          <a:stretch/>
        </p:blipFill>
        <p:spPr>
          <a:xfrm>
            <a:off x="7471429" y="6042600"/>
            <a:ext cx="1672575" cy="703750"/>
          </a:xfrm>
          <a:prstGeom prst="rect">
            <a:avLst/>
          </a:prstGeom>
          <a:noFill/>
          <a:ln>
            <a:noFill/>
          </a:ln>
        </p:spPr>
      </p:pic>
      <p:sp>
        <p:nvSpPr>
          <p:cNvPr id="403" name="Google Shape;403;g34f303c7b2d_0_300">
            <a:extLst>
              <a:ext uri="{FF2B5EF4-FFF2-40B4-BE49-F238E27FC236}">
                <a16:creationId xmlns:a16="http://schemas.microsoft.com/office/drawing/2014/main" id="{B9E8606E-0E40-6440-385F-0F805E99AD9E}"/>
              </a:ext>
            </a:extLst>
          </p:cNvPr>
          <p:cNvSpPr txBox="1"/>
          <p:nvPr/>
        </p:nvSpPr>
        <p:spPr>
          <a:xfrm>
            <a:off x="1437650" y="1060975"/>
            <a:ext cx="6616800" cy="111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0" i="0" u="none" strike="noStrike" cap="none" noProof="0" dirty="0">
                <a:solidFill>
                  <a:schemeClr val="dk1"/>
                </a:solidFill>
                <a:latin typeface="Arial"/>
                <a:ea typeface="Arial"/>
                <a:cs typeface="Arial"/>
                <a:sym typeface="Arial"/>
              </a:rPr>
              <a:t>Poniendo el foco en cómo se logró un cambio importante (por ej., un cambio decisivo a nivel poblacional)</a:t>
            </a:r>
          </a:p>
        </p:txBody>
      </p:sp>
      <p:sp>
        <p:nvSpPr>
          <p:cNvPr id="410" name="Google Shape;410;g34f303c7b2d_0_300">
            <a:extLst>
              <a:ext uri="{FF2B5EF4-FFF2-40B4-BE49-F238E27FC236}">
                <a16:creationId xmlns:a16="http://schemas.microsoft.com/office/drawing/2014/main" id="{87F83AE5-09DD-F935-1180-76AF32D36BA5}"/>
              </a:ext>
            </a:extLst>
          </p:cNvPr>
          <p:cNvSpPr txBox="1"/>
          <p:nvPr/>
        </p:nvSpPr>
        <p:spPr>
          <a:xfrm>
            <a:off x="1490162" y="6396475"/>
            <a:ext cx="58119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noProof="0" dirty="0">
                <a:solidFill>
                  <a:schemeClr val="dk1"/>
                </a:solidFill>
                <a:latin typeface="Arial"/>
                <a:ea typeface="Arial"/>
                <a:cs typeface="Arial"/>
                <a:sym typeface="Arial"/>
              </a:rPr>
              <a:t>El diagrama y la pregunta de evaluación están tomados de: </a:t>
            </a:r>
            <a:r>
              <a:rPr lang="es-AR" sz="1200" b="0" i="0" u="sng" strike="noStrike" cap="none" noProof="0" dirty="0" err="1">
                <a:solidFill>
                  <a:schemeClr val="hlink"/>
                </a:solidFill>
                <a:latin typeface="Arial"/>
                <a:ea typeface="Arial"/>
                <a:cs typeface="Arial"/>
                <a:sym typeface="Arial"/>
                <a:hlinkClick r:id="rId5"/>
              </a:rPr>
              <a:t>Collective</a:t>
            </a:r>
            <a:r>
              <a:rPr lang="es-AR" sz="1200" b="0" i="0" u="sng" strike="noStrike" cap="none" noProof="0" dirty="0">
                <a:solidFill>
                  <a:schemeClr val="hlink"/>
                </a:solidFill>
                <a:latin typeface="Arial"/>
                <a:ea typeface="Arial"/>
                <a:cs typeface="Arial"/>
                <a:sym typeface="Arial"/>
                <a:hlinkClick r:id="rId5"/>
              </a:rPr>
              <a:t> </a:t>
            </a:r>
            <a:r>
              <a:rPr lang="es-AR" sz="1200" b="0" i="0" u="sng" strike="noStrike" cap="none" noProof="0" dirty="0" err="1">
                <a:solidFill>
                  <a:schemeClr val="hlink"/>
                </a:solidFill>
                <a:latin typeface="Arial"/>
                <a:ea typeface="Arial"/>
                <a:cs typeface="Arial"/>
                <a:sym typeface="Arial"/>
                <a:hlinkClick r:id="rId5"/>
              </a:rPr>
              <a:t>Impact</a:t>
            </a:r>
            <a:r>
              <a:rPr lang="es-AR" sz="1200" b="0" i="0" u="sng" strike="noStrike" cap="none" noProof="0" dirty="0">
                <a:solidFill>
                  <a:schemeClr val="hlink"/>
                </a:solidFill>
                <a:latin typeface="Arial"/>
                <a:ea typeface="Arial"/>
                <a:cs typeface="Arial"/>
                <a:sym typeface="Arial"/>
                <a:hlinkClick r:id="rId5"/>
              </a:rPr>
              <a:t> </a:t>
            </a:r>
            <a:r>
              <a:rPr lang="es-AR" sz="1200" b="0" i="0" u="sng" strike="noStrike" cap="none" noProof="0" dirty="0" err="1">
                <a:solidFill>
                  <a:schemeClr val="hlink"/>
                </a:solidFill>
                <a:latin typeface="Arial"/>
                <a:ea typeface="Arial"/>
                <a:cs typeface="Arial"/>
                <a:sym typeface="Arial"/>
                <a:hlinkClick r:id="rId5"/>
              </a:rPr>
              <a:t>Study</a:t>
            </a:r>
            <a:r>
              <a:rPr lang="es-AR" sz="1200" b="0" i="0" u="sng" strike="noStrike" cap="none" noProof="0" dirty="0">
                <a:solidFill>
                  <a:schemeClr val="hlink"/>
                </a:solidFill>
                <a:latin typeface="Arial"/>
                <a:ea typeface="Arial"/>
                <a:cs typeface="Arial"/>
                <a:sym typeface="Arial"/>
                <a:hlinkClick r:id="rId5"/>
              </a:rPr>
              <a:t> </a:t>
            </a:r>
            <a:r>
              <a:rPr lang="es-AR" sz="1200" b="0" i="0" u="sng" strike="noStrike" cap="none" noProof="0" dirty="0" err="1">
                <a:solidFill>
                  <a:schemeClr val="hlink"/>
                </a:solidFill>
                <a:latin typeface="Arial"/>
                <a:ea typeface="Arial"/>
                <a:cs typeface="Arial"/>
                <a:sym typeface="Arial"/>
                <a:hlinkClick r:id="rId5"/>
              </a:rPr>
              <a:t>conducted</a:t>
            </a:r>
            <a:r>
              <a:rPr lang="es-AR" sz="1200" b="0" i="0" u="sng" strike="noStrike" cap="none" noProof="0" dirty="0">
                <a:solidFill>
                  <a:schemeClr val="hlink"/>
                </a:solidFill>
                <a:latin typeface="Arial"/>
                <a:ea typeface="Arial"/>
                <a:cs typeface="Arial"/>
                <a:sym typeface="Arial"/>
                <a:hlinkClick r:id="rId5"/>
              </a:rPr>
              <a:t> </a:t>
            </a:r>
            <a:r>
              <a:rPr lang="es-AR" sz="1200" b="0" i="0" u="sng" strike="noStrike" cap="none" noProof="0" dirty="0" err="1">
                <a:solidFill>
                  <a:schemeClr val="hlink"/>
                </a:solidFill>
                <a:latin typeface="Arial"/>
                <a:ea typeface="Arial"/>
                <a:cs typeface="Arial"/>
                <a:sym typeface="Arial"/>
                <a:hlinkClick r:id="rId5"/>
              </a:rPr>
              <a:t>by</a:t>
            </a:r>
            <a:r>
              <a:rPr lang="es-AR" sz="1200" b="0" i="0" u="sng" strike="noStrike" cap="none" noProof="0" dirty="0">
                <a:solidFill>
                  <a:schemeClr val="hlink"/>
                </a:solidFill>
                <a:latin typeface="Arial"/>
                <a:ea typeface="Arial"/>
                <a:cs typeface="Arial"/>
                <a:sym typeface="Arial"/>
                <a:hlinkClick r:id="rId5"/>
              </a:rPr>
              <a:t> ORS </a:t>
            </a:r>
            <a:r>
              <a:rPr lang="es-AR" sz="1200" b="0" i="0" u="sng" strike="noStrike" cap="none" noProof="0" dirty="0" err="1">
                <a:solidFill>
                  <a:schemeClr val="hlink"/>
                </a:solidFill>
                <a:latin typeface="Arial"/>
                <a:ea typeface="Arial"/>
                <a:cs typeface="Arial"/>
                <a:sym typeface="Arial"/>
                <a:hlinkClick r:id="rId5"/>
              </a:rPr>
              <a:t>Impact</a:t>
            </a:r>
            <a:r>
              <a:rPr lang="es-AR" sz="1200" b="0" i="0" u="sng" strike="noStrike" cap="none" noProof="0" dirty="0">
                <a:solidFill>
                  <a:schemeClr val="hlink"/>
                </a:solidFill>
                <a:latin typeface="Arial"/>
                <a:ea typeface="Arial"/>
                <a:cs typeface="Arial"/>
                <a:sym typeface="Arial"/>
                <a:hlinkClick r:id="rId5"/>
              </a:rPr>
              <a:t> and </a:t>
            </a:r>
            <a:r>
              <a:rPr lang="es-AR" sz="1200" b="0" i="0" u="sng" strike="noStrike" cap="none" noProof="0" dirty="0" err="1">
                <a:solidFill>
                  <a:schemeClr val="hlink"/>
                </a:solidFill>
                <a:latin typeface="Arial"/>
                <a:ea typeface="Arial"/>
                <a:cs typeface="Arial"/>
                <a:sym typeface="Arial"/>
                <a:hlinkClick r:id="rId5"/>
              </a:rPr>
              <a:t>Spark</a:t>
            </a:r>
            <a:r>
              <a:rPr lang="es-AR" sz="1200" b="0" i="0" u="sng" strike="noStrike" cap="none" noProof="0" dirty="0">
                <a:solidFill>
                  <a:schemeClr val="hlink"/>
                </a:solidFill>
                <a:latin typeface="Arial"/>
                <a:ea typeface="Arial"/>
                <a:cs typeface="Arial"/>
                <a:sym typeface="Arial"/>
                <a:hlinkClick r:id="rId5"/>
              </a:rPr>
              <a:t> </a:t>
            </a:r>
            <a:r>
              <a:rPr lang="es-AR" sz="1200" b="0" i="0" u="sng" strike="noStrike" cap="none" noProof="0" dirty="0" err="1">
                <a:solidFill>
                  <a:schemeClr val="hlink"/>
                </a:solidFill>
                <a:latin typeface="Arial"/>
                <a:ea typeface="Arial"/>
                <a:cs typeface="Arial"/>
                <a:sym typeface="Arial"/>
                <a:hlinkClick r:id="rId5"/>
              </a:rPr>
              <a:t>Policy</a:t>
            </a:r>
            <a:r>
              <a:rPr lang="es-AR" sz="1200" b="0" i="0" u="sng" strike="noStrike" cap="none" noProof="0" dirty="0">
                <a:solidFill>
                  <a:schemeClr val="hlink"/>
                </a:solidFill>
                <a:latin typeface="Arial"/>
                <a:ea typeface="Arial"/>
                <a:cs typeface="Arial"/>
                <a:sym typeface="Arial"/>
                <a:hlinkClick r:id="rId5"/>
              </a:rPr>
              <a:t> </a:t>
            </a:r>
            <a:r>
              <a:rPr lang="es-AR" sz="1200" b="0" i="0" u="sng" strike="noStrike" cap="none" noProof="0" dirty="0" err="1">
                <a:solidFill>
                  <a:schemeClr val="hlink"/>
                </a:solidFill>
                <a:latin typeface="Arial"/>
                <a:ea typeface="Arial"/>
                <a:cs typeface="Arial"/>
                <a:sym typeface="Arial"/>
                <a:hlinkClick r:id="rId5"/>
              </a:rPr>
              <a:t>Institute</a:t>
            </a:r>
            <a:endParaRPr lang="es-AR" sz="1400" b="0" i="0" u="none" strike="noStrike" cap="none" noProof="0" dirty="0">
              <a:solidFill>
                <a:srgbClr val="000000"/>
              </a:solidFill>
              <a:latin typeface="Arial"/>
              <a:ea typeface="Arial"/>
              <a:cs typeface="Arial"/>
              <a:sym typeface="Arial"/>
            </a:endParaRPr>
          </a:p>
        </p:txBody>
      </p:sp>
      <p:sp>
        <p:nvSpPr>
          <p:cNvPr id="411" name="Google Shape;411;g34f303c7b2d_0_300">
            <a:extLst>
              <a:ext uri="{FF2B5EF4-FFF2-40B4-BE49-F238E27FC236}">
                <a16:creationId xmlns:a16="http://schemas.microsoft.com/office/drawing/2014/main" id="{BDD3E0A7-7664-ACB2-81BD-E60ED0EAD541}"/>
              </a:ext>
            </a:extLst>
          </p:cNvPr>
          <p:cNvSpPr txBox="1"/>
          <p:nvPr/>
        </p:nvSpPr>
        <p:spPr>
          <a:xfrm>
            <a:off x="6770900" y="2596575"/>
            <a:ext cx="2139300" cy="212362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noProof="0" dirty="0">
                <a:solidFill>
                  <a:srgbClr val="000000"/>
                </a:solidFill>
                <a:latin typeface="Arial"/>
                <a:ea typeface="Arial"/>
                <a:cs typeface="Arial"/>
                <a:sym typeface="Arial"/>
              </a:rPr>
              <a:t>Pregunta de evaluación causal:</a:t>
            </a:r>
          </a:p>
          <a:p>
            <a:pPr marL="0" marR="0" lvl="0" indent="0" algn="l"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AR" sz="1400" b="0" i="0" u="none" strike="noStrike" cap="none" noProof="0" dirty="0">
                <a:solidFill>
                  <a:srgbClr val="000000"/>
                </a:solidFill>
                <a:latin typeface="Arial"/>
                <a:ea typeface="Arial"/>
                <a:cs typeface="Arial"/>
                <a:sym typeface="Arial"/>
              </a:rPr>
              <a:t>¿En qué medida y bajo qué condiciones el enfoque de impacto colectivo contribuye a resultados a nivel poblacional?</a:t>
            </a:r>
          </a:p>
        </p:txBody>
      </p:sp>
      <p:grpSp>
        <p:nvGrpSpPr>
          <p:cNvPr id="2" name="Google Shape;310;g34f303c7b2d_0_96">
            <a:extLst>
              <a:ext uri="{FF2B5EF4-FFF2-40B4-BE49-F238E27FC236}">
                <a16:creationId xmlns:a16="http://schemas.microsoft.com/office/drawing/2014/main" id="{E4B55D13-619E-0A2D-BD29-3D4889F1357F}"/>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C36DBF91-5867-BEA6-C688-0E4BF9BE64D3}"/>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463CB45B-BC65-BC67-31EF-F278F61AD1FC}"/>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C2DAFCE8-19E0-7C79-CF2C-5693FF01611B}"/>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9BAE725B-AC2C-415E-E59B-C5CD24D9F3D6}"/>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11A4C443-DBCB-FD28-D974-4111A13A9515}"/>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extLst>
      <p:ext uri="{BB962C8B-B14F-4D97-AF65-F5344CB8AC3E}">
        <p14:creationId xmlns:p14="http://schemas.microsoft.com/office/powerpoint/2010/main" val="519960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2"/>
          <p:cNvSpPr/>
          <p:nvPr/>
        </p:nvSpPr>
        <p:spPr>
          <a:xfrm>
            <a:off x="0" y="172"/>
            <a:ext cx="9144000" cy="914400"/>
          </a:xfrm>
          <a:prstGeom prst="rect">
            <a:avLst/>
          </a:prstGeom>
          <a:solidFill>
            <a:srgbClr val="176B2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417" name="Google Shape;417;p12"/>
          <p:cNvSpPr txBox="1"/>
          <p:nvPr/>
        </p:nvSpPr>
        <p:spPr>
          <a:xfrm>
            <a:off x="2132602" y="123025"/>
            <a:ext cx="6495000" cy="668700"/>
          </a:xfrm>
          <a:prstGeom prst="rect">
            <a:avLst/>
          </a:prstGeom>
          <a:noFill/>
          <a:ln>
            <a:noFill/>
          </a:ln>
        </p:spPr>
        <p:txBody>
          <a:bodyPr spcFirstLastPara="1" wrap="square" lIns="45675" tIns="45675" rIns="45675" bIns="45675" anchor="ctr" anchorCtr="0">
            <a:noAutofit/>
          </a:bodyPr>
          <a:lstStyle/>
          <a:p>
            <a:pPr marL="0" marR="0" lvl="0" indent="0" algn="l" rtl="0">
              <a:lnSpc>
                <a:spcPct val="90000"/>
              </a:lnSpc>
              <a:spcBef>
                <a:spcPts val="0"/>
              </a:spcBef>
              <a:spcAft>
                <a:spcPts val="0"/>
              </a:spcAft>
              <a:buClr>
                <a:srgbClr val="FFFFFF"/>
              </a:buClr>
              <a:buSzPts val="2595"/>
              <a:buFont typeface="Arial"/>
              <a:buNone/>
            </a:pPr>
            <a:r>
              <a:rPr lang="es-AR" sz="2400" b="1" i="0" u="none" strike="noStrike" cap="none" noProof="0" dirty="0">
                <a:solidFill>
                  <a:srgbClr val="FFFFFF"/>
                </a:solidFill>
                <a:latin typeface="Arial"/>
                <a:ea typeface="Arial"/>
                <a:cs typeface="Arial"/>
                <a:sym typeface="Arial"/>
              </a:rPr>
              <a:t>Enfocar la exploración causal</a:t>
            </a:r>
            <a:endParaRPr lang="es-AR" sz="2400" b="0" i="0" u="none" strike="noStrike" cap="none" noProof="0" dirty="0">
              <a:solidFill>
                <a:srgbClr val="000000"/>
              </a:solidFill>
              <a:latin typeface="Arial"/>
              <a:ea typeface="Arial"/>
              <a:cs typeface="Arial"/>
              <a:sym typeface="Arial"/>
            </a:endParaRPr>
          </a:p>
        </p:txBody>
      </p:sp>
      <p:pic>
        <p:nvPicPr>
          <p:cNvPr id="418" name="Google Shape;418;p12"/>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pic>
        <p:nvPicPr>
          <p:cNvPr id="419" name="Google Shape;419;p12"/>
          <p:cNvPicPr preferRelativeResize="0"/>
          <p:nvPr/>
        </p:nvPicPr>
        <p:blipFill rotWithShape="1">
          <a:blip r:embed="rId4">
            <a:alphaModFix/>
          </a:blip>
          <a:srcRect b="6707"/>
          <a:stretch/>
        </p:blipFill>
        <p:spPr>
          <a:xfrm>
            <a:off x="1459750" y="2226325"/>
            <a:ext cx="4508899" cy="2868375"/>
          </a:xfrm>
          <a:prstGeom prst="rect">
            <a:avLst/>
          </a:prstGeom>
          <a:noFill/>
          <a:ln>
            <a:noFill/>
          </a:ln>
        </p:spPr>
      </p:pic>
      <p:sp>
        <p:nvSpPr>
          <p:cNvPr id="420" name="Google Shape;420;p12"/>
          <p:cNvSpPr/>
          <p:nvPr/>
        </p:nvSpPr>
        <p:spPr>
          <a:xfrm>
            <a:off x="3342388" y="3895594"/>
            <a:ext cx="743700" cy="839100"/>
          </a:xfrm>
          <a:prstGeom prst="ellipse">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AR" sz="1800" b="0" i="0" u="none" strike="noStrike" cap="none" noProof="0" dirty="0">
              <a:solidFill>
                <a:schemeClr val="lt1"/>
              </a:solidFill>
              <a:latin typeface="Arial"/>
              <a:ea typeface="Arial"/>
              <a:cs typeface="Arial"/>
              <a:sym typeface="Arial"/>
            </a:endParaRPr>
          </a:p>
        </p:txBody>
      </p:sp>
      <p:cxnSp>
        <p:nvCxnSpPr>
          <p:cNvPr id="421" name="Google Shape;421;p12"/>
          <p:cNvCxnSpPr/>
          <p:nvPr/>
        </p:nvCxnSpPr>
        <p:spPr>
          <a:xfrm flipH="1">
            <a:off x="4085959" y="3486688"/>
            <a:ext cx="1655100" cy="601500"/>
          </a:xfrm>
          <a:prstGeom prst="straightConnector1">
            <a:avLst/>
          </a:prstGeom>
          <a:noFill/>
          <a:ln w="76200" cap="flat" cmpd="sng">
            <a:solidFill>
              <a:schemeClr val="dk1"/>
            </a:solidFill>
            <a:prstDash val="solid"/>
            <a:miter lim="800000"/>
            <a:headEnd type="none" w="sm" len="sm"/>
            <a:tailEnd type="triangle" w="med" len="med"/>
          </a:ln>
        </p:spPr>
      </p:cxnSp>
      <p:sp>
        <p:nvSpPr>
          <p:cNvPr id="422" name="Google Shape;422;p12"/>
          <p:cNvSpPr txBox="1"/>
          <p:nvPr/>
        </p:nvSpPr>
        <p:spPr>
          <a:xfrm>
            <a:off x="1529325" y="1112125"/>
            <a:ext cx="5250000" cy="111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0" i="0" u="none" strike="noStrike" cap="none" noProof="0" dirty="0">
                <a:solidFill>
                  <a:schemeClr val="dk1"/>
                </a:solidFill>
                <a:latin typeface="Arial"/>
                <a:ea typeface="Arial"/>
                <a:cs typeface="Arial"/>
                <a:sym typeface="Arial"/>
              </a:rPr>
              <a:t>Poniendo el foco en la parte del sistema que está cambiando </a:t>
            </a:r>
          </a:p>
        </p:txBody>
      </p:sp>
      <p:sp>
        <p:nvSpPr>
          <p:cNvPr id="429" name="Google Shape;429;p12"/>
          <p:cNvSpPr txBox="1"/>
          <p:nvPr/>
        </p:nvSpPr>
        <p:spPr>
          <a:xfrm>
            <a:off x="1349900" y="6208900"/>
            <a:ext cx="47655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noProof="0" dirty="0">
                <a:solidFill>
                  <a:schemeClr val="dk1"/>
                </a:solidFill>
                <a:latin typeface="Arial"/>
                <a:ea typeface="Arial"/>
                <a:cs typeface="Arial"/>
                <a:sym typeface="Arial"/>
              </a:rPr>
              <a:t>La imagen y la pregunta de evaluación están tomados de: </a:t>
            </a:r>
            <a:r>
              <a:rPr lang="es-AR" sz="1200" b="0" i="0" u="sng" strike="noStrike" cap="none" noProof="0" dirty="0">
                <a:solidFill>
                  <a:schemeClr val="hlink"/>
                </a:solidFill>
                <a:latin typeface="Arial"/>
                <a:ea typeface="Arial"/>
                <a:cs typeface="Arial"/>
                <a:sym typeface="Arial"/>
                <a:hlinkClick r:id="rId5"/>
              </a:rPr>
              <a:t>CLARISSA case </a:t>
            </a:r>
            <a:r>
              <a:rPr lang="es-AR" sz="1200" b="0" i="0" u="sng" strike="noStrike" cap="none" noProof="0" dirty="0" err="1">
                <a:solidFill>
                  <a:schemeClr val="hlink"/>
                </a:solidFill>
                <a:latin typeface="Arial"/>
                <a:ea typeface="Arial"/>
                <a:cs typeface="Arial"/>
                <a:sym typeface="Arial"/>
                <a:hlinkClick r:id="rId5"/>
              </a:rPr>
              <a:t>study</a:t>
            </a:r>
            <a:r>
              <a:rPr lang="es-AR" sz="1200" b="0" i="0" u="none" strike="noStrike" cap="none" noProof="0" dirty="0">
                <a:solidFill>
                  <a:schemeClr val="dk1"/>
                </a:solidFill>
                <a:latin typeface="Arial"/>
                <a:ea typeface="Arial"/>
                <a:cs typeface="Arial"/>
                <a:sym typeface="Arial"/>
              </a:rPr>
              <a:t> en la página de CPI.</a:t>
            </a:r>
            <a:endParaRPr lang="es-AR" sz="1400" b="0" i="0" u="none" strike="noStrike" cap="none" noProof="0" dirty="0">
              <a:solidFill>
                <a:srgbClr val="000000"/>
              </a:solidFill>
              <a:latin typeface="Arial"/>
              <a:ea typeface="Arial"/>
              <a:cs typeface="Arial"/>
              <a:sym typeface="Arial"/>
            </a:endParaRPr>
          </a:p>
        </p:txBody>
      </p:sp>
      <p:sp>
        <p:nvSpPr>
          <p:cNvPr id="430" name="Google Shape;430;p12"/>
          <p:cNvSpPr txBox="1"/>
          <p:nvPr/>
        </p:nvSpPr>
        <p:spPr>
          <a:xfrm>
            <a:off x="6770900" y="2596575"/>
            <a:ext cx="2139300" cy="169274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noProof="0" dirty="0">
                <a:solidFill>
                  <a:srgbClr val="000000"/>
                </a:solidFill>
                <a:latin typeface="Arial"/>
                <a:ea typeface="Arial"/>
                <a:cs typeface="Arial"/>
                <a:sym typeface="Arial"/>
              </a:rPr>
              <a:t>Pregunta de evaluación causal:</a:t>
            </a:r>
          </a:p>
          <a:p>
            <a:pPr marL="0" marR="0" lvl="0" indent="0" algn="l"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AR" sz="1400" b="0" i="0" u="none" strike="noStrike" cap="none" noProof="0" dirty="0">
                <a:solidFill>
                  <a:srgbClr val="000000"/>
                </a:solidFill>
                <a:latin typeface="Arial"/>
                <a:ea typeface="Arial"/>
                <a:cs typeface="Arial"/>
                <a:sym typeface="Arial"/>
              </a:rPr>
              <a:t>¿Las intervenciones de protección social son efectivas para reducir el trabajo infantil?</a:t>
            </a:r>
          </a:p>
        </p:txBody>
      </p:sp>
      <p:grpSp>
        <p:nvGrpSpPr>
          <p:cNvPr id="2" name="Google Shape;310;g34f303c7b2d_0_96">
            <a:extLst>
              <a:ext uri="{FF2B5EF4-FFF2-40B4-BE49-F238E27FC236}">
                <a16:creationId xmlns:a16="http://schemas.microsoft.com/office/drawing/2014/main" id="{C06CADCA-9C0F-8F57-CF10-307690ADEF20}"/>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F3991155-EF34-4DB8-1936-DDE94BC6E01D}"/>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41F4140B-BF55-4EEE-A37F-598409B4D677}"/>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B239FCAC-6132-2BB9-EFC7-FB6D7840430C}"/>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C3EB9EFA-F564-590D-F54A-068BF7ED36E0}"/>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2DC2C7AE-C881-366E-4F88-BDA5F9E94005}"/>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4">
          <a:extLst>
            <a:ext uri="{FF2B5EF4-FFF2-40B4-BE49-F238E27FC236}">
              <a16:creationId xmlns:a16="http://schemas.microsoft.com/office/drawing/2014/main" id="{DB8AF8ED-2CD9-5073-3479-17EF15CDB652}"/>
            </a:ext>
          </a:extLst>
        </p:cNvPr>
        <p:cNvGrpSpPr/>
        <p:nvPr/>
      </p:nvGrpSpPr>
      <p:grpSpPr>
        <a:xfrm>
          <a:off x="0" y="0"/>
          <a:ext cx="0" cy="0"/>
          <a:chOff x="0" y="0"/>
          <a:chExt cx="0" cy="0"/>
        </a:xfrm>
      </p:grpSpPr>
      <p:sp>
        <p:nvSpPr>
          <p:cNvPr id="435" name="Google Shape;435;g34f303c7b2d_0_334">
            <a:extLst>
              <a:ext uri="{FF2B5EF4-FFF2-40B4-BE49-F238E27FC236}">
                <a16:creationId xmlns:a16="http://schemas.microsoft.com/office/drawing/2014/main" id="{183AE6A0-49B2-5C9A-68A3-FF529C6468FE}"/>
              </a:ext>
            </a:extLst>
          </p:cNvPr>
          <p:cNvSpPr/>
          <p:nvPr/>
        </p:nvSpPr>
        <p:spPr>
          <a:xfrm>
            <a:off x="0" y="172"/>
            <a:ext cx="9144000" cy="914400"/>
          </a:xfrm>
          <a:prstGeom prst="rect">
            <a:avLst/>
          </a:prstGeom>
          <a:solidFill>
            <a:srgbClr val="176B2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436" name="Google Shape;436;g34f303c7b2d_0_334">
            <a:extLst>
              <a:ext uri="{FF2B5EF4-FFF2-40B4-BE49-F238E27FC236}">
                <a16:creationId xmlns:a16="http://schemas.microsoft.com/office/drawing/2014/main" id="{1DBC690D-52E8-B27C-0848-E03C12BC5378}"/>
              </a:ext>
            </a:extLst>
          </p:cNvPr>
          <p:cNvSpPr txBox="1"/>
          <p:nvPr/>
        </p:nvSpPr>
        <p:spPr>
          <a:xfrm>
            <a:off x="2132602" y="123025"/>
            <a:ext cx="6495000" cy="668700"/>
          </a:xfrm>
          <a:prstGeom prst="rect">
            <a:avLst/>
          </a:prstGeom>
          <a:noFill/>
          <a:ln>
            <a:noFill/>
          </a:ln>
        </p:spPr>
        <p:txBody>
          <a:bodyPr spcFirstLastPara="1" wrap="square" lIns="45675" tIns="45675" rIns="45675" bIns="45675" anchor="ctr" anchorCtr="0">
            <a:noAutofit/>
          </a:bodyPr>
          <a:lstStyle/>
          <a:p>
            <a:pPr marL="0" marR="0" lvl="0" indent="0" algn="l" rtl="0">
              <a:lnSpc>
                <a:spcPct val="90000"/>
              </a:lnSpc>
              <a:spcBef>
                <a:spcPts val="0"/>
              </a:spcBef>
              <a:spcAft>
                <a:spcPts val="0"/>
              </a:spcAft>
              <a:buClr>
                <a:srgbClr val="FFFFFF"/>
              </a:buClr>
              <a:buSzPts val="2595"/>
              <a:buFont typeface="Arial"/>
              <a:buNone/>
            </a:pPr>
            <a:r>
              <a:rPr lang="es-AR" sz="2400" b="1" i="0" u="none" strike="noStrike" cap="none" noProof="0" dirty="0">
                <a:solidFill>
                  <a:srgbClr val="FFFFFF"/>
                </a:solidFill>
                <a:latin typeface="Arial"/>
                <a:ea typeface="Arial"/>
                <a:cs typeface="Arial"/>
                <a:sym typeface="Arial"/>
              </a:rPr>
              <a:t>Enfocar la exploración causal</a:t>
            </a:r>
            <a:endParaRPr lang="es-AR" sz="2400" b="0" i="0" u="none" strike="noStrike" cap="none" noProof="0" dirty="0">
              <a:solidFill>
                <a:srgbClr val="000000"/>
              </a:solidFill>
              <a:latin typeface="Arial"/>
              <a:ea typeface="Arial"/>
              <a:cs typeface="Arial"/>
              <a:sym typeface="Arial"/>
            </a:endParaRPr>
          </a:p>
        </p:txBody>
      </p:sp>
      <p:pic>
        <p:nvPicPr>
          <p:cNvPr id="437" name="Google Shape;437;g34f303c7b2d_0_334">
            <a:extLst>
              <a:ext uri="{FF2B5EF4-FFF2-40B4-BE49-F238E27FC236}">
                <a16:creationId xmlns:a16="http://schemas.microsoft.com/office/drawing/2014/main" id="{0A7847B0-A08C-6548-543F-94A04AE8C898}"/>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445" name="Google Shape;445;g34f303c7b2d_0_334">
            <a:extLst>
              <a:ext uri="{FF2B5EF4-FFF2-40B4-BE49-F238E27FC236}">
                <a16:creationId xmlns:a16="http://schemas.microsoft.com/office/drawing/2014/main" id="{CBF0369E-B11E-25B9-2A0C-C669DF65CC78}"/>
              </a:ext>
            </a:extLst>
          </p:cNvPr>
          <p:cNvSpPr txBox="1"/>
          <p:nvPr/>
        </p:nvSpPr>
        <p:spPr>
          <a:xfrm>
            <a:off x="1320812" y="6284650"/>
            <a:ext cx="5811900" cy="461700"/>
          </a:xfrm>
          <a:prstGeom prst="rect">
            <a:avLst/>
          </a:prstGeom>
          <a:noFill/>
          <a:ln>
            <a:noFill/>
          </a:ln>
        </p:spPr>
        <p:txBody>
          <a:bodyPr spcFirstLastPara="1" wrap="square" lIns="91425" tIns="45700" rIns="91425" bIns="45700" anchor="t" anchorCtr="0">
            <a:spAutoFit/>
          </a:bodyPr>
          <a:lstStyle/>
          <a:p>
            <a:pPr lvl="0">
              <a:buSzPts val="1200"/>
            </a:pPr>
            <a:r>
              <a:rPr lang="es-AR" sz="1200" b="0" i="0" u="none" strike="noStrike" cap="none" noProof="0" dirty="0">
                <a:solidFill>
                  <a:schemeClr val="dk1"/>
                </a:solidFill>
                <a:latin typeface="Arial"/>
                <a:ea typeface="Arial"/>
                <a:cs typeface="Arial"/>
                <a:sym typeface="Arial"/>
              </a:rPr>
              <a:t>Imagen tomada del </a:t>
            </a:r>
            <a:r>
              <a:rPr lang="es-AR" sz="1200" dirty="0">
                <a:solidFill>
                  <a:schemeClr val="dk1"/>
                </a:solidFill>
              </a:rPr>
              <a:t>estudio de caso (Protocolo de Impacto Cualitativo) </a:t>
            </a:r>
            <a:r>
              <a:rPr lang="es-AR" sz="1200" b="0" i="0" u="none" strike="noStrike" cap="none" noProof="0" dirty="0">
                <a:solidFill>
                  <a:schemeClr val="dk1"/>
                </a:solidFill>
                <a:latin typeface="Arial"/>
                <a:ea typeface="Arial"/>
                <a:cs typeface="Arial"/>
                <a:sym typeface="Arial"/>
              </a:rPr>
              <a:t>en el sitio web de CPI : </a:t>
            </a:r>
            <a:r>
              <a:rPr lang="es-AR" sz="1200" b="0" i="1" u="none" strike="noStrike" cap="none" noProof="0" dirty="0">
                <a:solidFill>
                  <a:schemeClr val="dk1"/>
                </a:solidFill>
                <a:latin typeface="Arial"/>
                <a:ea typeface="Arial"/>
                <a:cs typeface="Arial"/>
                <a:sym typeface="Arial"/>
              </a:rPr>
              <a:t>The </a:t>
            </a:r>
            <a:r>
              <a:rPr lang="es-AR" sz="1200" b="0" i="1" u="none" strike="noStrike" cap="none" noProof="0" dirty="0" err="1">
                <a:solidFill>
                  <a:schemeClr val="dk1"/>
                </a:solidFill>
                <a:latin typeface="Arial"/>
                <a:ea typeface="Arial"/>
                <a:cs typeface="Arial"/>
                <a:sym typeface="Arial"/>
              </a:rPr>
              <a:t>impact</a:t>
            </a:r>
            <a:r>
              <a:rPr lang="es-AR" sz="1200" b="0" i="1" u="none" strike="noStrike" cap="none" noProof="0" dirty="0">
                <a:solidFill>
                  <a:schemeClr val="dk1"/>
                </a:solidFill>
                <a:latin typeface="Arial"/>
                <a:ea typeface="Arial"/>
                <a:cs typeface="Arial"/>
                <a:sym typeface="Arial"/>
              </a:rPr>
              <a:t> </a:t>
            </a:r>
            <a:r>
              <a:rPr lang="es-AR" sz="1200" b="0" i="1" u="none" strike="noStrike" cap="none" noProof="0" dirty="0" err="1">
                <a:solidFill>
                  <a:schemeClr val="dk1"/>
                </a:solidFill>
                <a:latin typeface="Arial"/>
                <a:ea typeface="Arial"/>
                <a:cs typeface="Arial"/>
                <a:sym typeface="Arial"/>
              </a:rPr>
              <a:t>of</a:t>
            </a:r>
            <a:r>
              <a:rPr lang="es-AR" sz="1200" b="0" i="1" u="none" strike="noStrike" cap="none" noProof="0" dirty="0">
                <a:solidFill>
                  <a:schemeClr val="dk1"/>
                </a:solidFill>
                <a:latin typeface="Arial"/>
                <a:ea typeface="Arial"/>
                <a:cs typeface="Arial"/>
                <a:sym typeface="Arial"/>
              </a:rPr>
              <a:t> the UK </a:t>
            </a:r>
            <a:r>
              <a:rPr lang="es-AR" sz="1200" b="0" i="1" u="none" strike="noStrike" cap="none" noProof="0" dirty="0" err="1">
                <a:solidFill>
                  <a:schemeClr val="dk1"/>
                </a:solidFill>
                <a:latin typeface="Arial"/>
                <a:ea typeface="Arial"/>
                <a:cs typeface="Arial"/>
                <a:sym typeface="Arial"/>
              </a:rPr>
              <a:t>Government</a:t>
            </a:r>
            <a:r>
              <a:rPr lang="es-AR" sz="1200" b="0" i="1" u="none" strike="noStrike" cap="none" noProof="0" dirty="0">
                <a:solidFill>
                  <a:schemeClr val="dk1"/>
                </a:solidFill>
                <a:latin typeface="Arial"/>
                <a:ea typeface="Arial"/>
                <a:cs typeface="Arial"/>
                <a:sym typeface="Arial"/>
              </a:rPr>
              <a:t> </a:t>
            </a:r>
            <a:r>
              <a:rPr lang="es-AR" sz="1200" b="0" i="1" u="none" strike="noStrike" cap="none" noProof="0" dirty="0" err="1">
                <a:solidFill>
                  <a:schemeClr val="dk1"/>
                </a:solidFill>
                <a:latin typeface="Arial"/>
                <a:ea typeface="Arial"/>
                <a:cs typeface="Arial"/>
                <a:sym typeface="Arial"/>
              </a:rPr>
              <a:t>Tampon</a:t>
            </a:r>
            <a:r>
              <a:rPr lang="es-AR" sz="1200" b="0" i="1" u="none" strike="noStrike" cap="none" noProof="0" dirty="0">
                <a:solidFill>
                  <a:schemeClr val="dk1"/>
                </a:solidFill>
                <a:latin typeface="Arial"/>
                <a:ea typeface="Arial"/>
                <a:cs typeface="Arial"/>
                <a:sym typeface="Arial"/>
              </a:rPr>
              <a:t> </a:t>
            </a:r>
            <a:r>
              <a:rPr lang="es-AR" sz="1200" b="0" i="1" u="none" strike="noStrike" cap="none" noProof="0" dirty="0" err="1">
                <a:solidFill>
                  <a:schemeClr val="dk1"/>
                </a:solidFill>
                <a:latin typeface="Arial"/>
                <a:ea typeface="Arial"/>
                <a:cs typeface="Arial"/>
                <a:sym typeface="Arial"/>
              </a:rPr>
              <a:t>Tax</a:t>
            </a:r>
            <a:r>
              <a:rPr lang="es-AR" sz="1200" b="0" i="1" u="none" strike="noStrike" cap="none" noProof="0" dirty="0">
                <a:solidFill>
                  <a:schemeClr val="dk1"/>
                </a:solidFill>
                <a:latin typeface="Arial"/>
                <a:ea typeface="Arial"/>
                <a:cs typeface="Arial"/>
                <a:sym typeface="Arial"/>
              </a:rPr>
              <a:t> </a:t>
            </a:r>
            <a:r>
              <a:rPr lang="es-AR" sz="1200" b="0" i="1" u="none" strike="noStrike" cap="none" noProof="0" dirty="0" err="1">
                <a:solidFill>
                  <a:schemeClr val="dk1"/>
                </a:solidFill>
                <a:latin typeface="Arial"/>
                <a:ea typeface="Arial"/>
                <a:cs typeface="Arial"/>
                <a:sym typeface="Arial"/>
              </a:rPr>
              <a:t>Fund</a:t>
            </a:r>
            <a:r>
              <a:rPr lang="es-AR" sz="1200" b="0" i="0" u="none" strike="noStrike" cap="none" noProof="0" dirty="0">
                <a:solidFill>
                  <a:schemeClr val="dk1"/>
                </a:solidFill>
                <a:latin typeface="Arial"/>
                <a:ea typeface="Arial"/>
                <a:cs typeface="Arial"/>
                <a:sym typeface="Arial"/>
              </a:rPr>
              <a:t> (TTF)</a:t>
            </a:r>
            <a:endParaRPr lang="es-AR" sz="1400" b="0" i="0" u="none" strike="noStrike" cap="none" noProof="0" dirty="0">
              <a:solidFill>
                <a:srgbClr val="000000"/>
              </a:solidFill>
              <a:latin typeface="Arial"/>
              <a:ea typeface="Arial"/>
              <a:cs typeface="Arial"/>
              <a:sym typeface="Arial"/>
            </a:endParaRPr>
          </a:p>
        </p:txBody>
      </p:sp>
      <p:grpSp>
        <p:nvGrpSpPr>
          <p:cNvPr id="2" name="Google Shape;310;g34f303c7b2d_0_96">
            <a:extLst>
              <a:ext uri="{FF2B5EF4-FFF2-40B4-BE49-F238E27FC236}">
                <a16:creationId xmlns:a16="http://schemas.microsoft.com/office/drawing/2014/main" id="{4DCD5B7C-CD40-8C90-A5F6-4781B65D8F33}"/>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845639A9-2DA1-B84D-564E-FE504A170F0C}"/>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C1F10A71-1AE0-A34A-761C-BDBB4F4E36FD}"/>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E0EBACD6-2012-8D9A-3C5B-F6191514BFAB}"/>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0B148FEE-1E9F-3048-DF73-F019A001228D}"/>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C6F4C17D-F69D-B3D3-034A-8C52A6DCD537}"/>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
        <p:nvSpPr>
          <p:cNvPr id="438" name="Google Shape;438;g34f303c7b2d_0_334">
            <a:extLst>
              <a:ext uri="{FF2B5EF4-FFF2-40B4-BE49-F238E27FC236}">
                <a16:creationId xmlns:a16="http://schemas.microsoft.com/office/drawing/2014/main" id="{281197F4-C8F6-3AB8-00E6-499C22080370}"/>
              </a:ext>
            </a:extLst>
          </p:cNvPr>
          <p:cNvSpPr txBox="1"/>
          <p:nvPr/>
        </p:nvSpPr>
        <p:spPr>
          <a:xfrm>
            <a:off x="6275650" y="1636350"/>
            <a:ext cx="2511000" cy="3191100"/>
          </a:xfrm>
          <a:prstGeom prst="rect">
            <a:avLst/>
          </a:prstGeom>
          <a:noFill/>
          <a:ln>
            <a:noFill/>
          </a:ln>
        </p:spPr>
        <p:txBody>
          <a:bodyPr spcFirstLastPara="1" wrap="square" lIns="91425" tIns="91425" rIns="91425" bIns="91425" anchor="t" anchorCtr="0">
            <a:noAutofit/>
          </a:bodyPr>
          <a:lstStyle/>
          <a:p>
            <a:pPr marL="457200" lvl="0" indent="-457200">
              <a:buSzPts val="2400"/>
              <a:buAutoNum type="arabicPeriod"/>
            </a:pPr>
            <a:r>
              <a:rPr lang="es-ES" sz="2400" dirty="0">
                <a:solidFill>
                  <a:schemeClr val="dk1"/>
                </a:solidFill>
              </a:rPr>
              <a:t>Poniendo el foco en lo que emergió (a partir) de una dinámica contextual específica o un evento de interés</a:t>
            </a:r>
            <a:endParaRPr lang="es-AR" sz="2400" b="0" i="0" u="none" strike="noStrike" cap="none" noProof="0" dirty="0">
              <a:solidFill>
                <a:schemeClr val="dk1"/>
              </a:solidFill>
              <a:latin typeface="Arial"/>
              <a:ea typeface="Arial"/>
              <a:cs typeface="Arial"/>
            </a:endParaRPr>
          </a:p>
        </p:txBody>
      </p:sp>
      <p:pic>
        <p:nvPicPr>
          <p:cNvPr id="440" name="Imagen 439">
            <a:extLst>
              <a:ext uri="{FF2B5EF4-FFF2-40B4-BE49-F238E27FC236}">
                <a16:creationId xmlns:a16="http://schemas.microsoft.com/office/drawing/2014/main" id="{E3727883-C677-E6B9-89F8-204D67EC6E6A}"/>
              </a:ext>
            </a:extLst>
          </p:cNvPr>
          <p:cNvPicPr>
            <a:picLocks noChangeAspect="1"/>
          </p:cNvPicPr>
          <p:nvPr/>
        </p:nvPicPr>
        <p:blipFill>
          <a:blip r:embed="rId4"/>
          <a:stretch>
            <a:fillRect/>
          </a:stretch>
        </p:blipFill>
        <p:spPr>
          <a:xfrm>
            <a:off x="1615004" y="1459892"/>
            <a:ext cx="4537715" cy="4537715"/>
          </a:xfrm>
          <a:prstGeom prst="rect">
            <a:avLst/>
          </a:prstGeom>
        </p:spPr>
      </p:pic>
    </p:spTree>
    <p:extLst>
      <p:ext uri="{BB962C8B-B14F-4D97-AF65-F5344CB8AC3E}">
        <p14:creationId xmlns:p14="http://schemas.microsoft.com/office/powerpoint/2010/main" val="188663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FC4479EA-C063-6D46-6EAF-CBC1DA7129EE}"/>
            </a:ext>
          </a:extLst>
        </p:cNvPr>
        <p:cNvGrpSpPr/>
        <p:nvPr/>
      </p:nvGrpSpPr>
      <p:grpSpPr>
        <a:xfrm>
          <a:off x="0" y="0"/>
          <a:ext cx="0" cy="0"/>
          <a:chOff x="0" y="0"/>
          <a:chExt cx="0" cy="0"/>
        </a:xfrm>
      </p:grpSpPr>
      <p:sp>
        <p:nvSpPr>
          <p:cNvPr id="451" name="Google Shape;451;p13">
            <a:extLst>
              <a:ext uri="{FF2B5EF4-FFF2-40B4-BE49-F238E27FC236}">
                <a16:creationId xmlns:a16="http://schemas.microsoft.com/office/drawing/2014/main" id="{CF671B8E-5F41-FD51-42FF-8ADB348DEDC6}"/>
              </a:ext>
            </a:extLst>
          </p:cNvPr>
          <p:cNvSpPr/>
          <p:nvPr/>
        </p:nvSpPr>
        <p:spPr>
          <a:xfrm>
            <a:off x="0" y="172"/>
            <a:ext cx="9144000" cy="975000"/>
          </a:xfrm>
          <a:prstGeom prst="rect">
            <a:avLst/>
          </a:prstGeom>
          <a:solidFill>
            <a:srgbClr val="176B2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452" name="Google Shape;452;p13">
            <a:extLst>
              <a:ext uri="{FF2B5EF4-FFF2-40B4-BE49-F238E27FC236}">
                <a16:creationId xmlns:a16="http://schemas.microsoft.com/office/drawing/2014/main" id="{FD0C77B1-954F-14E5-8F8F-384D0848BD83}"/>
              </a:ext>
            </a:extLst>
          </p:cNvPr>
          <p:cNvSpPr txBox="1"/>
          <p:nvPr/>
        </p:nvSpPr>
        <p:spPr>
          <a:xfrm>
            <a:off x="2303925" y="175"/>
            <a:ext cx="6338100" cy="9750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595"/>
              <a:buFont typeface="Arial"/>
              <a:buNone/>
            </a:pPr>
            <a:r>
              <a:rPr lang="es-AR" sz="2400" b="1" i="0" u="none" strike="noStrike" cap="none" noProof="0" dirty="0">
                <a:solidFill>
                  <a:srgbClr val="FFFFFF"/>
                </a:solidFill>
                <a:latin typeface="Arial"/>
                <a:ea typeface="Arial"/>
                <a:cs typeface="Arial"/>
                <a:sym typeface="Arial"/>
              </a:rPr>
              <a:t>Criterios para decidir qué caminos causales explorar</a:t>
            </a:r>
            <a:endParaRPr lang="es-AR" sz="1400" b="0" i="0" u="none" strike="noStrike" cap="none" noProof="0" dirty="0">
              <a:solidFill>
                <a:srgbClr val="000000"/>
              </a:solidFill>
              <a:latin typeface="Arial"/>
              <a:ea typeface="Arial"/>
              <a:cs typeface="Arial"/>
              <a:sym typeface="Arial"/>
            </a:endParaRPr>
          </a:p>
        </p:txBody>
      </p:sp>
      <p:cxnSp>
        <p:nvCxnSpPr>
          <p:cNvPr id="453" name="Google Shape;453;p13">
            <a:extLst>
              <a:ext uri="{FF2B5EF4-FFF2-40B4-BE49-F238E27FC236}">
                <a16:creationId xmlns:a16="http://schemas.microsoft.com/office/drawing/2014/main" id="{5807A4C9-2F2A-3E7A-45A1-15329173C39C}"/>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454" name="Google Shape;454;p13">
            <a:extLst>
              <a:ext uri="{FF2B5EF4-FFF2-40B4-BE49-F238E27FC236}">
                <a16:creationId xmlns:a16="http://schemas.microsoft.com/office/drawing/2014/main" id="{1CB41B3E-9C65-CB77-E1A2-17EA3D57A7EB}"/>
              </a:ext>
            </a:extLst>
          </p:cNvPr>
          <p:cNvPicPr preferRelativeResize="0"/>
          <p:nvPr/>
        </p:nvPicPr>
        <p:blipFill rotWithShape="1">
          <a:blip r:embed="rId3">
            <a:alphaModFix/>
          </a:blip>
          <a:srcRect t="22308" b="20358"/>
          <a:stretch/>
        </p:blipFill>
        <p:spPr>
          <a:xfrm>
            <a:off x="7471004" y="6042600"/>
            <a:ext cx="1672575" cy="703750"/>
          </a:xfrm>
          <a:prstGeom prst="rect">
            <a:avLst/>
          </a:prstGeom>
          <a:noFill/>
          <a:ln>
            <a:noFill/>
          </a:ln>
        </p:spPr>
      </p:pic>
      <p:sp>
        <p:nvSpPr>
          <p:cNvPr id="461" name="Google Shape;461;p13">
            <a:extLst>
              <a:ext uri="{FF2B5EF4-FFF2-40B4-BE49-F238E27FC236}">
                <a16:creationId xmlns:a16="http://schemas.microsoft.com/office/drawing/2014/main" id="{5AE42863-86EF-AF10-965B-C2D31BCC98C6}"/>
              </a:ext>
            </a:extLst>
          </p:cNvPr>
          <p:cNvSpPr/>
          <p:nvPr/>
        </p:nvSpPr>
        <p:spPr>
          <a:xfrm>
            <a:off x="4124393" y="2941827"/>
            <a:ext cx="5019600" cy="9660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62" name="Google Shape;462;p13">
            <a:extLst>
              <a:ext uri="{FF2B5EF4-FFF2-40B4-BE49-F238E27FC236}">
                <a16:creationId xmlns:a16="http://schemas.microsoft.com/office/drawing/2014/main" id="{9080729A-3937-5CBB-BF6B-B2A223DF363D}"/>
              </a:ext>
            </a:extLst>
          </p:cNvPr>
          <p:cNvSpPr/>
          <p:nvPr/>
        </p:nvSpPr>
        <p:spPr>
          <a:xfrm flipH="1">
            <a:off x="2226929" y="2941837"/>
            <a:ext cx="2421882" cy="964607"/>
          </a:xfrm>
          <a:prstGeom prst="rect">
            <a:avLst/>
          </a:prstGeom>
          <a:solidFill>
            <a:srgbClr val="00B0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63" name="Google Shape;463;p13">
            <a:extLst>
              <a:ext uri="{FF2B5EF4-FFF2-40B4-BE49-F238E27FC236}">
                <a16:creationId xmlns:a16="http://schemas.microsoft.com/office/drawing/2014/main" id="{CFAE4602-1270-B5BA-A3CA-8BF145A19DA3}"/>
              </a:ext>
            </a:extLst>
          </p:cNvPr>
          <p:cNvSpPr/>
          <p:nvPr/>
        </p:nvSpPr>
        <p:spPr>
          <a:xfrm rot="-5400000">
            <a:off x="3766531" y="2492955"/>
            <a:ext cx="965741" cy="1863485"/>
          </a:xfrm>
          <a:prstGeom prst="flowChartOffpageConnector">
            <a:avLst/>
          </a:prstGeom>
          <a:solidFill>
            <a:srgbClr val="00B0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64" name="Google Shape;464;p13">
            <a:extLst>
              <a:ext uri="{FF2B5EF4-FFF2-40B4-BE49-F238E27FC236}">
                <a16:creationId xmlns:a16="http://schemas.microsoft.com/office/drawing/2014/main" id="{5760CF07-E8EE-437F-F0E4-85F99E5AF7B8}"/>
              </a:ext>
            </a:extLst>
          </p:cNvPr>
          <p:cNvSpPr/>
          <p:nvPr/>
        </p:nvSpPr>
        <p:spPr>
          <a:xfrm>
            <a:off x="2305190" y="3057987"/>
            <a:ext cx="2548333" cy="744395"/>
          </a:xfrm>
          <a:prstGeom prst="rect">
            <a:avLst/>
          </a:prstGeom>
          <a:solidFill>
            <a:srgbClr val="00B0F0"/>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noProof="0" dirty="0">
                <a:solidFill>
                  <a:srgbClr val="FFFFFF"/>
                </a:solidFill>
                <a:latin typeface="Roboto Medium"/>
                <a:ea typeface="Roboto Medium"/>
                <a:cs typeface="Roboto Medium"/>
                <a:sym typeface="Roboto Medium"/>
              </a:rPr>
              <a:t>Caminos menos claros</a:t>
            </a:r>
            <a:endParaRPr lang="es-AR" sz="1600" b="0" i="0" u="none" strike="noStrike" cap="none" noProof="0" dirty="0">
              <a:solidFill>
                <a:srgbClr val="FFFFFF"/>
              </a:solidFill>
              <a:latin typeface="Roboto"/>
              <a:ea typeface="Roboto"/>
              <a:cs typeface="Roboto"/>
              <a:sym typeface="Roboto"/>
            </a:endParaRPr>
          </a:p>
        </p:txBody>
      </p:sp>
      <p:sp>
        <p:nvSpPr>
          <p:cNvPr id="465" name="Google Shape;465;p13">
            <a:extLst>
              <a:ext uri="{FF2B5EF4-FFF2-40B4-BE49-F238E27FC236}">
                <a16:creationId xmlns:a16="http://schemas.microsoft.com/office/drawing/2014/main" id="{1AEDAD23-A93D-4FC1-FC61-9A044E66FD55}"/>
              </a:ext>
            </a:extLst>
          </p:cNvPr>
          <p:cNvSpPr/>
          <p:nvPr/>
        </p:nvSpPr>
        <p:spPr>
          <a:xfrm>
            <a:off x="1320857" y="2941827"/>
            <a:ext cx="906039" cy="964157"/>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66" name="Google Shape;466;p13">
            <a:extLst>
              <a:ext uri="{FF2B5EF4-FFF2-40B4-BE49-F238E27FC236}">
                <a16:creationId xmlns:a16="http://schemas.microsoft.com/office/drawing/2014/main" id="{D7E723EC-3D8B-A642-8FD9-EE6DC9E42001}"/>
              </a:ext>
            </a:extLst>
          </p:cNvPr>
          <p:cNvSpPr/>
          <p:nvPr/>
        </p:nvSpPr>
        <p:spPr>
          <a:xfrm>
            <a:off x="1320857" y="2941837"/>
            <a:ext cx="906039" cy="964607"/>
          </a:xfrm>
          <a:prstGeom prst="rect">
            <a:avLst/>
          </a:prstGeom>
          <a:solidFill>
            <a:srgbClr val="008E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s-AR" sz="3200" b="0" i="0" u="none" strike="noStrike" cap="none" noProof="0" dirty="0">
                <a:solidFill>
                  <a:srgbClr val="FFFFFF"/>
                </a:solidFill>
                <a:latin typeface="Roboto Thin"/>
                <a:ea typeface="Roboto Thin"/>
                <a:cs typeface="Roboto Thin"/>
                <a:sym typeface="Roboto Thin"/>
              </a:rPr>
              <a:t>3</a:t>
            </a:r>
          </a:p>
        </p:txBody>
      </p:sp>
      <p:sp>
        <p:nvSpPr>
          <p:cNvPr id="467" name="Google Shape;467;p13">
            <a:extLst>
              <a:ext uri="{FF2B5EF4-FFF2-40B4-BE49-F238E27FC236}">
                <a16:creationId xmlns:a16="http://schemas.microsoft.com/office/drawing/2014/main" id="{23F350BE-2F92-1C1F-61DA-A005AF68E637}"/>
              </a:ext>
            </a:extLst>
          </p:cNvPr>
          <p:cNvSpPr/>
          <p:nvPr/>
        </p:nvSpPr>
        <p:spPr>
          <a:xfrm>
            <a:off x="4990349" y="2943601"/>
            <a:ext cx="3901500" cy="964200"/>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15000"/>
              </a:lnSpc>
              <a:spcBef>
                <a:spcPts val="0"/>
              </a:spcBef>
              <a:spcAft>
                <a:spcPts val="0"/>
              </a:spcAft>
              <a:buClr>
                <a:srgbClr val="008EF4"/>
              </a:buClr>
              <a:buSzPts val="1400"/>
              <a:buFont typeface="Roboto"/>
              <a:buChar char="●"/>
            </a:pPr>
            <a:r>
              <a:rPr lang="es-AR" sz="1400" b="0" i="0" u="none" strike="noStrike" cap="none" noProof="0" dirty="0">
                <a:solidFill>
                  <a:srgbClr val="008EF4"/>
                </a:solidFill>
                <a:latin typeface="Roboto"/>
                <a:ea typeface="Roboto"/>
                <a:cs typeface="Roboto"/>
                <a:sym typeface="Roboto"/>
              </a:rPr>
              <a:t>¿Cuáles son los caminos que menos conocemos o sobre los que nos hacemos más preguntas?</a:t>
            </a:r>
          </a:p>
        </p:txBody>
      </p:sp>
      <p:sp>
        <p:nvSpPr>
          <p:cNvPr id="468" name="Google Shape;468;p13">
            <a:extLst>
              <a:ext uri="{FF2B5EF4-FFF2-40B4-BE49-F238E27FC236}">
                <a16:creationId xmlns:a16="http://schemas.microsoft.com/office/drawing/2014/main" id="{989771C7-7BF7-1CEF-2C5C-44BBB7C9E742}"/>
              </a:ext>
            </a:extLst>
          </p:cNvPr>
          <p:cNvSpPr/>
          <p:nvPr/>
        </p:nvSpPr>
        <p:spPr>
          <a:xfrm>
            <a:off x="4124393" y="1958467"/>
            <a:ext cx="5019600" cy="9660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69" name="Google Shape;469;p13">
            <a:extLst>
              <a:ext uri="{FF2B5EF4-FFF2-40B4-BE49-F238E27FC236}">
                <a16:creationId xmlns:a16="http://schemas.microsoft.com/office/drawing/2014/main" id="{055A30D2-57E0-1955-1E4D-56D548A28AE9}"/>
              </a:ext>
            </a:extLst>
          </p:cNvPr>
          <p:cNvSpPr/>
          <p:nvPr/>
        </p:nvSpPr>
        <p:spPr>
          <a:xfrm flipH="1">
            <a:off x="2226929" y="1958478"/>
            <a:ext cx="2421882" cy="964607"/>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chemeClr val="dk1"/>
              </a:solidFill>
              <a:latin typeface="Arial"/>
              <a:ea typeface="Arial"/>
              <a:cs typeface="Arial"/>
              <a:sym typeface="Arial"/>
            </a:endParaRPr>
          </a:p>
        </p:txBody>
      </p:sp>
      <p:sp>
        <p:nvSpPr>
          <p:cNvPr id="470" name="Google Shape;470;p13">
            <a:extLst>
              <a:ext uri="{FF2B5EF4-FFF2-40B4-BE49-F238E27FC236}">
                <a16:creationId xmlns:a16="http://schemas.microsoft.com/office/drawing/2014/main" id="{43DA3FCE-103D-8085-4E5F-E40F957EAC18}"/>
              </a:ext>
            </a:extLst>
          </p:cNvPr>
          <p:cNvSpPr/>
          <p:nvPr/>
        </p:nvSpPr>
        <p:spPr>
          <a:xfrm rot="-5400000">
            <a:off x="3766531" y="1509595"/>
            <a:ext cx="965741" cy="1863485"/>
          </a:xfrm>
          <a:prstGeom prst="flowChartOffpageConnector">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chemeClr val="dk1"/>
              </a:solidFill>
              <a:latin typeface="Arial"/>
              <a:ea typeface="Arial"/>
              <a:cs typeface="Arial"/>
              <a:sym typeface="Arial"/>
            </a:endParaRPr>
          </a:p>
        </p:txBody>
      </p:sp>
      <p:sp>
        <p:nvSpPr>
          <p:cNvPr id="471" name="Google Shape;471;p13">
            <a:extLst>
              <a:ext uri="{FF2B5EF4-FFF2-40B4-BE49-F238E27FC236}">
                <a16:creationId xmlns:a16="http://schemas.microsoft.com/office/drawing/2014/main" id="{72255F09-12C5-5115-512B-25BAB7358D72}"/>
              </a:ext>
            </a:extLst>
          </p:cNvPr>
          <p:cNvSpPr/>
          <p:nvPr/>
        </p:nvSpPr>
        <p:spPr>
          <a:xfrm>
            <a:off x="2305190" y="2074627"/>
            <a:ext cx="2548333" cy="744395"/>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noProof="0" dirty="0">
                <a:solidFill>
                  <a:schemeClr val="dk1"/>
                </a:solidFill>
                <a:latin typeface="Roboto Medium"/>
                <a:ea typeface="Roboto Medium"/>
                <a:cs typeface="Roboto Medium"/>
                <a:sym typeface="Roboto Medium"/>
              </a:rPr>
              <a:t>Caminos que importan</a:t>
            </a:r>
            <a:endParaRPr lang="es-AR" sz="1600" b="0" i="0" u="none" strike="noStrike" cap="none" noProof="0" dirty="0">
              <a:solidFill>
                <a:schemeClr val="dk1"/>
              </a:solidFill>
              <a:latin typeface="Roboto"/>
              <a:ea typeface="Roboto"/>
              <a:cs typeface="Roboto"/>
              <a:sym typeface="Roboto"/>
            </a:endParaRPr>
          </a:p>
        </p:txBody>
      </p:sp>
      <p:sp>
        <p:nvSpPr>
          <p:cNvPr id="472" name="Google Shape;472;p13">
            <a:extLst>
              <a:ext uri="{FF2B5EF4-FFF2-40B4-BE49-F238E27FC236}">
                <a16:creationId xmlns:a16="http://schemas.microsoft.com/office/drawing/2014/main" id="{4639DB6C-4F78-C0DF-E935-BE4779AEF608}"/>
              </a:ext>
            </a:extLst>
          </p:cNvPr>
          <p:cNvSpPr/>
          <p:nvPr/>
        </p:nvSpPr>
        <p:spPr>
          <a:xfrm>
            <a:off x="1320857" y="1958467"/>
            <a:ext cx="906039" cy="964157"/>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73" name="Google Shape;473;p13">
            <a:extLst>
              <a:ext uri="{FF2B5EF4-FFF2-40B4-BE49-F238E27FC236}">
                <a16:creationId xmlns:a16="http://schemas.microsoft.com/office/drawing/2014/main" id="{FDB6C3C1-F99E-6828-022B-5760FC98A2C7}"/>
              </a:ext>
            </a:extLst>
          </p:cNvPr>
          <p:cNvSpPr/>
          <p:nvPr/>
        </p:nvSpPr>
        <p:spPr>
          <a:xfrm>
            <a:off x="1320857" y="1958478"/>
            <a:ext cx="906039" cy="964607"/>
          </a:xfrm>
          <a:prstGeom prst="rect">
            <a:avLst/>
          </a:prstGeom>
          <a:solidFill>
            <a:srgbClr val="7575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s-AR" sz="3200" b="0" i="0" u="none" strike="noStrike" cap="none" noProof="0" dirty="0">
                <a:solidFill>
                  <a:srgbClr val="FFFFFF"/>
                </a:solidFill>
                <a:latin typeface="Roboto Thin"/>
                <a:ea typeface="Roboto Thin"/>
                <a:cs typeface="Roboto Thin"/>
                <a:sym typeface="Roboto Thin"/>
              </a:rPr>
              <a:t>2</a:t>
            </a:r>
          </a:p>
        </p:txBody>
      </p:sp>
      <p:sp>
        <p:nvSpPr>
          <p:cNvPr id="474" name="Google Shape;474;p13">
            <a:extLst>
              <a:ext uri="{FF2B5EF4-FFF2-40B4-BE49-F238E27FC236}">
                <a16:creationId xmlns:a16="http://schemas.microsoft.com/office/drawing/2014/main" id="{D2A33E77-B822-7ADA-23B3-8EC1046AD2FE}"/>
              </a:ext>
            </a:extLst>
          </p:cNvPr>
          <p:cNvSpPr/>
          <p:nvPr/>
        </p:nvSpPr>
        <p:spPr>
          <a:xfrm>
            <a:off x="4990349" y="1960242"/>
            <a:ext cx="3901500" cy="964200"/>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15000"/>
              </a:lnSpc>
              <a:spcBef>
                <a:spcPts val="0"/>
              </a:spcBef>
              <a:spcAft>
                <a:spcPts val="0"/>
              </a:spcAft>
              <a:buClr>
                <a:srgbClr val="494263"/>
              </a:buClr>
              <a:buSzPts val="1400"/>
              <a:buFont typeface="Roboto"/>
              <a:buChar char="●"/>
            </a:pPr>
            <a:r>
              <a:rPr lang="es-AR" sz="1400" b="0" i="0" u="none" strike="noStrike" cap="none" noProof="0" dirty="0">
                <a:solidFill>
                  <a:srgbClr val="494263"/>
                </a:solidFill>
                <a:latin typeface="Roboto"/>
                <a:ea typeface="Roboto"/>
                <a:cs typeface="Roboto"/>
                <a:sym typeface="Roboto"/>
              </a:rPr>
              <a:t>¿Qué caminos permiten una mayor influencia?</a:t>
            </a:r>
          </a:p>
          <a:p>
            <a:pPr marL="457200" marR="0" lvl="0" indent="-317500" algn="l" rtl="0">
              <a:lnSpc>
                <a:spcPct val="115000"/>
              </a:lnSpc>
              <a:spcBef>
                <a:spcPts val="0"/>
              </a:spcBef>
              <a:spcAft>
                <a:spcPts val="0"/>
              </a:spcAft>
              <a:buClr>
                <a:srgbClr val="494263"/>
              </a:buClr>
              <a:buSzPts val="1400"/>
              <a:buFont typeface="Roboto"/>
              <a:buChar char="●"/>
            </a:pPr>
            <a:r>
              <a:rPr lang="es-AR" dirty="0">
                <a:solidFill>
                  <a:srgbClr val="494263"/>
                </a:solidFill>
                <a:latin typeface="Roboto"/>
                <a:ea typeface="Roboto"/>
                <a:cs typeface="Roboto"/>
                <a:sym typeface="Roboto"/>
              </a:rPr>
              <a:t>¿Cuáles son los más importantes para los cambios que buscamos influenciar?</a:t>
            </a:r>
            <a:endParaRPr lang="es-AR" sz="1400" b="0" i="0" u="none" strike="noStrike" cap="none" noProof="0" dirty="0">
              <a:solidFill>
                <a:srgbClr val="494263"/>
              </a:solidFill>
              <a:latin typeface="Roboto"/>
              <a:ea typeface="Roboto"/>
              <a:cs typeface="Roboto"/>
              <a:sym typeface="Roboto"/>
            </a:endParaRPr>
          </a:p>
        </p:txBody>
      </p:sp>
      <p:sp>
        <p:nvSpPr>
          <p:cNvPr id="475" name="Google Shape;475;p13">
            <a:extLst>
              <a:ext uri="{FF2B5EF4-FFF2-40B4-BE49-F238E27FC236}">
                <a16:creationId xmlns:a16="http://schemas.microsoft.com/office/drawing/2014/main" id="{28E75507-B636-3153-8097-BBEFA548E531}"/>
              </a:ext>
            </a:extLst>
          </p:cNvPr>
          <p:cNvSpPr/>
          <p:nvPr/>
        </p:nvSpPr>
        <p:spPr>
          <a:xfrm>
            <a:off x="4124393" y="975094"/>
            <a:ext cx="5019600" cy="9660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76" name="Google Shape;476;p13">
            <a:extLst>
              <a:ext uri="{FF2B5EF4-FFF2-40B4-BE49-F238E27FC236}">
                <a16:creationId xmlns:a16="http://schemas.microsoft.com/office/drawing/2014/main" id="{34BD5DC5-3F64-F8AC-EDF0-B95346925867}"/>
              </a:ext>
            </a:extLst>
          </p:cNvPr>
          <p:cNvSpPr/>
          <p:nvPr/>
        </p:nvSpPr>
        <p:spPr>
          <a:xfrm flipH="1">
            <a:off x="2226929" y="975104"/>
            <a:ext cx="2421882" cy="964607"/>
          </a:xfrm>
          <a:prstGeom prst="rect">
            <a:avLst/>
          </a:prstGeom>
          <a:solidFill>
            <a:srgbClr val="00B0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77" name="Google Shape;477;p13">
            <a:extLst>
              <a:ext uri="{FF2B5EF4-FFF2-40B4-BE49-F238E27FC236}">
                <a16:creationId xmlns:a16="http://schemas.microsoft.com/office/drawing/2014/main" id="{9CB92DE9-3BA1-6163-7C33-6E50620D70DF}"/>
              </a:ext>
            </a:extLst>
          </p:cNvPr>
          <p:cNvSpPr/>
          <p:nvPr/>
        </p:nvSpPr>
        <p:spPr>
          <a:xfrm rot="-5400000">
            <a:off x="3766531" y="526222"/>
            <a:ext cx="965741" cy="1863485"/>
          </a:xfrm>
          <a:prstGeom prst="flowChartOffpageConnector">
            <a:avLst/>
          </a:prstGeom>
          <a:solidFill>
            <a:srgbClr val="00B0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78" name="Google Shape;478;p13">
            <a:extLst>
              <a:ext uri="{FF2B5EF4-FFF2-40B4-BE49-F238E27FC236}">
                <a16:creationId xmlns:a16="http://schemas.microsoft.com/office/drawing/2014/main" id="{24412193-C722-BCD9-1BB9-D5DEB5C17CAF}"/>
              </a:ext>
            </a:extLst>
          </p:cNvPr>
          <p:cNvSpPr/>
          <p:nvPr/>
        </p:nvSpPr>
        <p:spPr>
          <a:xfrm>
            <a:off x="2305195" y="1091250"/>
            <a:ext cx="1286969" cy="744395"/>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noProof="0" dirty="0">
                <a:solidFill>
                  <a:srgbClr val="FFFFFF"/>
                </a:solidFill>
                <a:latin typeface="Roboto Medium"/>
                <a:ea typeface="Roboto Medium"/>
                <a:cs typeface="Roboto Medium"/>
                <a:sym typeface="Roboto Medium"/>
              </a:rPr>
              <a:t>Utilidad</a:t>
            </a:r>
            <a:endParaRPr lang="es-AR" sz="1600" b="0" i="0" u="none" strike="noStrike" cap="none" noProof="0" dirty="0">
              <a:solidFill>
                <a:srgbClr val="FFFFFF"/>
              </a:solidFill>
              <a:latin typeface="Roboto"/>
              <a:ea typeface="Roboto"/>
              <a:cs typeface="Roboto"/>
              <a:sym typeface="Roboto"/>
            </a:endParaRPr>
          </a:p>
        </p:txBody>
      </p:sp>
      <p:sp>
        <p:nvSpPr>
          <p:cNvPr id="479" name="Google Shape;479;p13">
            <a:extLst>
              <a:ext uri="{FF2B5EF4-FFF2-40B4-BE49-F238E27FC236}">
                <a16:creationId xmlns:a16="http://schemas.microsoft.com/office/drawing/2014/main" id="{BDB042E1-507A-14B4-8683-81E1746E7931}"/>
              </a:ext>
            </a:extLst>
          </p:cNvPr>
          <p:cNvSpPr/>
          <p:nvPr/>
        </p:nvSpPr>
        <p:spPr>
          <a:xfrm>
            <a:off x="1320857" y="975094"/>
            <a:ext cx="906039" cy="964157"/>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80" name="Google Shape;480;p13">
            <a:extLst>
              <a:ext uri="{FF2B5EF4-FFF2-40B4-BE49-F238E27FC236}">
                <a16:creationId xmlns:a16="http://schemas.microsoft.com/office/drawing/2014/main" id="{DF0833C5-90E9-9004-F6DF-08AA32D14C90}"/>
              </a:ext>
            </a:extLst>
          </p:cNvPr>
          <p:cNvSpPr/>
          <p:nvPr/>
        </p:nvSpPr>
        <p:spPr>
          <a:xfrm>
            <a:off x="1320857" y="975104"/>
            <a:ext cx="906039" cy="964607"/>
          </a:xfrm>
          <a:prstGeom prst="rect">
            <a:avLst/>
          </a:prstGeom>
          <a:solidFill>
            <a:srgbClr val="008E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s-AR" sz="3200" b="0" i="0" u="none" strike="noStrike" cap="none" noProof="0" dirty="0">
                <a:solidFill>
                  <a:srgbClr val="FFFFFF"/>
                </a:solidFill>
                <a:latin typeface="Roboto Thin"/>
                <a:ea typeface="Roboto Thin"/>
                <a:cs typeface="Roboto Thin"/>
                <a:sym typeface="Roboto Thin"/>
              </a:rPr>
              <a:t>1</a:t>
            </a:r>
          </a:p>
        </p:txBody>
      </p:sp>
      <p:sp>
        <p:nvSpPr>
          <p:cNvPr id="481" name="Google Shape;481;p13">
            <a:extLst>
              <a:ext uri="{FF2B5EF4-FFF2-40B4-BE49-F238E27FC236}">
                <a16:creationId xmlns:a16="http://schemas.microsoft.com/office/drawing/2014/main" id="{919FD328-B57F-8017-B31C-BDF1CD3B30F3}"/>
              </a:ext>
            </a:extLst>
          </p:cNvPr>
          <p:cNvSpPr/>
          <p:nvPr/>
        </p:nvSpPr>
        <p:spPr>
          <a:xfrm>
            <a:off x="4990349" y="976868"/>
            <a:ext cx="3901500" cy="964200"/>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15000"/>
              </a:lnSpc>
              <a:spcBef>
                <a:spcPts val="0"/>
              </a:spcBef>
              <a:spcAft>
                <a:spcPts val="0"/>
              </a:spcAft>
              <a:buClr>
                <a:srgbClr val="008EF4"/>
              </a:buClr>
              <a:buSzPts val="1400"/>
              <a:buFont typeface="Roboto"/>
              <a:buChar char="●"/>
            </a:pPr>
            <a:r>
              <a:rPr lang="es-AR" sz="1400" b="0" i="0" u="none" strike="noStrike" cap="none" noProof="0" dirty="0">
                <a:solidFill>
                  <a:srgbClr val="008EF4"/>
                </a:solidFill>
                <a:latin typeface="Roboto"/>
                <a:ea typeface="Roboto"/>
                <a:cs typeface="Roboto"/>
                <a:sym typeface="Roboto"/>
              </a:rPr>
              <a:t>¿Qué necesitamos para informar nuestra estrategia?</a:t>
            </a:r>
          </a:p>
        </p:txBody>
      </p:sp>
      <p:sp>
        <p:nvSpPr>
          <p:cNvPr id="482" name="Google Shape;482;p13">
            <a:extLst>
              <a:ext uri="{FF2B5EF4-FFF2-40B4-BE49-F238E27FC236}">
                <a16:creationId xmlns:a16="http://schemas.microsoft.com/office/drawing/2014/main" id="{B4A28B14-E825-9EAC-B33D-32152886FCE2}"/>
              </a:ext>
            </a:extLst>
          </p:cNvPr>
          <p:cNvSpPr/>
          <p:nvPr/>
        </p:nvSpPr>
        <p:spPr>
          <a:xfrm>
            <a:off x="4124393" y="3925197"/>
            <a:ext cx="5019600" cy="9660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83" name="Google Shape;483;p13">
            <a:extLst>
              <a:ext uri="{FF2B5EF4-FFF2-40B4-BE49-F238E27FC236}">
                <a16:creationId xmlns:a16="http://schemas.microsoft.com/office/drawing/2014/main" id="{25E18DC1-E1D8-9D84-CB12-B4195321F5EF}"/>
              </a:ext>
            </a:extLst>
          </p:cNvPr>
          <p:cNvSpPr/>
          <p:nvPr/>
        </p:nvSpPr>
        <p:spPr>
          <a:xfrm flipH="1">
            <a:off x="2226929" y="3925208"/>
            <a:ext cx="2421882" cy="964607"/>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chemeClr val="dk1"/>
              </a:solidFill>
              <a:latin typeface="Arial"/>
              <a:ea typeface="Arial"/>
              <a:cs typeface="Arial"/>
              <a:sym typeface="Arial"/>
            </a:endParaRPr>
          </a:p>
        </p:txBody>
      </p:sp>
      <p:sp>
        <p:nvSpPr>
          <p:cNvPr id="484" name="Google Shape;484;p13">
            <a:extLst>
              <a:ext uri="{FF2B5EF4-FFF2-40B4-BE49-F238E27FC236}">
                <a16:creationId xmlns:a16="http://schemas.microsoft.com/office/drawing/2014/main" id="{8238E7A0-09A6-DA59-08A6-54433DA62045}"/>
              </a:ext>
            </a:extLst>
          </p:cNvPr>
          <p:cNvSpPr/>
          <p:nvPr/>
        </p:nvSpPr>
        <p:spPr>
          <a:xfrm rot="-5400000">
            <a:off x="3766531" y="3476325"/>
            <a:ext cx="965741" cy="1863485"/>
          </a:xfrm>
          <a:prstGeom prst="flowChartOffpageConnector">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chemeClr val="dk1"/>
              </a:solidFill>
              <a:latin typeface="Arial"/>
              <a:ea typeface="Arial"/>
              <a:cs typeface="Arial"/>
              <a:sym typeface="Arial"/>
            </a:endParaRPr>
          </a:p>
        </p:txBody>
      </p:sp>
      <p:sp>
        <p:nvSpPr>
          <p:cNvPr id="485" name="Google Shape;485;p13">
            <a:extLst>
              <a:ext uri="{FF2B5EF4-FFF2-40B4-BE49-F238E27FC236}">
                <a16:creationId xmlns:a16="http://schemas.microsoft.com/office/drawing/2014/main" id="{73AE5273-B1A5-9D86-C348-AB66D82D80F0}"/>
              </a:ext>
            </a:extLst>
          </p:cNvPr>
          <p:cNvSpPr/>
          <p:nvPr/>
        </p:nvSpPr>
        <p:spPr>
          <a:xfrm>
            <a:off x="2305190" y="4041357"/>
            <a:ext cx="2548333" cy="744395"/>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noProof="0" dirty="0">
                <a:solidFill>
                  <a:schemeClr val="dk1"/>
                </a:solidFill>
                <a:latin typeface="Roboto Medium"/>
                <a:ea typeface="Roboto Medium"/>
                <a:cs typeface="Roboto Medium"/>
                <a:sym typeface="Roboto Medium"/>
              </a:rPr>
              <a:t>Viabilidad</a:t>
            </a:r>
            <a:endParaRPr lang="es-AR" sz="1600" b="0" i="0" u="none" strike="noStrike" cap="none" noProof="0" dirty="0">
              <a:solidFill>
                <a:schemeClr val="dk1"/>
              </a:solidFill>
              <a:latin typeface="Roboto"/>
              <a:ea typeface="Roboto"/>
              <a:cs typeface="Roboto"/>
              <a:sym typeface="Roboto"/>
            </a:endParaRPr>
          </a:p>
        </p:txBody>
      </p:sp>
      <p:sp>
        <p:nvSpPr>
          <p:cNvPr id="486" name="Google Shape;486;p13">
            <a:extLst>
              <a:ext uri="{FF2B5EF4-FFF2-40B4-BE49-F238E27FC236}">
                <a16:creationId xmlns:a16="http://schemas.microsoft.com/office/drawing/2014/main" id="{97738AE2-5693-D88A-A61A-44016F4A3236}"/>
              </a:ext>
            </a:extLst>
          </p:cNvPr>
          <p:cNvSpPr/>
          <p:nvPr/>
        </p:nvSpPr>
        <p:spPr>
          <a:xfrm>
            <a:off x="1320857" y="3925197"/>
            <a:ext cx="906039" cy="964157"/>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87" name="Google Shape;487;p13">
            <a:extLst>
              <a:ext uri="{FF2B5EF4-FFF2-40B4-BE49-F238E27FC236}">
                <a16:creationId xmlns:a16="http://schemas.microsoft.com/office/drawing/2014/main" id="{1F8F2971-C3DF-525C-024D-42D878E40E7B}"/>
              </a:ext>
            </a:extLst>
          </p:cNvPr>
          <p:cNvSpPr/>
          <p:nvPr/>
        </p:nvSpPr>
        <p:spPr>
          <a:xfrm>
            <a:off x="1320857" y="3925208"/>
            <a:ext cx="906039" cy="964607"/>
          </a:xfrm>
          <a:prstGeom prst="rect">
            <a:avLst/>
          </a:prstGeom>
          <a:solidFill>
            <a:srgbClr val="7575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s-AR" sz="3200" b="0" i="0" u="none" strike="noStrike" cap="none" noProof="0" dirty="0">
                <a:solidFill>
                  <a:srgbClr val="FFFFFF"/>
                </a:solidFill>
                <a:latin typeface="Roboto Thin"/>
                <a:ea typeface="Roboto Thin"/>
                <a:cs typeface="Roboto Thin"/>
                <a:sym typeface="Roboto Thin"/>
              </a:rPr>
              <a:t>4</a:t>
            </a:r>
          </a:p>
        </p:txBody>
      </p:sp>
      <p:sp>
        <p:nvSpPr>
          <p:cNvPr id="488" name="Google Shape;488;p13">
            <a:extLst>
              <a:ext uri="{FF2B5EF4-FFF2-40B4-BE49-F238E27FC236}">
                <a16:creationId xmlns:a16="http://schemas.microsoft.com/office/drawing/2014/main" id="{B49C39DE-987B-A4C3-1066-2A67C228450E}"/>
              </a:ext>
            </a:extLst>
          </p:cNvPr>
          <p:cNvSpPr/>
          <p:nvPr/>
        </p:nvSpPr>
        <p:spPr>
          <a:xfrm>
            <a:off x="4990349" y="3926972"/>
            <a:ext cx="3901500" cy="964200"/>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15000"/>
              </a:lnSpc>
              <a:spcBef>
                <a:spcPts val="0"/>
              </a:spcBef>
              <a:spcAft>
                <a:spcPts val="0"/>
              </a:spcAft>
              <a:buClr>
                <a:srgbClr val="494263"/>
              </a:buClr>
              <a:buSzPts val="1400"/>
              <a:buFont typeface="Roboto"/>
              <a:buChar char="●"/>
            </a:pPr>
            <a:r>
              <a:rPr lang="es-AR" sz="1400" b="0" i="0" u="none" strike="noStrike" cap="none" noProof="0" dirty="0">
                <a:solidFill>
                  <a:srgbClr val="494263"/>
                </a:solidFill>
                <a:latin typeface="Roboto"/>
                <a:ea typeface="Roboto"/>
                <a:cs typeface="Roboto"/>
                <a:sym typeface="Roboto"/>
              </a:rPr>
              <a:t>¿Qué podemos conocer?</a:t>
            </a:r>
          </a:p>
          <a:p>
            <a:pPr marL="457200" marR="0" lvl="0" indent="-317500" algn="l" rtl="0">
              <a:lnSpc>
                <a:spcPct val="115000"/>
              </a:lnSpc>
              <a:spcBef>
                <a:spcPts val="0"/>
              </a:spcBef>
              <a:spcAft>
                <a:spcPts val="0"/>
              </a:spcAft>
              <a:buClr>
                <a:srgbClr val="494263"/>
              </a:buClr>
              <a:buSzPts val="1400"/>
              <a:buFont typeface="Roboto"/>
              <a:buChar char="●"/>
            </a:pPr>
            <a:r>
              <a:rPr lang="es-AR" dirty="0">
                <a:solidFill>
                  <a:srgbClr val="494263"/>
                </a:solidFill>
                <a:latin typeface="Roboto"/>
                <a:ea typeface="Roboto"/>
                <a:cs typeface="Roboto"/>
                <a:sym typeface="Roboto"/>
              </a:rPr>
              <a:t>¿Qué caminos podemos explorar con los recursos de los que disponemos?</a:t>
            </a:r>
            <a:endParaRPr lang="es-AR" sz="1400" b="0" i="0" u="none" strike="noStrike" cap="none" noProof="0" dirty="0">
              <a:solidFill>
                <a:srgbClr val="494263"/>
              </a:solidFill>
              <a:latin typeface="Roboto"/>
              <a:ea typeface="Roboto"/>
              <a:cs typeface="Roboto"/>
              <a:sym typeface="Roboto"/>
            </a:endParaRPr>
          </a:p>
        </p:txBody>
      </p:sp>
      <p:sp>
        <p:nvSpPr>
          <p:cNvPr id="489" name="Google Shape;489;p13">
            <a:extLst>
              <a:ext uri="{FF2B5EF4-FFF2-40B4-BE49-F238E27FC236}">
                <a16:creationId xmlns:a16="http://schemas.microsoft.com/office/drawing/2014/main" id="{44C75E0F-1B91-1C20-C0B7-A010A76D7016}"/>
              </a:ext>
            </a:extLst>
          </p:cNvPr>
          <p:cNvSpPr/>
          <p:nvPr/>
        </p:nvSpPr>
        <p:spPr>
          <a:xfrm>
            <a:off x="4124393" y="4908568"/>
            <a:ext cx="5019600" cy="9660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90" name="Google Shape;490;p13">
            <a:extLst>
              <a:ext uri="{FF2B5EF4-FFF2-40B4-BE49-F238E27FC236}">
                <a16:creationId xmlns:a16="http://schemas.microsoft.com/office/drawing/2014/main" id="{9812B616-1C89-A2BF-02C0-BECC7F9D060F}"/>
              </a:ext>
            </a:extLst>
          </p:cNvPr>
          <p:cNvSpPr/>
          <p:nvPr/>
        </p:nvSpPr>
        <p:spPr>
          <a:xfrm flipH="1">
            <a:off x="2226929" y="4908578"/>
            <a:ext cx="2421882" cy="964607"/>
          </a:xfrm>
          <a:prstGeom prst="rect">
            <a:avLst/>
          </a:prstGeom>
          <a:solidFill>
            <a:srgbClr val="00B0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91" name="Google Shape;491;p13">
            <a:extLst>
              <a:ext uri="{FF2B5EF4-FFF2-40B4-BE49-F238E27FC236}">
                <a16:creationId xmlns:a16="http://schemas.microsoft.com/office/drawing/2014/main" id="{3968D56A-AB20-FEA7-A58A-781E3FBC507A}"/>
              </a:ext>
            </a:extLst>
          </p:cNvPr>
          <p:cNvSpPr/>
          <p:nvPr/>
        </p:nvSpPr>
        <p:spPr>
          <a:xfrm rot="-5400000">
            <a:off x="3737034" y="4459696"/>
            <a:ext cx="965741" cy="1863485"/>
          </a:xfrm>
          <a:prstGeom prst="flowChartOffpageConnector">
            <a:avLst/>
          </a:prstGeom>
          <a:solidFill>
            <a:srgbClr val="00B0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92" name="Google Shape;492;p13">
            <a:extLst>
              <a:ext uri="{FF2B5EF4-FFF2-40B4-BE49-F238E27FC236}">
                <a16:creationId xmlns:a16="http://schemas.microsoft.com/office/drawing/2014/main" id="{861A352B-BC45-E0E4-0541-38C3604AA386}"/>
              </a:ext>
            </a:extLst>
          </p:cNvPr>
          <p:cNvSpPr/>
          <p:nvPr/>
        </p:nvSpPr>
        <p:spPr>
          <a:xfrm>
            <a:off x="2305190" y="5024728"/>
            <a:ext cx="2548333" cy="744395"/>
          </a:xfrm>
          <a:prstGeom prst="rect">
            <a:avLst/>
          </a:prstGeom>
          <a:solidFill>
            <a:srgbClr val="00B0F0"/>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1" u="none" strike="noStrike" cap="none" noProof="0" dirty="0">
                <a:solidFill>
                  <a:srgbClr val="FFFFFF"/>
                </a:solidFill>
                <a:latin typeface="Roboto Medium"/>
                <a:ea typeface="Roboto Medium"/>
                <a:cs typeface="Roboto Medium"/>
                <a:sym typeface="Roboto Medium"/>
              </a:rPr>
              <a:t>Timing </a:t>
            </a:r>
            <a:r>
              <a:rPr lang="es-AR" sz="1600" b="0" i="0" u="none" strike="noStrike" cap="none" noProof="0" dirty="0">
                <a:solidFill>
                  <a:srgbClr val="FFFFFF"/>
                </a:solidFill>
                <a:latin typeface="Roboto Medium"/>
                <a:ea typeface="Roboto Medium"/>
                <a:cs typeface="Roboto Medium"/>
                <a:sym typeface="Roboto Medium"/>
              </a:rPr>
              <a:t>(Tiempo y oportunidad)</a:t>
            </a:r>
            <a:endParaRPr lang="es-AR" sz="1600" b="0" i="0" u="none" strike="noStrike" cap="none" noProof="0" dirty="0">
              <a:solidFill>
                <a:srgbClr val="FFFFFF"/>
              </a:solidFill>
              <a:latin typeface="Roboto"/>
              <a:ea typeface="Roboto"/>
              <a:cs typeface="Roboto"/>
              <a:sym typeface="Roboto"/>
            </a:endParaRPr>
          </a:p>
        </p:txBody>
      </p:sp>
      <p:sp>
        <p:nvSpPr>
          <p:cNvPr id="493" name="Google Shape;493;p13">
            <a:extLst>
              <a:ext uri="{FF2B5EF4-FFF2-40B4-BE49-F238E27FC236}">
                <a16:creationId xmlns:a16="http://schemas.microsoft.com/office/drawing/2014/main" id="{CBC4B09A-0830-2050-B2E6-286543CBFC6E}"/>
              </a:ext>
            </a:extLst>
          </p:cNvPr>
          <p:cNvSpPr/>
          <p:nvPr/>
        </p:nvSpPr>
        <p:spPr>
          <a:xfrm>
            <a:off x="1320857" y="4908568"/>
            <a:ext cx="906039" cy="964157"/>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94" name="Google Shape;494;p13">
            <a:extLst>
              <a:ext uri="{FF2B5EF4-FFF2-40B4-BE49-F238E27FC236}">
                <a16:creationId xmlns:a16="http://schemas.microsoft.com/office/drawing/2014/main" id="{DD459460-0AFF-361E-BFE5-B258603207A1}"/>
              </a:ext>
            </a:extLst>
          </p:cNvPr>
          <p:cNvSpPr/>
          <p:nvPr/>
        </p:nvSpPr>
        <p:spPr>
          <a:xfrm>
            <a:off x="1320857" y="4908578"/>
            <a:ext cx="906039" cy="964607"/>
          </a:xfrm>
          <a:prstGeom prst="rect">
            <a:avLst/>
          </a:prstGeom>
          <a:solidFill>
            <a:srgbClr val="008E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s-AR" sz="3200" b="0" i="0" u="none" strike="noStrike" cap="none" noProof="0" dirty="0">
                <a:solidFill>
                  <a:srgbClr val="FFFFFF"/>
                </a:solidFill>
                <a:latin typeface="Roboto Thin"/>
                <a:ea typeface="Roboto Thin"/>
                <a:cs typeface="Roboto Thin"/>
                <a:sym typeface="Roboto Thin"/>
              </a:rPr>
              <a:t>5</a:t>
            </a:r>
          </a:p>
        </p:txBody>
      </p:sp>
      <p:sp>
        <p:nvSpPr>
          <p:cNvPr id="495" name="Google Shape;495;p13">
            <a:extLst>
              <a:ext uri="{FF2B5EF4-FFF2-40B4-BE49-F238E27FC236}">
                <a16:creationId xmlns:a16="http://schemas.microsoft.com/office/drawing/2014/main" id="{AE601875-4F60-5DA6-85D9-370BB05BAC17}"/>
              </a:ext>
            </a:extLst>
          </p:cNvPr>
          <p:cNvSpPr/>
          <p:nvPr/>
        </p:nvSpPr>
        <p:spPr>
          <a:xfrm>
            <a:off x="4990350" y="4910350"/>
            <a:ext cx="4089900" cy="964200"/>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15000"/>
              </a:lnSpc>
              <a:spcBef>
                <a:spcPts val="0"/>
              </a:spcBef>
              <a:spcAft>
                <a:spcPts val="0"/>
              </a:spcAft>
              <a:buClr>
                <a:srgbClr val="008EF4"/>
              </a:buClr>
              <a:buSzPts val="1400"/>
              <a:buFont typeface="Roboto"/>
              <a:buChar char="●"/>
            </a:pPr>
            <a:r>
              <a:rPr lang="es-AR" dirty="0">
                <a:solidFill>
                  <a:srgbClr val="008EF4"/>
                </a:solidFill>
                <a:latin typeface="Roboto"/>
                <a:ea typeface="Roboto"/>
                <a:cs typeface="Roboto"/>
                <a:sym typeface="Roboto"/>
              </a:rPr>
              <a:t>¿Qué caminos es oportuno explorar en este momento?</a:t>
            </a:r>
            <a:endParaRPr lang="es-AR" sz="1400" b="0" i="0" u="none" strike="noStrike" cap="none" noProof="0" dirty="0">
              <a:solidFill>
                <a:srgbClr val="008EF4"/>
              </a:solidFill>
              <a:latin typeface="Roboto"/>
              <a:ea typeface="Roboto"/>
              <a:cs typeface="Roboto"/>
              <a:sym typeface="Roboto"/>
            </a:endParaRPr>
          </a:p>
          <a:p>
            <a:pPr marL="457200" marR="0" lvl="0" indent="-317500" algn="l" rtl="0">
              <a:lnSpc>
                <a:spcPct val="115000"/>
              </a:lnSpc>
              <a:spcBef>
                <a:spcPts val="0"/>
              </a:spcBef>
              <a:spcAft>
                <a:spcPts val="0"/>
              </a:spcAft>
              <a:buClr>
                <a:srgbClr val="008EF4"/>
              </a:buClr>
              <a:buSzPts val="1400"/>
              <a:buFont typeface="Roboto"/>
              <a:buChar char="●"/>
            </a:pPr>
            <a:r>
              <a:rPr lang="es-AR" sz="1400" b="0" i="0" u="none" strike="noStrike" cap="none" noProof="0" dirty="0">
                <a:solidFill>
                  <a:srgbClr val="008EF4"/>
                </a:solidFill>
                <a:latin typeface="Roboto"/>
                <a:ea typeface="Roboto"/>
                <a:cs typeface="Roboto"/>
                <a:sym typeface="Roboto"/>
              </a:rPr>
              <a:t>¿Es demasiado pronto? ¿Demasiado tarde?</a:t>
            </a:r>
          </a:p>
        </p:txBody>
      </p:sp>
      <p:sp>
        <p:nvSpPr>
          <p:cNvPr id="496" name="Google Shape;496;p13">
            <a:extLst>
              <a:ext uri="{FF2B5EF4-FFF2-40B4-BE49-F238E27FC236}">
                <a16:creationId xmlns:a16="http://schemas.microsoft.com/office/drawing/2014/main" id="{534FA86B-35FB-CB28-05D9-C30B59BCD4F4}"/>
              </a:ext>
            </a:extLst>
          </p:cNvPr>
          <p:cNvSpPr/>
          <p:nvPr/>
        </p:nvSpPr>
        <p:spPr>
          <a:xfrm>
            <a:off x="4124393" y="5891938"/>
            <a:ext cx="5019600" cy="9660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497" name="Google Shape;497;p13">
            <a:extLst>
              <a:ext uri="{FF2B5EF4-FFF2-40B4-BE49-F238E27FC236}">
                <a16:creationId xmlns:a16="http://schemas.microsoft.com/office/drawing/2014/main" id="{A0546B1C-09F2-099B-A748-234965136090}"/>
              </a:ext>
            </a:extLst>
          </p:cNvPr>
          <p:cNvSpPr/>
          <p:nvPr/>
        </p:nvSpPr>
        <p:spPr>
          <a:xfrm flipH="1">
            <a:off x="2226929" y="5891949"/>
            <a:ext cx="2421882" cy="964607"/>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chemeClr val="dk1"/>
              </a:solidFill>
              <a:latin typeface="Arial"/>
              <a:ea typeface="Arial"/>
              <a:cs typeface="Arial"/>
              <a:sym typeface="Arial"/>
            </a:endParaRPr>
          </a:p>
        </p:txBody>
      </p:sp>
      <p:sp>
        <p:nvSpPr>
          <p:cNvPr id="498" name="Google Shape;498;p13">
            <a:extLst>
              <a:ext uri="{FF2B5EF4-FFF2-40B4-BE49-F238E27FC236}">
                <a16:creationId xmlns:a16="http://schemas.microsoft.com/office/drawing/2014/main" id="{699D25A1-3FC4-FC21-9B5B-B6DAD5800294}"/>
              </a:ext>
            </a:extLst>
          </p:cNvPr>
          <p:cNvSpPr/>
          <p:nvPr/>
        </p:nvSpPr>
        <p:spPr>
          <a:xfrm rot="-5400000">
            <a:off x="3766531" y="5443066"/>
            <a:ext cx="965741" cy="1863485"/>
          </a:xfrm>
          <a:prstGeom prst="flowChartOffpageConnector">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chemeClr val="dk1"/>
              </a:solidFill>
              <a:latin typeface="Arial"/>
              <a:ea typeface="Arial"/>
              <a:cs typeface="Arial"/>
              <a:sym typeface="Arial"/>
            </a:endParaRPr>
          </a:p>
        </p:txBody>
      </p:sp>
      <p:sp>
        <p:nvSpPr>
          <p:cNvPr id="499" name="Google Shape;499;p13">
            <a:extLst>
              <a:ext uri="{FF2B5EF4-FFF2-40B4-BE49-F238E27FC236}">
                <a16:creationId xmlns:a16="http://schemas.microsoft.com/office/drawing/2014/main" id="{3B6DBB8B-B50F-68C1-0E04-535036D0A01F}"/>
              </a:ext>
            </a:extLst>
          </p:cNvPr>
          <p:cNvSpPr/>
          <p:nvPr/>
        </p:nvSpPr>
        <p:spPr>
          <a:xfrm>
            <a:off x="2305190" y="6008098"/>
            <a:ext cx="2548333" cy="744395"/>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noProof="0" dirty="0">
                <a:solidFill>
                  <a:schemeClr val="dk1"/>
                </a:solidFill>
                <a:latin typeface="Roboto Medium"/>
                <a:ea typeface="Roboto Medium"/>
                <a:cs typeface="Roboto Medium"/>
                <a:sym typeface="Roboto Medium"/>
              </a:rPr>
              <a:t>No causar daño</a:t>
            </a:r>
            <a:endParaRPr lang="es-AR" sz="1600" b="0" i="0" u="none" strike="noStrike" cap="none" noProof="0" dirty="0">
              <a:solidFill>
                <a:schemeClr val="dk1"/>
              </a:solidFill>
              <a:latin typeface="Roboto"/>
              <a:ea typeface="Roboto"/>
              <a:cs typeface="Roboto"/>
              <a:sym typeface="Roboto"/>
            </a:endParaRPr>
          </a:p>
        </p:txBody>
      </p:sp>
      <p:sp>
        <p:nvSpPr>
          <p:cNvPr id="500" name="Google Shape;500;p13">
            <a:extLst>
              <a:ext uri="{FF2B5EF4-FFF2-40B4-BE49-F238E27FC236}">
                <a16:creationId xmlns:a16="http://schemas.microsoft.com/office/drawing/2014/main" id="{3B27C4E7-650F-88F2-C953-7B32E217DC24}"/>
              </a:ext>
            </a:extLst>
          </p:cNvPr>
          <p:cNvSpPr/>
          <p:nvPr/>
        </p:nvSpPr>
        <p:spPr>
          <a:xfrm>
            <a:off x="1320857" y="5891938"/>
            <a:ext cx="906039" cy="964157"/>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lang="es-AR" sz="2000" b="0" i="0" u="none" strike="noStrike" cap="none" noProof="0" dirty="0">
              <a:solidFill>
                <a:srgbClr val="000000"/>
              </a:solidFill>
              <a:latin typeface="Arial"/>
              <a:ea typeface="Arial"/>
              <a:cs typeface="Arial"/>
              <a:sym typeface="Arial"/>
            </a:endParaRPr>
          </a:p>
        </p:txBody>
      </p:sp>
      <p:sp>
        <p:nvSpPr>
          <p:cNvPr id="501" name="Google Shape;501;p13">
            <a:extLst>
              <a:ext uri="{FF2B5EF4-FFF2-40B4-BE49-F238E27FC236}">
                <a16:creationId xmlns:a16="http://schemas.microsoft.com/office/drawing/2014/main" id="{A1EE9300-058B-2E5F-E41D-C59D12EB8B98}"/>
              </a:ext>
            </a:extLst>
          </p:cNvPr>
          <p:cNvSpPr/>
          <p:nvPr/>
        </p:nvSpPr>
        <p:spPr>
          <a:xfrm>
            <a:off x="1320857" y="5891949"/>
            <a:ext cx="906039" cy="964607"/>
          </a:xfrm>
          <a:prstGeom prst="rect">
            <a:avLst/>
          </a:prstGeom>
          <a:solidFill>
            <a:srgbClr val="7575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s-AR" sz="3200" b="0" i="0" u="none" strike="noStrike" cap="none" noProof="0" dirty="0">
                <a:solidFill>
                  <a:srgbClr val="FFFFFF"/>
                </a:solidFill>
                <a:latin typeface="Roboto Thin"/>
                <a:ea typeface="Roboto Thin"/>
                <a:cs typeface="Roboto Thin"/>
                <a:sym typeface="Roboto Thin"/>
              </a:rPr>
              <a:t>6</a:t>
            </a:r>
          </a:p>
        </p:txBody>
      </p:sp>
      <p:sp>
        <p:nvSpPr>
          <p:cNvPr id="502" name="Google Shape;502;p13">
            <a:extLst>
              <a:ext uri="{FF2B5EF4-FFF2-40B4-BE49-F238E27FC236}">
                <a16:creationId xmlns:a16="http://schemas.microsoft.com/office/drawing/2014/main" id="{403DD152-97D3-1779-734A-2BDEC001B8FF}"/>
              </a:ext>
            </a:extLst>
          </p:cNvPr>
          <p:cNvSpPr/>
          <p:nvPr/>
        </p:nvSpPr>
        <p:spPr>
          <a:xfrm>
            <a:off x="4990350" y="5893725"/>
            <a:ext cx="4010100" cy="964200"/>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15000"/>
              </a:lnSpc>
              <a:spcBef>
                <a:spcPts val="0"/>
              </a:spcBef>
              <a:spcAft>
                <a:spcPts val="0"/>
              </a:spcAft>
              <a:buClr>
                <a:srgbClr val="494263"/>
              </a:buClr>
              <a:buSzPts val="1400"/>
              <a:buFont typeface="Roboto"/>
              <a:buChar char="●"/>
            </a:pPr>
            <a:r>
              <a:rPr lang="es-AR" dirty="0">
                <a:solidFill>
                  <a:srgbClr val="494263"/>
                </a:solidFill>
                <a:latin typeface="Roboto"/>
                <a:ea typeface="Roboto"/>
                <a:cs typeface="Roboto"/>
                <a:sym typeface="Roboto"/>
              </a:rPr>
              <a:t>¿Qué caminos podemos explorar sin causar daño (a las personas, a las estrategias existentes, al sistema en general)?</a:t>
            </a:r>
            <a:endParaRPr lang="es-AR" sz="1400" b="0" i="0" u="none" strike="noStrike" cap="none" noProof="0" dirty="0">
              <a:solidFill>
                <a:srgbClr val="494263"/>
              </a:solidFill>
              <a:latin typeface="Roboto"/>
              <a:ea typeface="Roboto"/>
              <a:cs typeface="Roboto"/>
              <a:sym typeface="Roboto"/>
            </a:endParaRPr>
          </a:p>
        </p:txBody>
      </p:sp>
      <p:grpSp>
        <p:nvGrpSpPr>
          <p:cNvPr id="2" name="Google Shape;310;g34f303c7b2d_0_96">
            <a:extLst>
              <a:ext uri="{FF2B5EF4-FFF2-40B4-BE49-F238E27FC236}">
                <a16:creationId xmlns:a16="http://schemas.microsoft.com/office/drawing/2014/main" id="{77F360D6-9378-6603-CAD5-23D9E8AF1DF1}"/>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083F8C0A-1D1F-5612-5612-8AB367C82E82}"/>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F65986D4-308E-9E1D-C699-CA3343E5DD02}"/>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438764A2-E44B-19BE-B2F9-34FF0D42D4D4}"/>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0C8F0ABD-08B0-C994-82E4-FCA477463FE5}"/>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791306DA-D4E5-33A6-435D-C05EF4516454}"/>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extLst>
      <p:ext uri="{BB962C8B-B14F-4D97-AF65-F5344CB8AC3E}">
        <p14:creationId xmlns:p14="http://schemas.microsoft.com/office/powerpoint/2010/main" val="592287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6">
          <a:extLst>
            <a:ext uri="{FF2B5EF4-FFF2-40B4-BE49-F238E27FC236}">
              <a16:creationId xmlns:a16="http://schemas.microsoft.com/office/drawing/2014/main" id="{91764647-6356-7B70-D594-90C197BCF3F1}"/>
            </a:ext>
          </a:extLst>
        </p:cNvPr>
        <p:cNvGrpSpPr/>
        <p:nvPr/>
      </p:nvGrpSpPr>
      <p:grpSpPr>
        <a:xfrm>
          <a:off x="0" y="0"/>
          <a:ext cx="0" cy="0"/>
          <a:chOff x="0" y="0"/>
          <a:chExt cx="0" cy="0"/>
        </a:xfrm>
      </p:grpSpPr>
      <p:sp>
        <p:nvSpPr>
          <p:cNvPr id="507" name="Google Shape;507;p19">
            <a:extLst>
              <a:ext uri="{FF2B5EF4-FFF2-40B4-BE49-F238E27FC236}">
                <a16:creationId xmlns:a16="http://schemas.microsoft.com/office/drawing/2014/main" id="{A95DBED4-73D2-1703-DDAD-372DA50DC7ED}"/>
              </a:ext>
            </a:extLst>
          </p:cNvPr>
          <p:cNvSpPr txBox="1"/>
          <p:nvPr/>
        </p:nvSpPr>
        <p:spPr>
          <a:xfrm>
            <a:off x="591757" y="413419"/>
            <a:ext cx="77541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595"/>
              <a:buFont typeface="Arial"/>
              <a:buNone/>
            </a:pPr>
            <a:r>
              <a:rPr lang="es-AR" sz="2400" b="1" i="0" u="none" strike="noStrike" cap="none" noProof="0" dirty="0">
                <a:solidFill>
                  <a:srgbClr val="FFFFFF"/>
                </a:solidFill>
                <a:latin typeface="Arial"/>
                <a:ea typeface="Arial"/>
                <a:cs typeface="Arial"/>
                <a:sym typeface="Arial"/>
              </a:rPr>
              <a:t>Small </a:t>
            </a:r>
            <a:r>
              <a:rPr lang="es-AR" sz="2400" b="1" i="0" u="none" strike="noStrike" cap="none" noProof="0" dirty="0" err="1">
                <a:solidFill>
                  <a:srgbClr val="FFFFFF"/>
                </a:solidFill>
                <a:latin typeface="Arial"/>
                <a:ea typeface="Arial"/>
                <a:cs typeface="Arial"/>
                <a:sym typeface="Arial"/>
              </a:rPr>
              <a:t>group</a:t>
            </a:r>
            <a:r>
              <a:rPr lang="es-AR" sz="2400" b="1" i="0" u="none" strike="noStrike" cap="none" noProof="0" dirty="0">
                <a:solidFill>
                  <a:srgbClr val="FFFFFF"/>
                </a:solidFill>
                <a:latin typeface="Arial"/>
                <a:ea typeface="Arial"/>
                <a:cs typeface="Arial"/>
                <a:sym typeface="Arial"/>
              </a:rPr>
              <a:t> </a:t>
            </a:r>
            <a:r>
              <a:rPr lang="es-AR" sz="2400" b="1" i="0" u="none" strike="noStrike" cap="none" noProof="0" dirty="0" err="1">
                <a:solidFill>
                  <a:srgbClr val="FFFFFF"/>
                </a:solidFill>
                <a:latin typeface="Arial"/>
                <a:ea typeface="Arial"/>
                <a:cs typeface="Arial"/>
                <a:sym typeface="Arial"/>
              </a:rPr>
              <a:t>activity</a:t>
            </a:r>
            <a:endParaRPr lang="es-AR" sz="1400" b="0" i="0" u="none" strike="noStrike" cap="none" noProof="0" dirty="0">
              <a:solidFill>
                <a:srgbClr val="000000"/>
              </a:solidFill>
              <a:latin typeface="Arial"/>
              <a:ea typeface="Arial"/>
              <a:cs typeface="Arial"/>
              <a:sym typeface="Arial"/>
            </a:endParaRPr>
          </a:p>
        </p:txBody>
      </p:sp>
      <p:pic>
        <p:nvPicPr>
          <p:cNvPr id="508" name="Google Shape;508;p19">
            <a:extLst>
              <a:ext uri="{FF2B5EF4-FFF2-40B4-BE49-F238E27FC236}">
                <a16:creationId xmlns:a16="http://schemas.microsoft.com/office/drawing/2014/main" id="{7670EB7D-6D46-2ABD-4AB8-5D3AB29D3D73}"/>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grpSp>
        <p:nvGrpSpPr>
          <p:cNvPr id="509" name="Google Shape;509;p19">
            <a:extLst>
              <a:ext uri="{FF2B5EF4-FFF2-40B4-BE49-F238E27FC236}">
                <a16:creationId xmlns:a16="http://schemas.microsoft.com/office/drawing/2014/main" id="{BCDB82C3-08B0-A587-932F-D683EF84DBA6}"/>
              </a:ext>
            </a:extLst>
          </p:cNvPr>
          <p:cNvGrpSpPr/>
          <p:nvPr/>
        </p:nvGrpSpPr>
        <p:grpSpPr>
          <a:xfrm>
            <a:off x="4" y="6250"/>
            <a:ext cx="9249470" cy="6858000"/>
            <a:chOff x="4" y="6250"/>
            <a:chExt cx="9249470" cy="6858000"/>
          </a:xfrm>
        </p:grpSpPr>
        <p:pic>
          <p:nvPicPr>
            <p:cNvPr id="510" name="Google Shape;510;p19">
              <a:extLst>
                <a:ext uri="{FF2B5EF4-FFF2-40B4-BE49-F238E27FC236}">
                  <a16:creationId xmlns:a16="http://schemas.microsoft.com/office/drawing/2014/main" id="{CFF42AF6-6B87-1879-C8F4-2EDAA833C2F0}"/>
                </a:ext>
              </a:extLst>
            </p:cNvPr>
            <p:cNvPicPr preferRelativeResize="0"/>
            <p:nvPr/>
          </p:nvPicPr>
          <p:blipFill>
            <a:blip r:embed="rId4"/>
            <a:srcRect t="10" b="10"/>
            <a:stretch/>
          </p:blipFill>
          <p:spPr>
            <a:xfrm>
              <a:off x="4" y="6250"/>
              <a:ext cx="9249470" cy="6858000"/>
            </a:xfrm>
            <a:prstGeom prst="rect">
              <a:avLst/>
            </a:prstGeom>
            <a:noFill/>
            <a:ln>
              <a:noFill/>
            </a:ln>
          </p:spPr>
        </p:pic>
        <p:sp>
          <p:nvSpPr>
            <p:cNvPr id="511" name="Google Shape;511;p19">
              <a:extLst>
                <a:ext uri="{FF2B5EF4-FFF2-40B4-BE49-F238E27FC236}">
                  <a16:creationId xmlns:a16="http://schemas.microsoft.com/office/drawing/2014/main" id="{CB193C77-BFA8-56F8-4380-40899E531F66}"/>
                </a:ext>
              </a:extLst>
            </p:cNvPr>
            <p:cNvSpPr txBox="1"/>
            <p:nvPr/>
          </p:nvSpPr>
          <p:spPr>
            <a:xfrm>
              <a:off x="1728388" y="1779425"/>
              <a:ext cx="5792700" cy="2529900"/>
            </a:xfrm>
            <a:prstGeom prst="rect">
              <a:avLst/>
            </a:prstGeom>
            <a:solidFill>
              <a:srgbClr val="F3F1E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F5AA6"/>
                </a:buClr>
                <a:buSzPts val="2200"/>
                <a:buFont typeface="Helvetica Neue"/>
                <a:buNone/>
              </a:pPr>
              <a:r>
                <a:rPr lang="es-AR" sz="1700" b="0" i="0" u="none" strike="noStrike" cap="none" noProof="0" dirty="0">
                  <a:solidFill>
                    <a:srgbClr val="2F5AA6"/>
                  </a:solidFill>
                  <a:latin typeface="Helvetica Neue"/>
                  <a:ea typeface="Helvetica Neue"/>
                  <a:cs typeface="Helvetica Neue"/>
                  <a:sym typeface="Helvetica Neue"/>
                </a:rPr>
                <a:t>Piense en una iniciativa o programa que le resulte familiar. </a:t>
              </a:r>
            </a:p>
            <a:p>
              <a:pPr marL="457200" marR="0" lvl="0" indent="-336550" algn="l" rtl="0">
                <a:lnSpc>
                  <a:spcPct val="100000"/>
                </a:lnSpc>
                <a:spcBef>
                  <a:spcPts val="0"/>
                </a:spcBef>
                <a:spcAft>
                  <a:spcPts val="0"/>
                </a:spcAft>
                <a:buClr>
                  <a:srgbClr val="2F5AA6"/>
                </a:buClr>
                <a:buSzPts val="1700"/>
                <a:buFont typeface="Helvetica Neue"/>
                <a:buChar char="●"/>
              </a:pPr>
              <a:r>
                <a:rPr lang="es-AR" sz="1700" dirty="0">
                  <a:solidFill>
                    <a:srgbClr val="2F5AA6"/>
                  </a:solidFill>
                  <a:latin typeface="Helvetica Neue"/>
                  <a:ea typeface="Helvetica Neue"/>
                  <a:cs typeface="Helvetica Neue"/>
                  <a:sym typeface="Helvetica Neue"/>
                </a:rPr>
                <a:t>¿Qué preguntas causales podría formular</a:t>
              </a:r>
              <a:r>
                <a:rPr lang="es-AR" sz="1700" b="0" i="0" u="none" strike="noStrike" cap="none" noProof="0" dirty="0">
                  <a:solidFill>
                    <a:srgbClr val="2F5AA6"/>
                  </a:solidFill>
                  <a:latin typeface="Helvetica Neue"/>
                  <a:ea typeface="Helvetica Neue"/>
                  <a:cs typeface="Helvetica Neue"/>
                  <a:sym typeface="Helvetica Neue"/>
                </a:rPr>
                <a:t>?</a:t>
              </a:r>
            </a:p>
            <a:p>
              <a:pPr marL="457200" marR="0" lvl="0" indent="-336550" algn="l" rtl="0">
                <a:lnSpc>
                  <a:spcPct val="100000"/>
                </a:lnSpc>
                <a:spcBef>
                  <a:spcPts val="0"/>
                </a:spcBef>
                <a:spcAft>
                  <a:spcPts val="0"/>
                </a:spcAft>
                <a:buClr>
                  <a:srgbClr val="2F5AA6"/>
                </a:buClr>
                <a:buSzPts val="1700"/>
                <a:buFont typeface="Helvetica Neue"/>
                <a:buChar char="●"/>
              </a:pPr>
              <a:r>
                <a:rPr lang="es-AR" sz="1700" b="0" i="0" u="none" strike="noStrike" cap="none" noProof="0" dirty="0">
                  <a:solidFill>
                    <a:srgbClr val="2F5AA6"/>
                  </a:solidFill>
                  <a:latin typeface="Helvetica Neue"/>
                  <a:ea typeface="Helvetica Neue"/>
                  <a:cs typeface="Helvetica Neue"/>
                  <a:sym typeface="Helvetica Neue"/>
                </a:rPr>
                <a:t>¿Qué caminos causales podría explorar?</a:t>
              </a:r>
            </a:p>
            <a:p>
              <a:pPr marL="457200" marR="0" lvl="0" indent="-336550" algn="l" rtl="0">
                <a:lnSpc>
                  <a:spcPct val="100000"/>
                </a:lnSpc>
                <a:spcBef>
                  <a:spcPts val="0"/>
                </a:spcBef>
                <a:spcAft>
                  <a:spcPts val="0"/>
                </a:spcAft>
                <a:buClr>
                  <a:srgbClr val="2F5AA6"/>
                </a:buClr>
                <a:buSzPts val="1700"/>
                <a:buFont typeface="Helvetica Neue"/>
                <a:buChar char="●"/>
              </a:pPr>
              <a:r>
                <a:rPr lang="es-AR" sz="1700" dirty="0">
                  <a:solidFill>
                    <a:srgbClr val="2F5AA6"/>
                  </a:solidFill>
                  <a:latin typeface="Helvetica Neue"/>
                  <a:ea typeface="Helvetica Neue"/>
                  <a:cs typeface="Helvetica Neue"/>
                  <a:sym typeface="Helvetica Neue"/>
                </a:rPr>
                <a:t>¿Cómo beneficiaría al equipo del programa o iniciativa esa exploración de caminos causales?</a:t>
              </a:r>
              <a:r>
                <a:rPr lang="es-AR" sz="1700" b="0" i="0" u="none" strike="noStrike" cap="none" noProof="0" dirty="0">
                  <a:solidFill>
                    <a:srgbClr val="2F5AA6"/>
                  </a:solidFill>
                  <a:latin typeface="Helvetica Neue"/>
                  <a:ea typeface="Helvetica Neue"/>
                  <a:cs typeface="Helvetica Neue"/>
                  <a:sym typeface="Helvetica Neue"/>
                </a:rPr>
                <a:t> </a:t>
              </a:r>
            </a:p>
            <a:p>
              <a:pPr marL="0" marR="0" lvl="0" indent="0" algn="l" rtl="0">
                <a:lnSpc>
                  <a:spcPct val="100000"/>
                </a:lnSpc>
                <a:spcBef>
                  <a:spcPts val="0"/>
                </a:spcBef>
                <a:spcAft>
                  <a:spcPts val="0"/>
                </a:spcAft>
                <a:buClr>
                  <a:srgbClr val="000000"/>
                </a:buClr>
                <a:buSzPts val="1700"/>
                <a:buFont typeface="Arial"/>
                <a:buNone/>
              </a:pPr>
              <a:endParaRPr lang="es-AR" sz="1700" b="0" i="0" u="none" strike="noStrike" cap="none" noProof="0" dirty="0">
                <a:solidFill>
                  <a:srgbClr val="2F5AA6"/>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700"/>
                <a:buFont typeface="Arial"/>
                <a:buNone/>
              </a:pPr>
              <a:r>
                <a:rPr lang="es-AR" sz="1700" dirty="0">
                  <a:solidFill>
                    <a:srgbClr val="2F5AA6"/>
                  </a:solidFill>
                  <a:latin typeface="Helvetica Neue"/>
                  <a:ea typeface="Helvetica Neue"/>
                  <a:cs typeface="Helvetica Neue"/>
                  <a:sym typeface="Helvetica Neue"/>
                </a:rPr>
                <a:t>En pequeños grupos de discusión, compartan sus ejemplos reflexionen juntos acerca de cada uno.</a:t>
              </a:r>
              <a:endParaRPr lang="es-AR" sz="1700" b="0" i="0" u="none" strike="noStrike" cap="none" noProof="0" dirty="0">
                <a:solidFill>
                  <a:srgbClr val="2F5AA6"/>
                </a:solidFill>
                <a:latin typeface="Helvetica Neue"/>
                <a:ea typeface="Helvetica Neue"/>
                <a:cs typeface="Helvetica Neue"/>
                <a:sym typeface="Helvetica Neue"/>
              </a:endParaRPr>
            </a:p>
          </p:txBody>
        </p:sp>
      </p:grpSp>
    </p:spTree>
    <p:extLst>
      <p:ext uri="{BB962C8B-B14F-4D97-AF65-F5344CB8AC3E}">
        <p14:creationId xmlns:p14="http://schemas.microsoft.com/office/powerpoint/2010/main" val="1496985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5">
          <a:extLst>
            <a:ext uri="{FF2B5EF4-FFF2-40B4-BE49-F238E27FC236}">
              <a16:creationId xmlns:a16="http://schemas.microsoft.com/office/drawing/2014/main" id="{8A415904-C6D9-60FE-777A-EB58B450828E}"/>
            </a:ext>
          </a:extLst>
        </p:cNvPr>
        <p:cNvGrpSpPr/>
        <p:nvPr/>
      </p:nvGrpSpPr>
      <p:grpSpPr>
        <a:xfrm>
          <a:off x="0" y="0"/>
          <a:ext cx="0" cy="0"/>
          <a:chOff x="0" y="0"/>
          <a:chExt cx="0" cy="0"/>
        </a:xfrm>
      </p:grpSpPr>
      <p:sp>
        <p:nvSpPr>
          <p:cNvPr id="516" name="Google Shape;516;g34f303c7b2d_0_358">
            <a:extLst>
              <a:ext uri="{FF2B5EF4-FFF2-40B4-BE49-F238E27FC236}">
                <a16:creationId xmlns:a16="http://schemas.microsoft.com/office/drawing/2014/main" id="{7FDEB4AE-F38E-ADE8-2A81-F6A0F8A2751B}"/>
              </a:ext>
            </a:extLst>
          </p:cNvPr>
          <p:cNvSpPr/>
          <p:nvPr/>
        </p:nvSpPr>
        <p:spPr>
          <a:xfrm>
            <a:off x="0" y="-3"/>
            <a:ext cx="9144000" cy="6858000"/>
          </a:xfrm>
          <a:prstGeom prst="rect">
            <a:avLst/>
          </a:prstGeom>
          <a:solidFill>
            <a:srgbClr val="1B927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517" name="Google Shape;517;g34f303c7b2d_0_358">
            <a:extLst>
              <a:ext uri="{FF2B5EF4-FFF2-40B4-BE49-F238E27FC236}">
                <a16:creationId xmlns:a16="http://schemas.microsoft.com/office/drawing/2014/main" id="{79164179-851F-AF59-7903-15EF814471E2}"/>
              </a:ext>
            </a:extLst>
          </p:cNvPr>
          <p:cNvSpPr txBox="1"/>
          <p:nvPr/>
        </p:nvSpPr>
        <p:spPr>
          <a:xfrm>
            <a:off x="1693174" y="2212025"/>
            <a:ext cx="6739800" cy="6927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Métodos y datos</a:t>
            </a:r>
            <a:endParaRPr lang="es-AR" sz="5000" b="1" i="0" u="none" strike="noStrike" cap="none" noProof="0" dirty="0">
              <a:solidFill>
                <a:srgbClr val="FFFFFF"/>
              </a:solidFill>
              <a:latin typeface="Arial"/>
              <a:ea typeface="Arial"/>
              <a:cs typeface="Arial"/>
              <a:sym typeface="Arial"/>
            </a:endParaRPr>
          </a:p>
        </p:txBody>
      </p:sp>
      <p:cxnSp>
        <p:nvCxnSpPr>
          <p:cNvPr id="518" name="Google Shape;518;g34f303c7b2d_0_358">
            <a:extLst>
              <a:ext uri="{FF2B5EF4-FFF2-40B4-BE49-F238E27FC236}">
                <a16:creationId xmlns:a16="http://schemas.microsoft.com/office/drawing/2014/main" id="{1F9BF103-3FFE-6C6D-7F0F-1209FB189851}"/>
              </a:ext>
            </a:extLst>
          </p:cNvPr>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519" name="Google Shape;519;g34f303c7b2d_0_358">
            <a:extLst>
              <a:ext uri="{FF2B5EF4-FFF2-40B4-BE49-F238E27FC236}">
                <a16:creationId xmlns:a16="http://schemas.microsoft.com/office/drawing/2014/main" id="{9CF0D61D-DFDE-AA58-AB87-FA6F285DE17E}"/>
              </a:ext>
            </a:extLst>
          </p:cNvPr>
          <p:cNvCxnSpPr/>
          <p:nvPr/>
        </p:nvCxnSpPr>
        <p:spPr>
          <a:xfrm>
            <a:off x="0" y="3065608"/>
            <a:ext cx="9144000" cy="0"/>
          </a:xfrm>
          <a:prstGeom prst="straightConnector1">
            <a:avLst/>
          </a:prstGeom>
          <a:noFill/>
          <a:ln w="38100" cap="flat" cmpd="sng">
            <a:solidFill>
              <a:srgbClr val="00B0F0"/>
            </a:solidFill>
            <a:prstDash val="solid"/>
            <a:round/>
            <a:headEnd type="none" w="sm" len="sm"/>
            <a:tailEnd type="none" w="sm" len="sm"/>
          </a:ln>
        </p:spPr>
      </p:cxnSp>
      <p:grpSp>
        <p:nvGrpSpPr>
          <p:cNvPr id="2" name="Google Shape;310;g34f303c7b2d_0_96">
            <a:extLst>
              <a:ext uri="{FF2B5EF4-FFF2-40B4-BE49-F238E27FC236}">
                <a16:creationId xmlns:a16="http://schemas.microsoft.com/office/drawing/2014/main" id="{8E00BE0E-70D9-07E8-D443-0454D6F4A24E}"/>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49A16440-4240-47BF-FD5D-DD009CCB714F}"/>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7BEB225B-734B-6CA9-0DF4-6EF63BB9C120}"/>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AD93FA92-5F59-D60E-FEE4-4048ABD40A6C}"/>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97D3F774-4BA4-779E-35C1-1FF8E247FE78}"/>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1833D9A6-3B7B-E7FA-B7F4-3558781191AA}"/>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extLst>
      <p:ext uri="{BB962C8B-B14F-4D97-AF65-F5344CB8AC3E}">
        <p14:creationId xmlns:p14="http://schemas.microsoft.com/office/powerpoint/2010/main" val="2641887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9">
          <a:extLst>
            <a:ext uri="{FF2B5EF4-FFF2-40B4-BE49-F238E27FC236}">
              <a16:creationId xmlns:a16="http://schemas.microsoft.com/office/drawing/2014/main" id="{0355282A-D248-4D1C-3F25-0B9C987C027A}"/>
            </a:ext>
          </a:extLst>
        </p:cNvPr>
        <p:cNvGrpSpPr/>
        <p:nvPr/>
      </p:nvGrpSpPr>
      <p:grpSpPr>
        <a:xfrm>
          <a:off x="0" y="0"/>
          <a:ext cx="0" cy="0"/>
          <a:chOff x="0" y="0"/>
          <a:chExt cx="0" cy="0"/>
        </a:xfrm>
      </p:grpSpPr>
      <p:sp>
        <p:nvSpPr>
          <p:cNvPr id="530" name="Google Shape;530;g34f303c7b2d_0_667">
            <a:extLst>
              <a:ext uri="{FF2B5EF4-FFF2-40B4-BE49-F238E27FC236}">
                <a16:creationId xmlns:a16="http://schemas.microsoft.com/office/drawing/2014/main" id="{A9E2185D-1611-DE09-1F1B-B61BA8AA5C3B}"/>
              </a:ext>
            </a:extLst>
          </p:cNvPr>
          <p:cNvSpPr/>
          <p:nvPr/>
        </p:nvSpPr>
        <p:spPr>
          <a:xfrm>
            <a:off x="0" y="172"/>
            <a:ext cx="9144000" cy="893700"/>
          </a:xfrm>
          <a:prstGeom prst="rect">
            <a:avLst/>
          </a:prstGeom>
          <a:solidFill>
            <a:srgbClr val="1B927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531" name="Google Shape;531;g34f303c7b2d_0_667">
            <a:extLst>
              <a:ext uri="{FF2B5EF4-FFF2-40B4-BE49-F238E27FC236}">
                <a16:creationId xmlns:a16="http://schemas.microsoft.com/office/drawing/2014/main" id="{673CEB78-B009-4AAB-6BB1-F59940E6B5E6}"/>
              </a:ext>
            </a:extLst>
          </p:cNvPr>
          <p:cNvSpPr txBox="1"/>
          <p:nvPr/>
        </p:nvSpPr>
        <p:spPr>
          <a:xfrm>
            <a:off x="1443988" y="72675"/>
            <a:ext cx="7090500" cy="821100"/>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Marco de Rigor Inclusivo</a:t>
            </a:r>
            <a:endParaRPr lang="es-AR" sz="1400" b="0" i="0" u="none" strike="noStrike" cap="none" noProof="0" dirty="0">
              <a:solidFill>
                <a:srgbClr val="000000"/>
              </a:solidFill>
              <a:latin typeface="Arial"/>
              <a:ea typeface="Arial"/>
              <a:cs typeface="Arial"/>
              <a:sym typeface="Arial"/>
            </a:endParaRPr>
          </a:p>
        </p:txBody>
      </p:sp>
      <p:cxnSp>
        <p:nvCxnSpPr>
          <p:cNvPr id="532" name="Google Shape;532;g34f303c7b2d_0_667">
            <a:extLst>
              <a:ext uri="{FF2B5EF4-FFF2-40B4-BE49-F238E27FC236}">
                <a16:creationId xmlns:a16="http://schemas.microsoft.com/office/drawing/2014/main" id="{2FC9EA44-CCC9-6286-390A-B357EF0851B7}"/>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533" name="Google Shape;533;g34f303c7b2d_0_667">
            <a:extLst>
              <a:ext uri="{FF2B5EF4-FFF2-40B4-BE49-F238E27FC236}">
                <a16:creationId xmlns:a16="http://schemas.microsoft.com/office/drawing/2014/main" id="{DAD9B04D-F301-DA76-9CFE-7873404FACD2}"/>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540" name="Google Shape;540;g34f303c7b2d_0_667">
            <a:extLst>
              <a:ext uri="{FF2B5EF4-FFF2-40B4-BE49-F238E27FC236}">
                <a16:creationId xmlns:a16="http://schemas.microsoft.com/office/drawing/2014/main" id="{F3896379-225C-B654-C8DB-BC40BE416266}"/>
              </a:ext>
            </a:extLst>
          </p:cNvPr>
          <p:cNvSpPr txBox="1"/>
          <p:nvPr/>
        </p:nvSpPr>
        <p:spPr>
          <a:xfrm>
            <a:off x="2386469" y="5862904"/>
            <a:ext cx="4647300" cy="449400"/>
          </a:xfrm>
          <a:prstGeom prst="rect">
            <a:avLst/>
          </a:prstGeom>
          <a:noFill/>
          <a:ln>
            <a:noFill/>
          </a:ln>
        </p:spPr>
        <p:txBody>
          <a:bodyPr spcFirstLastPara="1" wrap="square" lIns="45675" tIns="45675" rIns="45675" bIns="45675" anchor="ctr" anchorCtr="0">
            <a:normAutofit fontScale="62500" lnSpcReduction="20000"/>
          </a:bodyPr>
          <a:lstStyle/>
          <a:p>
            <a:pPr algn="ctr">
              <a:lnSpc>
                <a:spcPct val="90000"/>
              </a:lnSpc>
              <a:buClr>
                <a:srgbClr val="FFFFFF"/>
              </a:buClr>
              <a:buSzPct val="201680"/>
            </a:pPr>
            <a:r>
              <a:rPr lang="es-AR" sz="1700" b="0" i="0" u="none" strike="noStrike" cap="none" noProof="0" dirty="0">
                <a:solidFill>
                  <a:schemeClr val="dk1"/>
                </a:solidFill>
                <a:latin typeface="Arial"/>
                <a:ea typeface="Arial"/>
                <a:cs typeface="Arial"/>
                <a:sym typeface="Arial"/>
              </a:rPr>
              <a:t>Marco de Rigor Inclusivo</a:t>
            </a:r>
            <a:r>
              <a:rPr lang="es-AR" sz="1700" dirty="0">
                <a:solidFill>
                  <a:schemeClr val="dk1"/>
                </a:solidFill>
              </a:rPr>
              <a:t>  </a:t>
            </a:r>
            <a:r>
              <a:rPr lang="es-AR" sz="1700" b="0" i="0" u="none" strike="noStrike" cap="none" noProof="0" dirty="0">
                <a:solidFill>
                  <a:schemeClr val="dk1"/>
                </a:solidFill>
                <a:latin typeface="Arial"/>
                <a:ea typeface="Arial"/>
                <a:cs typeface="Arial"/>
                <a:sym typeface="Arial"/>
              </a:rPr>
              <a:t>discutido en  Apgar (2022)</a:t>
            </a:r>
            <a:r>
              <a:rPr lang="es-AR" sz="1700" dirty="0">
                <a:solidFill>
                  <a:schemeClr val="dk1"/>
                </a:solidFill>
              </a:rPr>
              <a:t> https://evalparticipativa.net/2022/11/02/practicando-el-rigor-inclusivo-en-la-evaluacion-participativa/</a:t>
            </a:r>
            <a:endParaRPr lang="es-AR" sz="900" b="0" i="0" u="none" strike="noStrike" cap="none" noProof="0" dirty="0">
              <a:solidFill>
                <a:schemeClr val="dk1"/>
              </a:solidFill>
              <a:latin typeface="Arial"/>
              <a:ea typeface="Arial"/>
              <a:cs typeface="Arial"/>
              <a:sym typeface="Arial"/>
            </a:endParaRPr>
          </a:p>
        </p:txBody>
      </p:sp>
      <p:pic>
        <p:nvPicPr>
          <p:cNvPr id="541" name="Google Shape;541;g34f303c7b2d_0_667">
            <a:extLst>
              <a:ext uri="{FF2B5EF4-FFF2-40B4-BE49-F238E27FC236}">
                <a16:creationId xmlns:a16="http://schemas.microsoft.com/office/drawing/2014/main" id="{86912680-9437-D662-5D3B-7CD009C92DBB}"/>
              </a:ext>
            </a:extLst>
          </p:cNvPr>
          <p:cNvPicPr preferRelativeResize="0"/>
          <p:nvPr/>
        </p:nvPicPr>
        <p:blipFill rotWithShape="1">
          <a:blip r:embed="rId4">
            <a:alphaModFix/>
          </a:blip>
          <a:srcRect/>
          <a:stretch/>
        </p:blipFill>
        <p:spPr>
          <a:xfrm>
            <a:off x="2138517" y="986562"/>
            <a:ext cx="5692878" cy="4601497"/>
          </a:xfrm>
          <a:prstGeom prst="rect">
            <a:avLst/>
          </a:prstGeom>
          <a:noFill/>
          <a:ln>
            <a:noFill/>
          </a:ln>
        </p:spPr>
      </p:pic>
      <p:grpSp>
        <p:nvGrpSpPr>
          <p:cNvPr id="2" name="Google Shape;310;g34f303c7b2d_0_96">
            <a:extLst>
              <a:ext uri="{FF2B5EF4-FFF2-40B4-BE49-F238E27FC236}">
                <a16:creationId xmlns:a16="http://schemas.microsoft.com/office/drawing/2014/main" id="{41D1343D-ECEC-AED0-FFBA-45ED44BD32BD}"/>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B1B0626E-87A3-E000-3EDE-9A43FF52318C}"/>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89844764-B0F2-9981-6B0D-A20F242714D5}"/>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FBCC29C0-1DF9-42CE-C8B2-1790B7800DDE}"/>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60601911-C211-E8B6-FF07-8F62CF2B0C49}"/>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838672B0-BEA1-227F-5B54-66FA8CF520F9}"/>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extLst>
      <p:ext uri="{BB962C8B-B14F-4D97-AF65-F5344CB8AC3E}">
        <p14:creationId xmlns:p14="http://schemas.microsoft.com/office/powerpoint/2010/main" val="322052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4cb31c3fae_0_20"/>
          <p:cNvSpPr/>
          <p:nvPr/>
        </p:nvSpPr>
        <p:spPr>
          <a:xfrm>
            <a:off x="0" y="1246533"/>
            <a:ext cx="9144000" cy="56019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122" name="Google Shape;122;g34cb31c3fae_0_20"/>
          <p:cNvCxnSpPr/>
          <p:nvPr/>
        </p:nvCxnSpPr>
        <p:spPr>
          <a:xfrm>
            <a:off x="0" y="1246533"/>
            <a:ext cx="9144000" cy="0"/>
          </a:xfrm>
          <a:prstGeom prst="straightConnector1">
            <a:avLst/>
          </a:prstGeom>
          <a:noFill/>
          <a:ln w="38100" cap="flat" cmpd="sng">
            <a:solidFill>
              <a:srgbClr val="73B54B"/>
            </a:solidFill>
            <a:prstDash val="solid"/>
            <a:round/>
            <a:headEnd type="none" w="sm" len="sm"/>
            <a:tailEnd type="none" w="sm" len="sm"/>
          </a:ln>
        </p:spPr>
      </p:cxnSp>
      <p:sp>
        <p:nvSpPr>
          <p:cNvPr id="124" name="Google Shape;124;g34cb31c3fae_0_20"/>
          <p:cNvSpPr txBox="1"/>
          <p:nvPr/>
        </p:nvSpPr>
        <p:spPr>
          <a:xfrm>
            <a:off x="591758" y="1733287"/>
            <a:ext cx="64749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Nuestros/as capacitadores/as</a:t>
            </a:r>
            <a:endParaRPr lang="es-AR" sz="1400" b="0" i="0" u="none" strike="noStrike" cap="none" noProof="0" dirty="0">
              <a:solidFill>
                <a:srgbClr val="000000"/>
              </a:solidFill>
              <a:latin typeface="Arial"/>
              <a:ea typeface="Arial"/>
              <a:cs typeface="Arial"/>
              <a:sym typeface="Arial"/>
            </a:endParaRPr>
          </a:p>
        </p:txBody>
      </p:sp>
      <p:cxnSp>
        <p:nvCxnSpPr>
          <p:cNvPr id="125" name="Google Shape;125;g34cb31c3fae_0_20"/>
          <p:cNvCxnSpPr/>
          <p:nvPr/>
        </p:nvCxnSpPr>
        <p:spPr>
          <a:xfrm>
            <a:off x="516315" y="1696370"/>
            <a:ext cx="0" cy="645600"/>
          </a:xfrm>
          <a:prstGeom prst="straightConnector1">
            <a:avLst/>
          </a:prstGeom>
          <a:noFill/>
          <a:ln w="25400" cap="flat" cmpd="sng">
            <a:solidFill>
              <a:schemeClr val="accent3"/>
            </a:solidFill>
            <a:prstDash val="solid"/>
            <a:round/>
            <a:headEnd type="none" w="sm" len="sm"/>
            <a:tailEnd type="none" w="sm" len="sm"/>
          </a:ln>
        </p:spPr>
      </p:cxnSp>
      <p:sp>
        <p:nvSpPr>
          <p:cNvPr id="126" name="Google Shape;126;g34cb31c3fae_0_20"/>
          <p:cNvSpPr txBox="1"/>
          <p:nvPr/>
        </p:nvSpPr>
        <p:spPr>
          <a:xfrm>
            <a:off x="693617" y="4621305"/>
            <a:ext cx="1406100" cy="64624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s-AR" sz="1200" b="1" i="0" u="none" strike="noStrike" cap="none" noProof="0" dirty="0">
                <a:solidFill>
                  <a:srgbClr val="FFFFFF"/>
                </a:solidFill>
                <a:latin typeface="Arial"/>
                <a:ea typeface="Arial"/>
                <a:cs typeface="Arial"/>
                <a:sym typeface="Arial"/>
              </a:rPr>
              <a:t>NOMBRE</a:t>
            </a: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Organización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Lugar</a:t>
            </a:r>
            <a:endParaRPr lang="es-AR" sz="1400" b="0" i="0" u="none" strike="noStrike" cap="none" noProof="0" dirty="0">
              <a:solidFill>
                <a:srgbClr val="000000"/>
              </a:solidFill>
              <a:latin typeface="Arial"/>
              <a:ea typeface="Arial"/>
              <a:cs typeface="Arial"/>
              <a:sym typeface="Arial"/>
            </a:endParaRPr>
          </a:p>
        </p:txBody>
      </p:sp>
      <p:pic>
        <p:nvPicPr>
          <p:cNvPr id="129" name="Google Shape;129;g34cb31c3fae_0_20"/>
          <p:cNvPicPr preferRelativeResize="0"/>
          <p:nvPr/>
        </p:nvPicPr>
        <p:blipFill rotWithShape="1">
          <a:blip r:embed="rId3">
            <a:alphaModFix/>
          </a:blip>
          <a:srcRect t="22308" b="20358"/>
          <a:stretch/>
        </p:blipFill>
        <p:spPr>
          <a:xfrm>
            <a:off x="12138" y="-82800"/>
            <a:ext cx="3411946" cy="1435600"/>
          </a:xfrm>
          <a:prstGeom prst="rect">
            <a:avLst/>
          </a:prstGeom>
          <a:noFill/>
          <a:ln>
            <a:noFill/>
          </a:ln>
        </p:spPr>
      </p:pic>
      <p:pic>
        <p:nvPicPr>
          <p:cNvPr id="130" name="Google Shape;130;g34cb31c3fae_0_20"/>
          <p:cNvPicPr preferRelativeResize="0"/>
          <p:nvPr/>
        </p:nvPicPr>
        <p:blipFill rotWithShape="1">
          <a:blip r:embed="rId4">
            <a:alphaModFix/>
          </a:blip>
          <a:srcRect/>
          <a:stretch/>
        </p:blipFill>
        <p:spPr>
          <a:xfrm>
            <a:off x="693617" y="2682133"/>
            <a:ext cx="1458206" cy="1730618"/>
          </a:xfrm>
          <a:prstGeom prst="rect">
            <a:avLst/>
          </a:prstGeom>
          <a:noFill/>
          <a:ln>
            <a:noFill/>
          </a:ln>
        </p:spPr>
      </p:pic>
      <p:pic>
        <p:nvPicPr>
          <p:cNvPr id="131" name="Google Shape;131;g34cb31c3fae_0_20"/>
          <p:cNvPicPr preferRelativeResize="0"/>
          <p:nvPr/>
        </p:nvPicPr>
        <p:blipFill rotWithShape="1">
          <a:blip r:embed="rId4">
            <a:alphaModFix/>
          </a:blip>
          <a:srcRect/>
          <a:stretch/>
        </p:blipFill>
        <p:spPr>
          <a:xfrm>
            <a:off x="2437558" y="2679675"/>
            <a:ext cx="1458206" cy="1730618"/>
          </a:xfrm>
          <a:prstGeom prst="rect">
            <a:avLst/>
          </a:prstGeom>
          <a:noFill/>
          <a:ln>
            <a:noFill/>
          </a:ln>
        </p:spPr>
      </p:pic>
      <p:pic>
        <p:nvPicPr>
          <p:cNvPr id="132" name="Google Shape;132;g34cb31c3fae_0_20"/>
          <p:cNvPicPr preferRelativeResize="0"/>
          <p:nvPr/>
        </p:nvPicPr>
        <p:blipFill rotWithShape="1">
          <a:blip r:embed="rId4">
            <a:alphaModFix/>
          </a:blip>
          <a:srcRect/>
          <a:stretch/>
        </p:blipFill>
        <p:spPr>
          <a:xfrm>
            <a:off x="4272136" y="2679675"/>
            <a:ext cx="1458206" cy="1730618"/>
          </a:xfrm>
          <a:prstGeom prst="rect">
            <a:avLst/>
          </a:prstGeom>
          <a:noFill/>
          <a:ln>
            <a:noFill/>
          </a:ln>
        </p:spPr>
      </p:pic>
      <p:pic>
        <p:nvPicPr>
          <p:cNvPr id="133" name="Google Shape;133;g34cb31c3fae_0_20"/>
          <p:cNvPicPr preferRelativeResize="0"/>
          <p:nvPr/>
        </p:nvPicPr>
        <p:blipFill rotWithShape="1">
          <a:blip r:embed="rId4">
            <a:alphaModFix/>
          </a:blip>
          <a:srcRect/>
          <a:stretch/>
        </p:blipFill>
        <p:spPr>
          <a:xfrm>
            <a:off x="6106714" y="2652898"/>
            <a:ext cx="1458206" cy="1730618"/>
          </a:xfrm>
          <a:prstGeom prst="rect">
            <a:avLst/>
          </a:prstGeom>
          <a:noFill/>
          <a:ln>
            <a:noFill/>
          </a:ln>
        </p:spPr>
      </p:pic>
      <p:sp>
        <p:nvSpPr>
          <p:cNvPr id="2" name="Google Shape;126;g34cb31c3fae_0_20">
            <a:extLst>
              <a:ext uri="{FF2B5EF4-FFF2-40B4-BE49-F238E27FC236}">
                <a16:creationId xmlns:a16="http://schemas.microsoft.com/office/drawing/2014/main" id="{B03ABD44-3AEB-BAD9-FC78-20A4B92CFFF4}"/>
              </a:ext>
            </a:extLst>
          </p:cNvPr>
          <p:cNvSpPr txBox="1"/>
          <p:nvPr/>
        </p:nvSpPr>
        <p:spPr>
          <a:xfrm>
            <a:off x="2423108" y="4621305"/>
            <a:ext cx="1406100" cy="64624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s-AR" sz="1200" b="1" i="0" u="none" strike="noStrike" cap="none" noProof="0" dirty="0">
                <a:solidFill>
                  <a:srgbClr val="FFFFFF"/>
                </a:solidFill>
                <a:latin typeface="Arial"/>
                <a:ea typeface="Arial"/>
                <a:cs typeface="Arial"/>
                <a:sym typeface="Arial"/>
              </a:rPr>
              <a:t>NOMBRE</a:t>
            </a: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Organización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Lugar</a:t>
            </a:r>
            <a:endParaRPr lang="es-AR" sz="1400" b="0" i="0" u="none" strike="noStrike" cap="none" noProof="0" dirty="0">
              <a:solidFill>
                <a:srgbClr val="000000"/>
              </a:solidFill>
              <a:latin typeface="Arial"/>
              <a:ea typeface="Arial"/>
              <a:cs typeface="Arial"/>
              <a:sym typeface="Arial"/>
            </a:endParaRPr>
          </a:p>
        </p:txBody>
      </p:sp>
      <p:sp>
        <p:nvSpPr>
          <p:cNvPr id="3" name="Google Shape;126;g34cb31c3fae_0_20">
            <a:extLst>
              <a:ext uri="{FF2B5EF4-FFF2-40B4-BE49-F238E27FC236}">
                <a16:creationId xmlns:a16="http://schemas.microsoft.com/office/drawing/2014/main" id="{D67A61CF-46C7-EE25-A1FD-66A2DA90EBAB}"/>
              </a:ext>
            </a:extLst>
          </p:cNvPr>
          <p:cNvSpPr txBox="1"/>
          <p:nvPr/>
        </p:nvSpPr>
        <p:spPr>
          <a:xfrm>
            <a:off x="4272136" y="4621305"/>
            <a:ext cx="1406100" cy="64624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s-AR" sz="1200" b="1" i="0" u="none" strike="noStrike" cap="none" noProof="0" dirty="0">
                <a:solidFill>
                  <a:srgbClr val="FFFFFF"/>
                </a:solidFill>
                <a:latin typeface="Arial"/>
                <a:ea typeface="Arial"/>
                <a:cs typeface="Arial"/>
                <a:sym typeface="Arial"/>
              </a:rPr>
              <a:t>NOMBRE</a:t>
            </a: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Organización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Lugar</a:t>
            </a:r>
            <a:endParaRPr lang="es-AR" sz="1400" b="0" i="0" u="none" strike="noStrike" cap="none" noProof="0" dirty="0">
              <a:solidFill>
                <a:srgbClr val="000000"/>
              </a:solidFill>
              <a:latin typeface="Arial"/>
              <a:ea typeface="Arial"/>
              <a:cs typeface="Arial"/>
              <a:sym typeface="Arial"/>
            </a:endParaRPr>
          </a:p>
        </p:txBody>
      </p:sp>
      <p:sp>
        <p:nvSpPr>
          <p:cNvPr id="4" name="Google Shape;126;g34cb31c3fae_0_20">
            <a:extLst>
              <a:ext uri="{FF2B5EF4-FFF2-40B4-BE49-F238E27FC236}">
                <a16:creationId xmlns:a16="http://schemas.microsoft.com/office/drawing/2014/main" id="{7D27AA6E-61B8-7E39-595A-0E3D7AB4DEB3}"/>
              </a:ext>
            </a:extLst>
          </p:cNvPr>
          <p:cNvSpPr txBox="1"/>
          <p:nvPr/>
        </p:nvSpPr>
        <p:spPr>
          <a:xfrm>
            <a:off x="6098231" y="4621305"/>
            <a:ext cx="1406100" cy="64624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s-AR" sz="1200" b="1" i="0" u="none" strike="noStrike" cap="none" noProof="0" dirty="0">
                <a:solidFill>
                  <a:srgbClr val="FFFFFF"/>
                </a:solidFill>
                <a:latin typeface="Arial"/>
                <a:ea typeface="Arial"/>
                <a:cs typeface="Arial"/>
                <a:sym typeface="Arial"/>
              </a:rPr>
              <a:t>NOMBRE</a:t>
            </a: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Organización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Lugar</a:t>
            </a:r>
            <a:endParaRPr lang="es-AR" sz="1400" b="0" i="0" u="none" strike="noStrike" cap="none" noProof="0"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5">
          <a:extLst>
            <a:ext uri="{FF2B5EF4-FFF2-40B4-BE49-F238E27FC236}">
              <a16:creationId xmlns:a16="http://schemas.microsoft.com/office/drawing/2014/main" id="{E50EFDD1-256E-AFDE-56F8-C131437BB6D0}"/>
            </a:ext>
          </a:extLst>
        </p:cNvPr>
        <p:cNvGrpSpPr/>
        <p:nvPr/>
      </p:nvGrpSpPr>
      <p:grpSpPr>
        <a:xfrm>
          <a:off x="0" y="0"/>
          <a:ext cx="0" cy="0"/>
          <a:chOff x="0" y="0"/>
          <a:chExt cx="0" cy="0"/>
        </a:xfrm>
      </p:grpSpPr>
      <p:pic>
        <p:nvPicPr>
          <p:cNvPr id="546" name="Google Shape;546;g34f303c7b2d_0_759">
            <a:extLst>
              <a:ext uri="{FF2B5EF4-FFF2-40B4-BE49-F238E27FC236}">
                <a16:creationId xmlns:a16="http://schemas.microsoft.com/office/drawing/2014/main" id="{CF3D1262-A9CF-AF63-E6CB-6EE145D01B73}"/>
              </a:ext>
            </a:extLst>
          </p:cNvPr>
          <p:cNvPicPr preferRelativeResize="0"/>
          <p:nvPr/>
        </p:nvPicPr>
        <p:blipFill rotWithShape="1">
          <a:blip r:embed="rId3">
            <a:alphaModFix/>
          </a:blip>
          <a:srcRect t="22308" b="20358"/>
          <a:stretch/>
        </p:blipFill>
        <p:spPr>
          <a:xfrm>
            <a:off x="7471429" y="6154250"/>
            <a:ext cx="1672575" cy="703750"/>
          </a:xfrm>
          <a:prstGeom prst="rect">
            <a:avLst/>
          </a:prstGeom>
          <a:noFill/>
          <a:ln>
            <a:noFill/>
          </a:ln>
        </p:spPr>
      </p:pic>
      <p:sp>
        <p:nvSpPr>
          <p:cNvPr id="547" name="Google Shape;547;g34f303c7b2d_0_759">
            <a:extLst>
              <a:ext uri="{FF2B5EF4-FFF2-40B4-BE49-F238E27FC236}">
                <a16:creationId xmlns:a16="http://schemas.microsoft.com/office/drawing/2014/main" id="{CDBD62FF-D9DD-573D-9442-A516CFC8B2BC}"/>
              </a:ext>
            </a:extLst>
          </p:cNvPr>
          <p:cNvSpPr/>
          <p:nvPr/>
        </p:nvSpPr>
        <p:spPr>
          <a:xfrm>
            <a:off x="0" y="-10345"/>
            <a:ext cx="9144000" cy="885900"/>
          </a:xfrm>
          <a:prstGeom prst="rect">
            <a:avLst/>
          </a:prstGeom>
          <a:solidFill>
            <a:srgbClr val="1B927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AR" sz="1400" b="1" i="0" u="none" strike="noStrike" cap="none" noProof="0" dirty="0">
              <a:solidFill>
                <a:schemeClr val="dk1"/>
              </a:solidFill>
              <a:latin typeface="Arial"/>
              <a:ea typeface="Arial"/>
              <a:cs typeface="Arial"/>
              <a:sym typeface="Arial"/>
            </a:endParaRPr>
          </a:p>
        </p:txBody>
      </p:sp>
      <p:cxnSp>
        <p:nvCxnSpPr>
          <p:cNvPr id="548" name="Google Shape;548;g34f303c7b2d_0_759">
            <a:extLst>
              <a:ext uri="{FF2B5EF4-FFF2-40B4-BE49-F238E27FC236}">
                <a16:creationId xmlns:a16="http://schemas.microsoft.com/office/drawing/2014/main" id="{D04B1B0B-0E2B-D077-217B-7D20C5BDFD47}"/>
              </a:ext>
            </a:extLst>
          </p:cNvPr>
          <p:cNvCxnSpPr/>
          <p:nvPr/>
        </p:nvCxnSpPr>
        <p:spPr>
          <a:xfrm>
            <a:off x="436802" y="120737"/>
            <a:ext cx="0" cy="645600"/>
          </a:xfrm>
          <a:prstGeom prst="straightConnector1">
            <a:avLst/>
          </a:prstGeom>
          <a:noFill/>
          <a:ln w="25400" cap="flat" cmpd="sng">
            <a:solidFill>
              <a:schemeClr val="accent3"/>
            </a:solidFill>
            <a:prstDash val="solid"/>
            <a:round/>
            <a:headEnd type="none" w="sm" len="sm"/>
            <a:tailEnd type="none" w="sm" len="sm"/>
          </a:ln>
        </p:spPr>
      </p:cxnSp>
      <p:sp>
        <p:nvSpPr>
          <p:cNvPr id="549" name="Google Shape;549;g34f303c7b2d_0_759">
            <a:extLst>
              <a:ext uri="{FF2B5EF4-FFF2-40B4-BE49-F238E27FC236}">
                <a16:creationId xmlns:a16="http://schemas.microsoft.com/office/drawing/2014/main" id="{6DA67E35-2FF2-706D-F8B4-3C20CB515EB0}"/>
              </a:ext>
            </a:extLst>
          </p:cNvPr>
          <p:cNvSpPr txBox="1"/>
          <p:nvPr/>
        </p:nvSpPr>
        <p:spPr>
          <a:xfrm>
            <a:off x="1573849" y="201775"/>
            <a:ext cx="7408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Arial"/>
                <a:ea typeface="Arial"/>
                <a:cs typeface="Arial"/>
                <a:sym typeface="Arial"/>
              </a:rPr>
              <a:t>De las preguntas a los métodos</a:t>
            </a:r>
            <a:endParaRPr lang="es-AR" sz="2400" b="1" i="0" u="none" strike="noStrike" cap="none" noProof="0" dirty="0">
              <a:solidFill>
                <a:schemeClr val="dk1"/>
              </a:solidFill>
              <a:latin typeface="Arial"/>
              <a:ea typeface="Arial"/>
              <a:cs typeface="Arial"/>
              <a:sym typeface="Arial"/>
            </a:endParaRPr>
          </a:p>
        </p:txBody>
      </p:sp>
      <p:sp>
        <p:nvSpPr>
          <p:cNvPr id="550" name="Google Shape;550;g34f303c7b2d_0_759">
            <a:extLst>
              <a:ext uri="{FF2B5EF4-FFF2-40B4-BE49-F238E27FC236}">
                <a16:creationId xmlns:a16="http://schemas.microsoft.com/office/drawing/2014/main" id="{46CF0C7B-4497-53BB-5E71-9BAFD3A23737}"/>
              </a:ext>
            </a:extLst>
          </p:cNvPr>
          <p:cNvSpPr txBox="1"/>
          <p:nvPr/>
        </p:nvSpPr>
        <p:spPr>
          <a:xfrm>
            <a:off x="1493294" y="6474725"/>
            <a:ext cx="2813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noProof="0" dirty="0">
                <a:solidFill>
                  <a:schemeClr val="dk1"/>
                </a:solidFill>
                <a:latin typeface="Arial"/>
                <a:ea typeface="Arial"/>
                <a:cs typeface="Arial"/>
                <a:sym typeface="Arial"/>
              </a:rPr>
              <a:t>Apgar and Aston, enero 2025, p. 16.</a:t>
            </a:r>
            <a:endParaRPr lang="es-AR" sz="1400" b="0" i="0" u="none" strike="noStrike" cap="none" noProof="0" dirty="0">
              <a:solidFill>
                <a:srgbClr val="000000"/>
              </a:solidFill>
              <a:latin typeface="Arial"/>
              <a:ea typeface="Arial"/>
              <a:cs typeface="Arial"/>
              <a:sym typeface="Arial"/>
            </a:endParaRPr>
          </a:p>
        </p:txBody>
      </p:sp>
      <p:sp>
        <p:nvSpPr>
          <p:cNvPr id="558" name="Google Shape;558;g34f303c7b2d_0_759">
            <a:extLst>
              <a:ext uri="{FF2B5EF4-FFF2-40B4-BE49-F238E27FC236}">
                <a16:creationId xmlns:a16="http://schemas.microsoft.com/office/drawing/2014/main" id="{E1577D18-FCBD-91FC-0E52-65558546432A}"/>
              </a:ext>
            </a:extLst>
          </p:cNvPr>
          <p:cNvSpPr/>
          <p:nvPr/>
        </p:nvSpPr>
        <p:spPr>
          <a:xfrm>
            <a:off x="6410847" y="2759504"/>
            <a:ext cx="2265900" cy="582900"/>
          </a:xfrm>
          <a:prstGeom prst="roundRect">
            <a:avLst>
              <a:gd name="adj" fmla="val 16667"/>
            </a:avLst>
          </a:prstGeom>
          <a:solidFill>
            <a:srgbClr val="2BA992"/>
          </a:solidFill>
          <a:ln w="25400" cap="flat" cmpd="sng">
            <a:solidFill>
              <a:srgbClr val="168B5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Análisis de contribuciones</a:t>
            </a:r>
            <a:endParaRPr lang="es-AR" sz="1400" b="0" i="0" u="none" strike="noStrike" cap="none" noProof="0" dirty="0">
              <a:solidFill>
                <a:srgbClr val="000000"/>
              </a:solidFill>
              <a:latin typeface="Arial"/>
              <a:ea typeface="Arial"/>
              <a:cs typeface="Arial"/>
              <a:sym typeface="Arial"/>
            </a:endParaRPr>
          </a:p>
        </p:txBody>
      </p:sp>
      <p:sp>
        <p:nvSpPr>
          <p:cNvPr id="559" name="Google Shape;559;g34f303c7b2d_0_759">
            <a:extLst>
              <a:ext uri="{FF2B5EF4-FFF2-40B4-BE49-F238E27FC236}">
                <a16:creationId xmlns:a16="http://schemas.microsoft.com/office/drawing/2014/main" id="{E2A38223-53A1-5BEC-ADF7-A6BB5C1D41FF}"/>
              </a:ext>
            </a:extLst>
          </p:cNvPr>
          <p:cNvSpPr/>
          <p:nvPr/>
        </p:nvSpPr>
        <p:spPr>
          <a:xfrm>
            <a:off x="6400803" y="3466250"/>
            <a:ext cx="2286000" cy="551400"/>
          </a:xfrm>
          <a:prstGeom prst="roundRect">
            <a:avLst>
              <a:gd name="adj" fmla="val 16667"/>
            </a:avLst>
          </a:prstGeom>
          <a:solidFill>
            <a:srgbClr val="2BA992"/>
          </a:solidFill>
          <a:ln w="25400" cap="flat" cmpd="sng">
            <a:solidFill>
              <a:srgbClr val="168B5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Cosecha de resultados</a:t>
            </a:r>
            <a:endParaRPr lang="es-AR" sz="1400" b="0" i="0" u="none" strike="noStrike" cap="none" noProof="0" dirty="0">
              <a:solidFill>
                <a:srgbClr val="000000"/>
              </a:solidFill>
              <a:latin typeface="Arial"/>
              <a:ea typeface="Arial"/>
              <a:cs typeface="Arial"/>
              <a:sym typeface="Arial"/>
            </a:endParaRPr>
          </a:p>
        </p:txBody>
      </p:sp>
      <p:sp>
        <p:nvSpPr>
          <p:cNvPr id="560" name="Google Shape;560;g34f303c7b2d_0_759">
            <a:extLst>
              <a:ext uri="{FF2B5EF4-FFF2-40B4-BE49-F238E27FC236}">
                <a16:creationId xmlns:a16="http://schemas.microsoft.com/office/drawing/2014/main" id="{00BCA4F7-FAFA-F12C-48D5-E4B3A4C60C58}"/>
              </a:ext>
            </a:extLst>
          </p:cNvPr>
          <p:cNvSpPr/>
          <p:nvPr/>
        </p:nvSpPr>
        <p:spPr>
          <a:xfrm>
            <a:off x="6400793" y="4816738"/>
            <a:ext cx="2286000" cy="645600"/>
          </a:xfrm>
          <a:prstGeom prst="roundRect">
            <a:avLst>
              <a:gd name="adj" fmla="val 16667"/>
            </a:avLst>
          </a:prstGeom>
          <a:solidFill>
            <a:srgbClr val="2BA992"/>
          </a:solidFill>
          <a:ln w="25400" cap="flat" cmpd="sng">
            <a:solidFill>
              <a:srgbClr val="168B5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Evaluación realista</a:t>
            </a:r>
            <a:endParaRPr lang="es-AR" sz="1400" b="0" i="0" u="none" strike="noStrike" cap="none" noProof="0" dirty="0">
              <a:solidFill>
                <a:srgbClr val="000000"/>
              </a:solidFill>
              <a:latin typeface="Arial"/>
              <a:ea typeface="Arial"/>
              <a:cs typeface="Arial"/>
              <a:sym typeface="Arial"/>
            </a:endParaRPr>
          </a:p>
        </p:txBody>
      </p:sp>
      <p:sp>
        <p:nvSpPr>
          <p:cNvPr id="561" name="Google Shape;561;g34f303c7b2d_0_759">
            <a:extLst>
              <a:ext uri="{FF2B5EF4-FFF2-40B4-BE49-F238E27FC236}">
                <a16:creationId xmlns:a16="http://schemas.microsoft.com/office/drawing/2014/main" id="{6C2F058E-CA70-2499-99D3-FF1910F839C1}"/>
              </a:ext>
            </a:extLst>
          </p:cNvPr>
          <p:cNvSpPr/>
          <p:nvPr/>
        </p:nvSpPr>
        <p:spPr>
          <a:xfrm>
            <a:off x="6400800" y="1155200"/>
            <a:ext cx="2286000" cy="773700"/>
          </a:xfrm>
          <a:prstGeom prst="roundRect">
            <a:avLst>
              <a:gd name="adj" fmla="val 16667"/>
            </a:avLst>
          </a:prstGeom>
          <a:solidFill>
            <a:srgbClr val="2BA992"/>
          </a:solidFill>
          <a:ln w="25400" cap="flat" cmpd="sng">
            <a:solidFill>
              <a:srgbClr val="168B5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Protocolo de Impacto Cualitativo (</a:t>
            </a:r>
            <a:r>
              <a:rPr lang="es-AR" sz="1800" b="0" i="0" u="none" strike="noStrike" cap="none" noProof="0" dirty="0" err="1">
                <a:solidFill>
                  <a:schemeClr val="lt1"/>
                </a:solidFill>
                <a:latin typeface="Calibri"/>
                <a:ea typeface="Calibri"/>
                <a:cs typeface="Calibri"/>
                <a:sym typeface="Calibri"/>
              </a:rPr>
              <a:t>QuIP</a:t>
            </a:r>
            <a:r>
              <a:rPr lang="es-AR" sz="1800" b="0" i="0" u="none" strike="noStrike" cap="none" noProof="0" dirty="0">
                <a:solidFill>
                  <a:schemeClr val="lt1"/>
                </a:solidFill>
                <a:latin typeface="Calibri"/>
                <a:ea typeface="Calibri"/>
                <a:cs typeface="Calibri"/>
                <a:sym typeface="Calibri"/>
              </a:rPr>
              <a:t>)</a:t>
            </a:r>
            <a:endParaRPr lang="es-AR" sz="1400" b="0" i="0" u="none" strike="noStrike" cap="none" noProof="0" dirty="0">
              <a:solidFill>
                <a:srgbClr val="000000"/>
              </a:solidFill>
              <a:latin typeface="Arial"/>
              <a:ea typeface="Arial"/>
              <a:cs typeface="Arial"/>
              <a:sym typeface="Arial"/>
            </a:endParaRPr>
          </a:p>
        </p:txBody>
      </p:sp>
      <p:sp>
        <p:nvSpPr>
          <p:cNvPr id="562" name="Google Shape;562;g34f303c7b2d_0_759">
            <a:extLst>
              <a:ext uri="{FF2B5EF4-FFF2-40B4-BE49-F238E27FC236}">
                <a16:creationId xmlns:a16="http://schemas.microsoft.com/office/drawing/2014/main" id="{375E9C5A-AAF7-27DF-75B0-C29818C022D9}"/>
              </a:ext>
            </a:extLst>
          </p:cNvPr>
          <p:cNvSpPr/>
          <p:nvPr/>
        </p:nvSpPr>
        <p:spPr>
          <a:xfrm>
            <a:off x="6400802" y="2052754"/>
            <a:ext cx="2286000" cy="582900"/>
          </a:xfrm>
          <a:prstGeom prst="roundRect">
            <a:avLst>
              <a:gd name="adj" fmla="val 16667"/>
            </a:avLst>
          </a:prstGeom>
          <a:solidFill>
            <a:srgbClr val="2BA992"/>
          </a:solidFill>
          <a:ln w="25400" cap="flat" cmpd="sng">
            <a:solidFill>
              <a:srgbClr val="168B5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Rastreo de procesos</a:t>
            </a:r>
            <a:endParaRPr lang="es-AR" sz="1400" b="0" i="0" u="none" strike="noStrike" cap="none" noProof="0" dirty="0">
              <a:solidFill>
                <a:srgbClr val="000000"/>
              </a:solidFill>
              <a:latin typeface="Arial"/>
              <a:ea typeface="Arial"/>
              <a:cs typeface="Arial"/>
              <a:sym typeface="Arial"/>
            </a:endParaRPr>
          </a:p>
        </p:txBody>
      </p:sp>
      <p:sp>
        <p:nvSpPr>
          <p:cNvPr id="563" name="Google Shape;563;g34f303c7b2d_0_759">
            <a:extLst>
              <a:ext uri="{FF2B5EF4-FFF2-40B4-BE49-F238E27FC236}">
                <a16:creationId xmlns:a16="http://schemas.microsoft.com/office/drawing/2014/main" id="{0E6D5DD8-21C3-4078-06CB-D9D1558E1B94}"/>
              </a:ext>
            </a:extLst>
          </p:cNvPr>
          <p:cNvSpPr/>
          <p:nvPr/>
        </p:nvSpPr>
        <p:spPr>
          <a:xfrm>
            <a:off x="6400800" y="4141500"/>
            <a:ext cx="2286000" cy="551400"/>
          </a:xfrm>
          <a:prstGeom prst="roundRect">
            <a:avLst>
              <a:gd name="adj" fmla="val 16667"/>
            </a:avLst>
          </a:prstGeom>
          <a:solidFill>
            <a:srgbClr val="2BA992"/>
          </a:solidFill>
          <a:ln w="25400" cap="flat" cmpd="sng">
            <a:solidFill>
              <a:srgbClr val="168B5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Mapeo causal</a:t>
            </a:r>
            <a:endParaRPr lang="es-AR" sz="1400" b="0" i="0" u="none" strike="noStrike" cap="none" noProof="0" dirty="0">
              <a:solidFill>
                <a:srgbClr val="000000"/>
              </a:solidFill>
              <a:latin typeface="Arial"/>
              <a:ea typeface="Arial"/>
              <a:cs typeface="Arial"/>
              <a:sym typeface="Arial"/>
            </a:endParaRPr>
          </a:p>
        </p:txBody>
      </p:sp>
      <p:sp>
        <p:nvSpPr>
          <p:cNvPr id="564" name="Google Shape;564;g34f303c7b2d_0_759">
            <a:extLst>
              <a:ext uri="{FF2B5EF4-FFF2-40B4-BE49-F238E27FC236}">
                <a16:creationId xmlns:a16="http://schemas.microsoft.com/office/drawing/2014/main" id="{35531F2B-E003-586D-B137-51FC59A21298}"/>
              </a:ext>
            </a:extLst>
          </p:cNvPr>
          <p:cNvSpPr/>
          <p:nvPr/>
        </p:nvSpPr>
        <p:spPr>
          <a:xfrm>
            <a:off x="6400793" y="5586188"/>
            <a:ext cx="2286000" cy="645600"/>
          </a:xfrm>
          <a:prstGeom prst="roundRect">
            <a:avLst>
              <a:gd name="adj" fmla="val 16667"/>
            </a:avLst>
          </a:prstGeom>
          <a:solidFill>
            <a:srgbClr val="2BA992"/>
          </a:solidFill>
          <a:ln w="25400" cap="flat" cmpd="sng">
            <a:solidFill>
              <a:srgbClr val="168B5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Monitoreo de vínculos causales</a:t>
            </a:r>
            <a:endParaRPr lang="es-AR" sz="1400" b="0" i="0" u="none" strike="noStrike" cap="none" noProof="0" dirty="0">
              <a:solidFill>
                <a:srgbClr val="000000"/>
              </a:solidFill>
              <a:latin typeface="Arial"/>
              <a:ea typeface="Arial"/>
              <a:cs typeface="Arial"/>
              <a:sym typeface="Arial"/>
            </a:endParaRPr>
          </a:p>
        </p:txBody>
      </p:sp>
      <p:grpSp>
        <p:nvGrpSpPr>
          <p:cNvPr id="2" name="Google Shape;310;g34f303c7b2d_0_96">
            <a:extLst>
              <a:ext uri="{FF2B5EF4-FFF2-40B4-BE49-F238E27FC236}">
                <a16:creationId xmlns:a16="http://schemas.microsoft.com/office/drawing/2014/main" id="{C90333DC-F773-58CE-BEA8-A99A1A0B69DB}"/>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4C7B52CB-64D1-94F3-373A-C0D8E6FFD228}"/>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4C1D6B82-3D30-91D6-5C0C-5F2EF45349BB}"/>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E456F55A-16CD-D1C9-4206-EFD5A8871739}"/>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48A6907A-570D-13E2-78FB-9DD2E27A6932}"/>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2A8A4F4F-A925-21AB-4100-50DAC044CEDF}"/>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
        <p:nvSpPr>
          <p:cNvPr id="8" name="Google Shape;372;g34f303c7b2d_0_730">
            <a:extLst>
              <a:ext uri="{FF2B5EF4-FFF2-40B4-BE49-F238E27FC236}">
                <a16:creationId xmlns:a16="http://schemas.microsoft.com/office/drawing/2014/main" id="{3CB0771A-CDED-DC63-C00E-0F2BB5CE92C0}"/>
              </a:ext>
            </a:extLst>
          </p:cNvPr>
          <p:cNvSpPr/>
          <p:nvPr/>
        </p:nvSpPr>
        <p:spPr>
          <a:xfrm>
            <a:off x="1435222" y="3224138"/>
            <a:ext cx="4965571" cy="487800"/>
          </a:xfrm>
          <a:prstGeom prst="rect">
            <a:avLst/>
          </a:prstGeom>
          <a:noFill/>
          <a:ln>
            <a:noFill/>
          </a:ln>
        </p:spPr>
        <p:txBody>
          <a:bodyPr spcFirstLastPara="1" wrap="square" lIns="91425" tIns="45700" rIns="91425" bIns="45700" anchor="ctr" anchorCtr="0">
            <a:noAutofit/>
          </a:bodyPr>
          <a:lstStyle/>
          <a:p>
            <a:pPr marL="457200" marR="0" lvl="1" indent="0" algn="l" rtl="0">
              <a:lnSpc>
                <a:spcPct val="107000"/>
              </a:lnSpc>
              <a:spcBef>
                <a:spcPts val="0"/>
              </a:spcBef>
              <a:spcAft>
                <a:spcPts val="0"/>
              </a:spcAft>
              <a:buClr>
                <a:srgbClr val="000000"/>
              </a:buClr>
              <a:buSzPts val="2000"/>
              <a:buFont typeface="Arial"/>
              <a:buNone/>
            </a:pPr>
            <a:r>
              <a:rPr lang="es-AR" sz="1600" b="0" i="0" u="none" strike="noStrike" cap="none" noProof="0" dirty="0">
                <a:solidFill>
                  <a:srgbClr val="176B22"/>
                </a:solidFill>
                <a:latin typeface="Calibri"/>
                <a:ea typeface="Calibri"/>
                <a:cs typeface="Calibri"/>
                <a:sym typeface="Calibri"/>
              </a:rPr>
              <a:t>¿Cómo </a:t>
            </a:r>
            <a:r>
              <a:rPr lang="es-AR" sz="1600" b="0" i="0" u="sng" strike="noStrike" cap="none" noProof="0" dirty="0">
                <a:solidFill>
                  <a:srgbClr val="176B22"/>
                </a:solidFill>
                <a:latin typeface="Calibri"/>
                <a:ea typeface="Calibri"/>
                <a:cs typeface="Calibri"/>
                <a:sym typeface="Calibri"/>
              </a:rPr>
              <a:t>variaron</a:t>
            </a:r>
            <a:r>
              <a:rPr lang="es-AR" sz="1600" b="0" i="0" u="none" strike="noStrike" cap="none" noProof="0" dirty="0">
                <a:solidFill>
                  <a:srgbClr val="176B22"/>
                </a:solidFill>
                <a:latin typeface="Calibri"/>
                <a:ea typeface="Calibri"/>
                <a:cs typeface="Calibri"/>
                <a:sym typeface="Calibri"/>
              </a:rPr>
              <a:t> los efectos causales entre grupos sociales?</a:t>
            </a:r>
            <a:endParaRPr lang="es-AR" sz="1600" b="0" i="0" u="none" strike="noStrike" cap="none" noProof="0" dirty="0">
              <a:solidFill>
                <a:srgbClr val="176B22"/>
              </a:solidFill>
              <a:latin typeface="Arial"/>
              <a:ea typeface="Arial"/>
              <a:cs typeface="Arial"/>
              <a:sym typeface="Arial"/>
            </a:endParaRPr>
          </a:p>
        </p:txBody>
      </p:sp>
      <p:sp>
        <p:nvSpPr>
          <p:cNvPr id="9" name="Google Shape;373;g34f303c7b2d_0_730">
            <a:extLst>
              <a:ext uri="{FF2B5EF4-FFF2-40B4-BE49-F238E27FC236}">
                <a16:creationId xmlns:a16="http://schemas.microsoft.com/office/drawing/2014/main" id="{50D7DA02-01E7-3D4D-2B75-087366A73E7C}"/>
              </a:ext>
            </a:extLst>
          </p:cNvPr>
          <p:cNvSpPr/>
          <p:nvPr/>
        </p:nvSpPr>
        <p:spPr>
          <a:xfrm>
            <a:off x="1435222" y="2615596"/>
            <a:ext cx="4990718" cy="487800"/>
          </a:xfrm>
          <a:prstGeom prst="rect">
            <a:avLst/>
          </a:prstGeom>
          <a:noFill/>
          <a:ln>
            <a:noFill/>
          </a:ln>
        </p:spPr>
        <p:txBody>
          <a:bodyPr spcFirstLastPara="1" wrap="square" lIns="91425" tIns="45700" rIns="91425" bIns="45700" anchor="ctr" anchorCtr="0">
            <a:noAutofit/>
          </a:bodyPr>
          <a:lstStyle/>
          <a:p>
            <a:pPr marL="457200" marR="0" lvl="1" indent="0" algn="l" rtl="0">
              <a:lnSpc>
                <a:spcPct val="107000"/>
              </a:lnSpc>
              <a:spcBef>
                <a:spcPts val="0"/>
              </a:spcBef>
              <a:spcAft>
                <a:spcPts val="0"/>
              </a:spcAft>
              <a:buClr>
                <a:srgbClr val="000000"/>
              </a:buClr>
              <a:buSzPts val="2000"/>
              <a:buFont typeface="Arial"/>
              <a:buNone/>
            </a:pPr>
            <a:r>
              <a:rPr lang="es-AR" sz="1600" b="0" i="0" u="none" strike="noStrike" cap="none" noProof="0" dirty="0">
                <a:solidFill>
                  <a:srgbClr val="176B22"/>
                </a:solidFill>
                <a:latin typeface="Calibri"/>
                <a:ea typeface="Calibri"/>
                <a:cs typeface="Calibri"/>
                <a:sym typeface="Calibri"/>
              </a:rPr>
              <a:t>¿Qué </a:t>
            </a:r>
            <a:r>
              <a:rPr lang="es-AR" sz="1600" b="0" i="0" u="sng" strike="noStrike" cap="none" noProof="0" dirty="0">
                <a:solidFill>
                  <a:srgbClr val="176B22"/>
                </a:solidFill>
                <a:latin typeface="Calibri"/>
                <a:ea typeface="Calibri"/>
                <a:cs typeface="Calibri"/>
                <a:sym typeface="Calibri"/>
              </a:rPr>
              <a:t>caminos causales inesperados </a:t>
            </a:r>
            <a:r>
              <a:rPr lang="es-AR" sz="1600" b="0" i="0" u="none" strike="noStrike" cap="none" noProof="0" dirty="0">
                <a:solidFill>
                  <a:srgbClr val="176B22"/>
                </a:solidFill>
                <a:latin typeface="Calibri"/>
                <a:ea typeface="Calibri"/>
                <a:cs typeface="Calibri"/>
                <a:sym typeface="Calibri"/>
              </a:rPr>
              <a:t>aparecieron?</a:t>
            </a:r>
            <a:endParaRPr lang="es-AR" sz="1600" b="0" i="0" u="none" strike="noStrike" cap="none" noProof="0" dirty="0">
              <a:solidFill>
                <a:srgbClr val="176B22"/>
              </a:solidFill>
              <a:latin typeface="Arial"/>
              <a:ea typeface="Arial"/>
              <a:cs typeface="Arial"/>
              <a:sym typeface="Arial"/>
            </a:endParaRPr>
          </a:p>
        </p:txBody>
      </p:sp>
      <p:sp>
        <p:nvSpPr>
          <p:cNvPr id="10" name="Google Shape;374;g34f303c7b2d_0_730">
            <a:extLst>
              <a:ext uri="{FF2B5EF4-FFF2-40B4-BE49-F238E27FC236}">
                <a16:creationId xmlns:a16="http://schemas.microsoft.com/office/drawing/2014/main" id="{5DA2E7E0-B114-4CE1-1FE6-F5C4796F1A7E}"/>
              </a:ext>
            </a:extLst>
          </p:cNvPr>
          <p:cNvSpPr/>
          <p:nvPr/>
        </p:nvSpPr>
        <p:spPr>
          <a:xfrm>
            <a:off x="1410075" y="1061950"/>
            <a:ext cx="4990718" cy="551400"/>
          </a:xfrm>
          <a:prstGeom prst="rect">
            <a:avLst/>
          </a:prstGeom>
          <a:noFill/>
          <a:ln>
            <a:noFill/>
          </a:ln>
        </p:spPr>
        <p:txBody>
          <a:bodyPr spcFirstLastPara="1" wrap="square" lIns="91425" tIns="45700" rIns="91425" bIns="45700" anchor="ctr" anchorCtr="0">
            <a:noAutofit/>
          </a:bodyPr>
          <a:lstStyle/>
          <a:p>
            <a:pPr marL="457200" marR="0" lvl="1" indent="0" algn="l" rtl="0">
              <a:lnSpc>
                <a:spcPct val="107000"/>
              </a:lnSpc>
              <a:spcBef>
                <a:spcPts val="0"/>
              </a:spcBef>
              <a:spcAft>
                <a:spcPts val="0"/>
              </a:spcAft>
              <a:buClr>
                <a:srgbClr val="000000"/>
              </a:buClr>
              <a:buSzPts val="2000"/>
              <a:buFont typeface="Arial"/>
              <a:buNone/>
            </a:pPr>
            <a:r>
              <a:rPr lang="es-AR" sz="1600" b="0" i="0" u="none" strike="noStrike" cap="none" noProof="0" dirty="0">
                <a:solidFill>
                  <a:srgbClr val="176B22"/>
                </a:solidFill>
                <a:latin typeface="Calibri"/>
                <a:ea typeface="Calibri"/>
                <a:cs typeface="Calibri"/>
                <a:sym typeface="Calibri"/>
              </a:rPr>
              <a:t>¿Qué </a:t>
            </a:r>
            <a:r>
              <a:rPr lang="es-AR" sz="1600" b="0" i="0" u="sng" strike="noStrike" cap="none" noProof="0" dirty="0">
                <a:solidFill>
                  <a:srgbClr val="176B22"/>
                </a:solidFill>
                <a:latin typeface="Calibri"/>
                <a:ea typeface="Calibri"/>
                <a:cs typeface="Calibri"/>
                <a:sym typeface="Calibri"/>
              </a:rPr>
              <a:t>procesos</a:t>
            </a:r>
            <a:r>
              <a:rPr lang="es-AR" sz="1600" b="0" i="0" u="none" strike="noStrike" cap="none" noProof="0" dirty="0">
                <a:solidFill>
                  <a:srgbClr val="176B22"/>
                </a:solidFill>
                <a:latin typeface="Calibri"/>
                <a:ea typeface="Calibri"/>
                <a:cs typeface="Calibri"/>
                <a:sym typeface="Calibri"/>
              </a:rPr>
              <a:t> específicos llevaron a los resultados observados?</a:t>
            </a:r>
            <a:endParaRPr lang="es-AR" sz="1600" b="0" i="0" u="none" strike="noStrike" cap="none" noProof="0" dirty="0">
              <a:solidFill>
                <a:srgbClr val="176B22"/>
              </a:solidFill>
              <a:latin typeface="Arial"/>
              <a:ea typeface="Arial"/>
              <a:cs typeface="Arial"/>
              <a:sym typeface="Arial"/>
            </a:endParaRPr>
          </a:p>
        </p:txBody>
      </p:sp>
      <p:sp>
        <p:nvSpPr>
          <p:cNvPr id="11" name="Google Shape;375;g34f303c7b2d_0_730">
            <a:extLst>
              <a:ext uri="{FF2B5EF4-FFF2-40B4-BE49-F238E27FC236}">
                <a16:creationId xmlns:a16="http://schemas.microsoft.com/office/drawing/2014/main" id="{213E25C2-CB92-1573-D6F0-6824750DE660}"/>
              </a:ext>
            </a:extLst>
          </p:cNvPr>
          <p:cNvSpPr/>
          <p:nvPr/>
        </p:nvSpPr>
        <p:spPr>
          <a:xfrm>
            <a:off x="1435222" y="3832679"/>
            <a:ext cx="4936478" cy="670200"/>
          </a:xfrm>
          <a:prstGeom prst="rect">
            <a:avLst/>
          </a:prstGeom>
          <a:noFill/>
          <a:ln>
            <a:noFill/>
          </a:ln>
        </p:spPr>
        <p:txBody>
          <a:bodyPr spcFirstLastPara="1" wrap="square" lIns="91425" tIns="45700" rIns="91425" bIns="45700" anchor="ctr" anchorCtr="0">
            <a:noAutofit/>
          </a:bodyPr>
          <a:lstStyle/>
          <a:p>
            <a:pPr marL="457200" marR="0" lvl="1" indent="0" algn="l" rtl="0">
              <a:lnSpc>
                <a:spcPct val="107000"/>
              </a:lnSpc>
              <a:spcBef>
                <a:spcPts val="0"/>
              </a:spcBef>
              <a:spcAft>
                <a:spcPts val="0"/>
              </a:spcAft>
              <a:buClr>
                <a:srgbClr val="000000"/>
              </a:buClr>
              <a:buSzPts val="2000"/>
              <a:buFont typeface="Arial"/>
              <a:buNone/>
            </a:pPr>
            <a:r>
              <a:rPr lang="es-AR" sz="1600" b="0" i="0" u="none" strike="noStrike" cap="none" noProof="0" dirty="0">
                <a:solidFill>
                  <a:srgbClr val="176B22"/>
                </a:solidFill>
                <a:latin typeface="Calibri"/>
                <a:ea typeface="Calibri"/>
                <a:cs typeface="Calibri"/>
                <a:sym typeface="Calibri"/>
              </a:rPr>
              <a:t>¿Cuáles son los </a:t>
            </a:r>
            <a:r>
              <a:rPr lang="es-AR" sz="1600" b="0" i="0" u="sng" strike="noStrike" cap="none" noProof="0" dirty="0">
                <a:solidFill>
                  <a:srgbClr val="176B22"/>
                </a:solidFill>
                <a:latin typeface="Calibri"/>
                <a:ea typeface="Calibri"/>
                <a:cs typeface="Calibri"/>
                <a:sym typeface="Calibri"/>
              </a:rPr>
              <a:t>efectos diferenciales</a:t>
            </a:r>
            <a:r>
              <a:rPr lang="es-AR" sz="1600" b="0" i="0" u="none" strike="noStrike" cap="none" noProof="0" dirty="0">
                <a:solidFill>
                  <a:srgbClr val="176B22"/>
                </a:solidFill>
                <a:latin typeface="Calibri"/>
                <a:ea typeface="Calibri"/>
                <a:cs typeface="Calibri"/>
                <a:sym typeface="Calibri"/>
              </a:rPr>
              <a:t> o intervenciones alternativas?</a:t>
            </a:r>
            <a:endParaRPr lang="es-AR" sz="1600" b="0" i="0" u="none" strike="noStrike" cap="none" noProof="0" dirty="0">
              <a:solidFill>
                <a:srgbClr val="176B22"/>
              </a:solidFill>
              <a:latin typeface="Arial"/>
              <a:ea typeface="Arial"/>
              <a:cs typeface="Arial"/>
              <a:sym typeface="Arial"/>
            </a:endParaRPr>
          </a:p>
        </p:txBody>
      </p:sp>
      <p:sp>
        <p:nvSpPr>
          <p:cNvPr id="12" name="Google Shape;376;g34f303c7b2d_0_730">
            <a:extLst>
              <a:ext uri="{FF2B5EF4-FFF2-40B4-BE49-F238E27FC236}">
                <a16:creationId xmlns:a16="http://schemas.microsoft.com/office/drawing/2014/main" id="{417EAB4E-1D01-CF12-C928-749B7192F0EC}"/>
              </a:ext>
            </a:extLst>
          </p:cNvPr>
          <p:cNvSpPr/>
          <p:nvPr/>
        </p:nvSpPr>
        <p:spPr>
          <a:xfrm>
            <a:off x="1410075" y="1730363"/>
            <a:ext cx="4990718" cy="773700"/>
          </a:xfrm>
          <a:prstGeom prst="rect">
            <a:avLst/>
          </a:prstGeom>
          <a:noFill/>
          <a:ln>
            <a:noFill/>
          </a:ln>
        </p:spPr>
        <p:txBody>
          <a:bodyPr spcFirstLastPara="1" wrap="square" lIns="91425" tIns="45700" rIns="91425" bIns="45700" anchor="ctr" anchorCtr="0">
            <a:noAutofit/>
          </a:bodyPr>
          <a:lstStyle/>
          <a:p>
            <a:pPr marL="457200" marR="0" lvl="1" indent="0" algn="l" rtl="0">
              <a:lnSpc>
                <a:spcPct val="107000"/>
              </a:lnSpc>
              <a:spcBef>
                <a:spcPts val="0"/>
              </a:spcBef>
              <a:spcAft>
                <a:spcPts val="0"/>
              </a:spcAft>
              <a:buClr>
                <a:srgbClr val="000000"/>
              </a:buClr>
              <a:buSzPts val="2000"/>
              <a:buFont typeface="Arial"/>
              <a:buNone/>
            </a:pPr>
            <a:r>
              <a:rPr lang="es-AR" sz="1600" b="0" i="0" u="none" strike="noStrike" cap="none" noProof="0" dirty="0">
                <a:solidFill>
                  <a:srgbClr val="176B22"/>
                </a:solidFill>
                <a:latin typeface="Calibri"/>
                <a:ea typeface="Calibri"/>
                <a:cs typeface="Calibri"/>
                <a:sym typeface="Calibri"/>
              </a:rPr>
              <a:t>¿Qué </a:t>
            </a:r>
            <a:r>
              <a:rPr lang="es-AR" sz="1600" b="0" i="0" u="sng" strike="noStrike" cap="none" noProof="0" dirty="0">
                <a:solidFill>
                  <a:srgbClr val="176B22"/>
                </a:solidFill>
                <a:latin typeface="Calibri"/>
                <a:ea typeface="Calibri"/>
                <a:cs typeface="Calibri"/>
                <a:sym typeface="Calibri"/>
              </a:rPr>
              <a:t>condiciones contextuales</a:t>
            </a:r>
            <a:r>
              <a:rPr lang="es-AR" sz="1600" b="0" i="0" strike="noStrike" cap="none" noProof="0" dirty="0">
                <a:solidFill>
                  <a:srgbClr val="176B22"/>
                </a:solidFill>
                <a:latin typeface="Calibri"/>
                <a:ea typeface="Calibri"/>
                <a:cs typeface="Calibri"/>
                <a:sym typeface="Calibri"/>
              </a:rPr>
              <a:t> </a:t>
            </a:r>
            <a:r>
              <a:rPr lang="es-AR" sz="1600" b="0" i="0" u="none" strike="noStrike" cap="none" noProof="0" dirty="0">
                <a:solidFill>
                  <a:srgbClr val="176B22"/>
                </a:solidFill>
                <a:latin typeface="Calibri"/>
                <a:ea typeface="Calibri"/>
                <a:cs typeface="Calibri"/>
                <a:sym typeface="Calibri"/>
              </a:rPr>
              <a:t>habilitan o inhiben los efectos causales?</a:t>
            </a:r>
            <a:endParaRPr lang="es-AR" sz="1600" b="0" i="0" u="none" strike="noStrike" cap="none" noProof="0" dirty="0">
              <a:solidFill>
                <a:srgbClr val="176B22"/>
              </a:solidFill>
              <a:latin typeface="Arial"/>
              <a:ea typeface="Arial"/>
              <a:cs typeface="Arial"/>
              <a:sym typeface="Arial"/>
            </a:endParaRPr>
          </a:p>
        </p:txBody>
      </p:sp>
      <p:sp>
        <p:nvSpPr>
          <p:cNvPr id="13" name="Google Shape;378;g34f303c7b2d_0_730">
            <a:extLst>
              <a:ext uri="{FF2B5EF4-FFF2-40B4-BE49-F238E27FC236}">
                <a16:creationId xmlns:a16="http://schemas.microsoft.com/office/drawing/2014/main" id="{CDAC3AA8-980C-1D8C-5449-3386F65B7FAD}"/>
              </a:ext>
            </a:extLst>
          </p:cNvPr>
          <p:cNvSpPr/>
          <p:nvPr/>
        </p:nvSpPr>
        <p:spPr>
          <a:xfrm>
            <a:off x="1455638" y="4624587"/>
            <a:ext cx="4916062" cy="670200"/>
          </a:xfrm>
          <a:prstGeom prst="rect">
            <a:avLst/>
          </a:prstGeom>
          <a:noFill/>
          <a:ln>
            <a:noFill/>
          </a:ln>
        </p:spPr>
        <p:txBody>
          <a:bodyPr spcFirstLastPara="1" wrap="square" lIns="91425" tIns="45700" rIns="91425" bIns="45700" anchor="ctr" anchorCtr="0">
            <a:noAutofit/>
          </a:bodyPr>
          <a:lstStyle/>
          <a:p>
            <a:pPr marL="457200" marR="0" lvl="1" indent="0" algn="l" rtl="0">
              <a:lnSpc>
                <a:spcPct val="107000"/>
              </a:lnSpc>
              <a:spcBef>
                <a:spcPts val="0"/>
              </a:spcBef>
              <a:spcAft>
                <a:spcPts val="0"/>
              </a:spcAft>
              <a:buClr>
                <a:srgbClr val="000000"/>
              </a:buClr>
              <a:buSzPts val="2000"/>
              <a:buFont typeface="Arial"/>
              <a:buNone/>
            </a:pPr>
            <a:r>
              <a:rPr lang="es-AR" sz="1600" b="0" i="0" u="none" strike="noStrike" cap="none" noProof="0" dirty="0">
                <a:solidFill>
                  <a:srgbClr val="176B22"/>
                </a:solidFill>
                <a:latin typeface="Calibri"/>
                <a:ea typeface="Calibri"/>
                <a:cs typeface="Calibri"/>
                <a:sym typeface="Calibri"/>
              </a:rPr>
              <a:t>¿Cómo contribuyó la intervención a los </a:t>
            </a:r>
            <a:r>
              <a:rPr lang="es-AR" sz="1600" b="0" i="0" u="sng" strike="noStrike" cap="none" noProof="0" dirty="0">
                <a:solidFill>
                  <a:srgbClr val="176B22"/>
                </a:solidFill>
                <a:latin typeface="Calibri"/>
                <a:ea typeface="Calibri"/>
                <a:cs typeface="Calibri"/>
                <a:sym typeface="Calibri"/>
              </a:rPr>
              <a:t>cambios sistémicos</a:t>
            </a:r>
            <a:r>
              <a:rPr lang="es-AR" sz="1600" b="0" i="0" strike="noStrike" cap="none" noProof="0" dirty="0">
                <a:solidFill>
                  <a:srgbClr val="176B22"/>
                </a:solidFill>
                <a:latin typeface="Calibri"/>
                <a:ea typeface="Calibri"/>
                <a:cs typeface="Calibri"/>
                <a:sym typeface="Calibri"/>
              </a:rPr>
              <a:t>?</a:t>
            </a:r>
            <a:endParaRPr lang="es-AR" sz="1600" b="0" i="0" strike="noStrike" cap="none" noProof="0" dirty="0">
              <a:solidFill>
                <a:srgbClr val="176B22"/>
              </a:solidFill>
              <a:latin typeface="Arial"/>
              <a:ea typeface="Arial"/>
              <a:cs typeface="Arial"/>
              <a:sym typeface="Arial"/>
            </a:endParaRPr>
          </a:p>
        </p:txBody>
      </p:sp>
      <p:sp>
        <p:nvSpPr>
          <p:cNvPr id="14" name="Google Shape;378;g34f303c7b2d_0_730">
            <a:extLst>
              <a:ext uri="{FF2B5EF4-FFF2-40B4-BE49-F238E27FC236}">
                <a16:creationId xmlns:a16="http://schemas.microsoft.com/office/drawing/2014/main" id="{78E89F88-811D-E32A-A484-BE7304F77C4F}"/>
              </a:ext>
            </a:extLst>
          </p:cNvPr>
          <p:cNvSpPr/>
          <p:nvPr/>
        </p:nvSpPr>
        <p:spPr>
          <a:xfrm>
            <a:off x="1410075" y="5449583"/>
            <a:ext cx="4916062" cy="670200"/>
          </a:xfrm>
          <a:prstGeom prst="rect">
            <a:avLst/>
          </a:prstGeom>
          <a:noFill/>
          <a:ln>
            <a:noFill/>
          </a:ln>
        </p:spPr>
        <p:txBody>
          <a:bodyPr spcFirstLastPara="1" wrap="square" lIns="91425" tIns="45700" rIns="91425" bIns="45700" anchor="ctr" anchorCtr="0">
            <a:noAutofit/>
          </a:bodyPr>
          <a:lstStyle/>
          <a:p>
            <a:pPr marL="457200" lvl="1">
              <a:lnSpc>
                <a:spcPct val="107000"/>
              </a:lnSpc>
              <a:buSzPts val="2000"/>
            </a:pPr>
            <a:r>
              <a:rPr lang="es-AR" sz="1600" dirty="0">
                <a:solidFill>
                  <a:srgbClr val="176B22"/>
                </a:solidFill>
                <a:latin typeface="Calibri"/>
                <a:ea typeface="Calibri"/>
                <a:cs typeface="Calibri"/>
                <a:sym typeface="Calibri"/>
              </a:rPr>
              <a:t>¿En qué medida la intervención </a:t>
            </a:r>
            <a:r>
              <a:rPr lang="es-AR" sz="1600" u="sng" dirty="0">
                <a:solidFill>
                  <a:srgbClr val="176B22"/>
                </a:solidFill>
                <a:latin typeface="Calibri"/>
                <a:ea typeface="Calibri"/>
                <a:cs typeface="Calibri"/>
                <a:sym typeface="Calibri"/>
              </a:rPr>
              <a:t>causó o contribuyó a causar los cambios observados</a:t>
            </a:r>
            <a:r>
              <a:rPr lang="es-AR" sz="1600" dirty="0">
                <a:solidFill>
                  <a:srgbClr val="176B22"/>
                </a:solidFill>
                <a:latin typeface="Calibri"/>
                <a:ea typeface="Calibri"/>
                <a:cs typeface="Calibri"/>
                <a:sym typeface="Calibri"/>
              </a:rPr>
              <a:t>?</a:t>
            </a:r>
            <a:endParaRPr lang="es-AR" sz="1200" dirty="0">
              <a:solidFill>
                <a:srgbClr val="176B22"/>
              </a:solidFill>
            </a:endParaRPr>
          </a:p>
        </p:txBody>
      </p:sp>
    </p:spTree>
    <p:extLst>
      <p:ext uri="{BB962C8B-B14F-4D97-AF65-F5344CB8AC3E}">
        <p14:creationId xmlns:p14="http://schemas.microsoft.com/office/powerpoint/2010/main" val="2218372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7" name="Google Shape;577;p21"/>
          <p:cNvSpPr/>
          <p:nvPr/>
        </p:nvSpPr>
        <p:spPr>
          <a:xfrm>
            <a:off x="0" y="167"/>
            <a:ext cx="9144000" cy="979664"/>
          </a:xfrm>
          <a:prstGeom prst="rect">
            <a:avLst/>
          </a:prstGeom>
          <a:solidFill>
            <a:srgbClr val="1B927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576" name="Google Shape;576;p21"/>
          <p:cNvSpPr txBox="1"/>
          <p:nvPr/>
        </p:nvSpPr>
        <p:spPr>
          <a:xfrm>
            <a:off x="8785833" y="2632374"/>
            <a:ext cx="138600" cy="2769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lang="es-AR" sz="1350" b="0" i="0" u="none" strike="noStrike" cap="none" noProof="0" dirty="0">
              <a:solidFill>
                <a:schemeClr val="dk1"/>
              </a:solidFill>
              <a:latin typeface="Arial"/>
              <a:ea typeface="Arial"/>
              <a:cs typeface="Arial"/>
              <a:sym typeface="Arial"/>
            </a:endParaRPr>
          </a:p>
        </p:txBody>
      </p:sp>
      <p:grpSp>
        <p:nvGrpSpPr>
          <p:cNvPr id="2" name="Google Shape;310;g34f303c7b2d_0_96">
            <a:extLst>
              <a:ext uri="{FF2B5EF4-FFF2-40B4-BE49-F238E27FC236}">
                <a16:creationId xmlns:a16="http://schemas.microsoft.com/office/drawing/2014/main" id="{BF593531-5A7B-8A84-871A-193E49C6C1B9}"/>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098B6674-CE38-3865-8784-A42E7BC523D3}"/>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968DC957-F328-9708-47C1-5523951C7252}"/>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B5459194-B39F-0739-388B-90E4DCCAB22E}"/>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F6D80198-6637-3FA4-E37D-A504BDC91F66}"/>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3C3D542E-BEF5-7031-6CB8-E1161E015345}"/>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
        <p:nvSpPr>
          <p:cNvPr id="578" name="Google Shape;578;p21"/>
          <p:cNvSpPr txBox="1"/>
          <p:nvPr/>
        </p:nvSpPr>
        <p:spPr>
          <a:xfrm>
            <a:off x="1532725" y="78600"/>
            <a:ext cx="7253100" cy="821100"/>
          </a:xfrm>
          <a:prstGeom prst="rect">
            <a:avLst/>
          </a:prstGeom>
          <a:noFill/>
          <a:ln>
            <a:noFill/>
          </a:ln>
        </p:spPr>
        <p:txBody>
          <a:bodyPr spcFirstLastPara="1" wrap="square" lIns="45675" tIns="45675" rIns="45675" bIns="45675" anchor="ctr" anchorCtr="0">
            <a:normAutofit fontScale="92500" lnSpcReduction="20000"/>
          </a:bodyPr>
          <a:lstStyle/>
          <a:p>
            <a:pPr marL="0" marR="0" lvl="0" indent="0" algn="ctr"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Usando bricolaje</a:t>
            </a:r>
            <a:endParaRPr lang="es-AR" sz="1400" b="0" i="0" u="none" strike="noStrike" cap="none" noProof="0"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en nuestro diseño de evaluación </a:t>
            </a:r>
            <a:br>
              <a:rPr lang="es-AR" sz="2400" b="1" i="0" u="none" strike="noStrike" cap="none" noProof="0" dirty="0">
                <a:solidFill>
                  <a:srgbClr val="FFFFFF"/>
                </a:solidFill>
                <a:latin typeface="Arial"/>
                <a:ea typeface="Arial"/>
                <a:cs typeface="Arial"/>
                <a:sym typeface="Arial"/>
              </a:rPr>
            </a:br>
            <a:r>
              <a:rPr lang="es-AR" sz="2400" b="1" i="0" u="none" strike="noStrike" cap="none" noProof="0" dirty="0">
                <a:solidFill>
                  <a:srgbClr val="FFFFFF"/>
                </a:solidFill>
                <a:latin typeface="Arial"/>
                <a:ea typeface="Arial"/>
                <a:cs typeface="Arial"/>
                <a:sym typeface="Arial"/>
              </a:rPr>
              <a:t>de caminos causales</a:t>
            </a:r>
            <a:endParaRPr lang="es-AR" sz="1400" b="0" i="0" u="none" strike="noStrike" cap="none" noProof="0" dirty="0">
              <a:solidFill>
                <a:srgbClr val="000000"/>
              </a:solidFill>
              <a:latin typeface="Arial"/>
              <a:ea typeface="Arial"/>
              <a:cs typeface="Arial"/>
              <a:sym typeface="Arial"/>
            </a:endParaRPr>
          </a:p>
        </p:txBody>
      </p:sp>
      <p:pic>
        <p:nvPicPr>
          <p:cNvPr id="579" name="Google Shape;579;p21"/>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580" name="Google Shape;580;p21"/>
          <p:cNvSpPr/>
          <p:nvPr/>
        </p:nvSpPr>
        <p:spPr>
          <a:xfrm>
            <a:off x="6367775" y="1165975"/>
            <a:ext cx="2651400" cy="1466400"/>
          </a:xfrm>
          <a:prstGeom prst="wedgeEllipseCallout">
            <a:avLst>
              <a:gd name="adj1" fmla="val -55993"/>
              <a:gd name="adj2" fmla="val 54961"/>
            </a:avLst>
          </a:prstGeom>
          <a:solidFill>
            <a:srgbClr val="0070C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¿Por qué y para quiénes fueron importantes estos cambios?</a:t>
            </a:r>
            <a:endParaRPr lang="es-AR" sz="1400" b="0" i="0" u="none" strike="noStrike" cap="none" noProof="0" dirty="0">
              <a:solidFill>
                <a:srgbClr val="000000"/>
              </a:solidFill>
              <a:latin typeface="Arial"/>
              <a:ea typeface="Arial"/>
              <a:cs typeface="Arial"/>
              <a:sym typeface="Arial"/>
            </a:endParaRPr>
          </a:p>
        </p:txBody>
      </p:sp>
      <p:sp>
        <p:nvSpPr>
          <p:cNvPr id="581" name="Google Shape;581;p21"/>
          <p:cNvSpPr/>
          <p:nvPr/>
        </p:nvSpPr>
        <p:spPr>
          <a:xfrm>
            <a:off x="1439074" y="4826050"/>
            <a:ext cx="3004500" cy="1920300"/>
          </a:xfrm>
          <a:prstGeom prst="wedgeEllipseCallout">
            <a:avLst>
              <a:gd name="adj1" fmla="val 61804"/>
              <a:gd name="adj2" fmla="val -4733"/>
            </a:avLst>
          </a:prstGeom>
          <a:solidFill>
            <a:srgbClr val="0070C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¿Qué evidencia respalda nuestras afirmaciones causales y nos permite descartar otras?</a:t>
            </a:r>
            <a:endParaRPr lang="es-AR" sz="1400" b="0" i="0" u="none" strike="noStrike" cap="none" noProof="0" dirty="0">
              <a:solidFill>
                <a:srgbClr val="000000"/>
              </a:solidFill>
              <a:latin typeface="Arial"/>
              <a:ea typeface="Arial"/>
              <a:cs typeface="Arial"/>
              <a:sym typeface="Arial"/>
            </a:endParaRPr>
          </a:p>
        </p:txBody>
      </p:sp>
      <p:sp>
        <p:nvSpPr>
          <p:cNvPr id="582" name="Google Shape;582;p21"/>
          <p:cNvSpPr/>
          <p:nvPr/>
        </p:nvSpPr>
        <p:spPr>
          <a:xfrm>
            <a:off x="6557675" y="3157700"/>
            <a:ext cx="2580600" cy="2032200"/>
          </a:xfrm>
          <a:prstGeom prst="wedgeEllipseCallout">
            <a:avLst>
              <a:gd name="adj1" fmla="val -82516"/>
              <a:gd name="adj2" fmla="val -503"/>
            </a:avLst>
          </a:prstGeom>
          <a:solidFill>
            <a:srgbClr val="0070C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¿Factores necesarios </a:t>
            </a:r>
            <a:r>
              <a:rPr lang="es-AR" sz="1800" dirty="0">
                <a:solidFill>
                  <a:schemeClr val="lt1"/>
                </a:solidFill>
                <a:latin typeface="Calibri"/>
                <a:ea typeface="Calibri"/>
                <a:cs typeface="Calibri"/>
                <a:sym typeface="Calibri"/>
              </a:rPr>
              <a:t>para producir los resultados/ cambios sistémicos observados?</a:t>
            </a:r>
            <a:endParaRPr lang="es-AR" sz="1400" b="0" i="0" u="none" strike="noStrike" cap="none" noProof="0" dirty="0">
              <a:solidFill>
                <a:srgbClr val="000000"/>
              </a:solidFill>
              <a:latin typeface="Arial"/>
              <a:ea typeface="Arial"/>
              <a:cs typeface="Arial"/>
              <a:sym typeface="Arial"/>
            </a:endParaRPr>
          </a:p>
        </p:txBody>
      </p:sp>
      <p:sp>
        <p:nvSpPr>
          <p:cNvPr id="583" name="Google Shape;583;p21"/>
          <p:cNvSpPr/>
          <p:nvPr/>
        </p:nvSpPr>
        <p:spPr>
          <a:xfrm>
            <a:off x="3902119" y="2384008"/>
            <a:ext cx="2215800" cy="773700"/>
          </a:xfrm>
          <a:prstGeom prst="roundRect">
            <a:avLst>
              <a:gd name="adj" fmla="val 16667"/>
            </a:avLst>
          </a:prstGeom>
          <a:solidFill>
            <a:srgbClr val="00B05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Cambio más significativo</a:t>
            </a:r>
            <a:endParaRPr lang="es-AR" sz="1400" b="0" i="0" u="none" strike="noStrike" cap="none" noProof="0" dirty="0">
              <a:solidFill>
                <a:srgbClr val="000000"/>
              </a:solidFill>
              <a:latin typeface="Arial"/>
              <a:ea typeface="Arial"/>
              <a:cs typeface="Arial"/>
              <a:sym typeface="Arial"/>
            </a:endParaRPr>
          </a:p>
        </p:txBody>
      </p:sp>
      <p:sp>
        <p:nvSpPr>
          <p:cNvPr id="584" name="Google Shape;584;p21"/>
          <p:cNvSpPr/>
          <p:nvPr/>
        </p:nvSpPr>
        <p:spPr>
          <a:xfrm>
            <a:off x="3870282" y="3911094"/>
            <a:ext cx="2279400" cy="582900"/>
          </a:xfrm>
          <a:prstGeom prst="roundRect">
            <a:avLst>
              <a:gd name="adj" fmla="val 16667"/>
            </a:avLst>
          </a:prstGeom>
          <a:solidFill>
            <a:srgbClr val="00B05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Análisis de contribución</a:t>
            </a:r>
            <a:endParaRPr lang="es-AR" sz="1400" b="0" i="0" u="none" strike="noStrike" cap="none" noProof="0" dirty="0">
              <a:solidFill>
                <a:srgbClr val="000000"/>
              </a:solidFill>
              <a:latin typeface="Arial"/>
              <a:ea typeface="Arial"/>
              <a:cs typeface="Arial"/>
              <a:sym typeface="Arial"/>
            </a:endParaRPr>
          </a:p>
        </p:txBody>
      </p:sp>
      <p:sp>
        <p:nvSpPr>
          <p:cNvPr id="585" name="Google Shape;585;p21"/>
          <p:cNvSpPr/>
          <p:nvPr/>
        </p:nvSpPr>
        <p:spPr>
          <a:xfrm>
            <a:off x="4621555" y="3137394"/>
            <a:ext cx="711300" cy="752100"/>
          </a:xfrm>
          <a:prstGeom prst="mathPlus">
            <a:avLst>
              <a:gd name="adj1" fmla="val 23520"/>
            </a:avLst>
          </a:prstGeom>
          <a:solidFill>
            <a:srgbClr val="92D05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AR" sz="1800" b="0" i="0" u="none" strike="noStrike" cap="none" noProof="0" dirty="0">
              <a:solidFill>
                <a:schemeClr val="lt1"/>
              </a:solidFill>
              <a:latin typeface="Arial"/>
              <a:ea typeface="Arial"/>
              <a:cs typeface="Arial"/>
              <a:sym typeface="Arial"/>
            </a:endParaRPr>
          </a:p>
        </p:txBody>
      </p:sp>
      <p:sp>
        <p:nvSpPr>
          <p:cNvPr id="586" name="Google Shape;586;p21"/>
          <p:cNvSpPr/>
          <p:nvPr/>
        </p:nvSpPr>
        <p:spPr>
          <a:xfrm>
            <a:off x="5329332" y="4545109"/>
            <a:ext cx="711300" cy="752100"/>
          </a:xfrm>
          <a:prstGeom prst="mathPlus">
            <a:avLst>
              <a:gd name="adj1" fmla="val 23520"/>
            </a:avLst>
          </a:prstGeom>
          <a:solidFill>
            <a:srgbClr val="92D05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AR" sz="1800" b="0" i="0" u="none" strike="noStrike" cap="none" noProof="0" dirty="0">
              <a:solidFill>
                <a:schemeClr val="lt1"/>
              </a:solidFill>
              <a:latin typeface="Arial"/>
              <a:ea typeface="Arial"/>
              <a:cs typeface="Arial"/>
              <a:sym typeface="Arial"/>
            </a:endParaRPr>
          </a:p>
        </p:txBody>
      </p:sp>
      <p:sp>
        <p:nvSpPr>
          <p:cNvPr id="587" name="Google Shape;587;p21"/>
          <p:cNvSpPr/>
          <p:nvPr/>
        </p:nvSpPr>
        <p:spPr>
          <a:xfrm>
            <a:off x="4978181" y="5343427"/>
            <a:ext cx="2279400" cy="582900"/>
          </a:xfrm>
          <a:prstGeom prst="roundRect">
            <a:avLst>
              <a:gd name="adj" fmla="val 16667"/>
            </a:avLst>
          </a:prstGeom>
          <a:solidFill>
            <a:srgbClr val="00B05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Rastreo de procesos</a:t>
            </a:r>
            <a:endParaRPr lang="es-AR" sz="1400" b="0" i="0" u="none" strike="noStrike" cap="none" noProof="0" dirty="0">
              <a:solidFill>
                <a:srgbClr val="000000"/>
              </a:solidFill>
              <a:latin typeface="Arial"/>
              <a:ea typeface="Arial"/>
              <a:cs typeface="Arial"/>
              <a:sym typeface="Arial"/>
            </a:endParaRPr>
          </a:p>
        </p:txBody>
      </p:sp>
      <p:sp>
        <p:nvSpPr>
          <p:cNvPr id="594" name="Google Shape;594;p21"/>
          <p:cNvSpPr/>
          <p:nvPr/>
        </p:nvSpPr>
        <p:spPr>
          <a:xfrm>
            <a:off x="1133029" y="2458958"/>
            <a:ext cx="2409300" cy="1945200"/>
          </a:xfrm>
          <a:prstGeom prst="wedgeEllipseCallout">
            <a:avLst>
              <a:gd name="adj1" fmla="val 61577"/>
              <a:gd name="adj2" fmla="val 21780"/>
            </a:avLst>
          </a:prstGeom>
          <a:solidFill>
            <a:srgbClr val="0070C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¿Cómo y por qué emergieron los resultados/ cambios sistémicos específicos?</a:t>
            </a:r>
            <a:endParaRPr lang="es-AR" sz="1400" b="0" i="0" u="none" strike="noStrike" cap="none" noProof="0" dirty="0">
              <a:solidFill>
                <a:srgbClr val="000000"/>
              </a:solidFill>
              <a:latin typeface="Arial"/>
              <a:ea typeface="Arial"/>
              <a:cs typeface="Arial"/>
              <a:sym typeface="Arial"/>
            </a:endParaRPr>
          </a:p>
        </p:txBody>
      </p:sp>
      <p:sp>
        <p:nvSpPr>
          <p:cNvPr id="595" name="Google Shape;595;p21"/>
          <p:cNvSpPr/>
          <p:nvPr/>
        </p:nvSpPr>
        <p:spPr>
          <a:xfrm>
            <a:off x="1127446" y="1026561"/>
            <a:ext cx="3004500" cy="1230600"/>
          </a:xfrm>
          <a:prstGeom prst="wedgeEllipseCallout">
            <a:avLst>
              <a:gd name="adj1" fmla="val 34723"/>
              <a:gd name="adj2" fmla="val 58962"/>
            </a:avLst>
          </a:prstGeom>
          <a:solidFill>
            <a:srgbClr val="0070C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0" i="0" u="none" strike="noStrike" cap="none" noProof="0" dirty="0">
                <a:solidFill>
                  <a:schemeClr val="lt1"/>
                </a:solidFill>
                <a:latin typeface="Calibri"/>
                <a:ea typeface="Calibri"/>
                <a:cs typeface="Calibri"/>
                <a:sym typeface="Calibri"/>
              </a:rPr>
              <a:t>¿Qué resultados/ cambios sistémicos se produjeron? </a:t>
            </a:r>
            <a:endParaRPr lang="es-AR" sz="1400" b="0" i="0" u="none" strike="noStrike" cap="none" noProof="0"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6"/>
          <p:cNvSpPr/>
          <p:nvPr/>
        </p:nvSpPr>
        <p:spPr>
          <a:xfrm>
            <a:off x="-15100" y="175"/>
            <a:ext cx="9144000" cy="966600"/>
          </a:xfrm>
          <a:prstGeom prst="rect">
            <a:avLst/>
          </a:prstGeom>
          <a:solidFill>
            <a:srgbClr val="1B927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pic>
        <p:nvPicPr>
          <p:cNvPr id="601" name="Google Shape;601;p16"/>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608" name="Google Shape;608;p16"/>
          <p:cNvSpPr txBox="1"/>
          <p:nvPr/>
        </p:nvSpPr>
        <p:spPr>
          <a:xfrm>
            <a:off x="1320807" y="72918"/>
            <a:ext cx="7650600" cy="821100"/>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2595"/>
              <a:buFont typeface="Arial"/>
              <a:buNone/>
            </a:pPr>
            <a:r>
              <a:rPr lang="es-AR" sz="2400" b="1" i="0" u="none" strike="noStrike" cap="none" noProof="0" dirty="0">
                <a:solidFill>
                  <a:srgbClr val="FFFFFF"/>
                </a:solidFill>
                <a:latin typeface="Arial"/>
                <a:ea typeface="Arial"/>
                <a:cs typeface="Arial"/>
                <a:sym typeface="Arial"/>
              </a:rPr>
              <a:t>Ejemplo de caso</a:t>
            </a:r>
            <a:endParaRPr lang="es-AR" sz="1400" b="0" i="0" u="none" strike="noStrike" cap="none" noProof="0" dirty="0">
              <a:solidFill>
                <a:srgbClr val="000000"/>
              </a:solidFill>
              <a:latin typeface="Arial"/>
              <a:ea typeface="Arial"/>
              <a:cs typeface="Arial"/>
              <a:sym typeface="Arial"/>
            </a:endParaRPr>
          </a:p>
        </p:txBody>
      </p:sp>
      <p:grpSp>
        <p:nvGrpSpPr>
          <p:cNvPr id="2" name="Google Shape;310;g34f303c7b2d_0_96">
            <a:extLst>
              <a:ext uri="{FF2B5EF4-FFF2-40B4-BE49-F238E27FC236}">
                <a16:creationId xmlns:a16="http://schemas.microsoft.com/office/drawing/2014/main" id="{8C6B9578-F3F3-6724-92E1-F0853D339502}"/>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2C4749D9-600D-96F9-01DD-D94E1CA25802}"/>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83E320CC-25E9-69BA-2885-5CC22C476FAC}"/>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0A79DFD0-0D47-6EAA-24C2-F735636953B2}"/>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78FF52FF-8F9E-A520-D0E9-85936D06D2E5}"/>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F6D76CB6-E816-2D86-8263-9BDCD0360864}"/>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3">
          <a:extLst>
            <a:ext uri="{FF2B5EF4-FFF2-40B4-BE49-F238E27FC236}">
              <a16:creationId xmlns:a16="http://schemas.microsoft.com/office/drawing/2014/main" id="{D1424401-5FB2-C30F-D5CB-119CAFC982F2}"/>
            </a:ext>
          </a:extLst>
        </p:cNvPr>
        <p:cNvGrpSpPr/>
        <p:nvPr/>
      </p:nvGrpSpPr>
      <p:grpSpPr>
        <a:xfrm>
          <a:off x="0" y="0"/>
          <a:ext cx="0" cy="0"/>
          <a:chOff x="0" y="0"/>
          <a:chExt cx="0" cy="0"/>
        </a:xfrm>
      </p:grpSpPr>
      <p:sp>
        <p:nvSpPr>
          <p:cNvPr id="614" name="Google Shape;614;p22">
            <a:extLst>
              <a:ext uri="{FF2B5EF4-FFF2-40B4-BE49-F238E27FC236}">
                <a16:creationId xmlns:a16="http://schemas.microsoft.com/office/drawing/2014/main" id="{88DB0C6E-5FC7-FD7D-1D98-A6324292DD65}"/>
              </a:ext>
            </a:extLst>
          </p:cNvPr>
          <p:cNvSpPr txBox="1"/>
          <p:nvPr/>
        </p:nvSpPr>
        <p:spPr>
          <a:xfrm>
            <a:off x="7832558" y="2667624"/>
            <a:ext cx="138600"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lang="es-AR" sz="1350" b="0" i="0" u="none" strike="noStrike" cap="none" noProof="0" dirty="0">
              <a:solidFill>
                <a:schemeClr val="dk1"/>
              </a:solidFill>
              <a:latin typeface="Arial"/>
              <a:ea typeface="Arial"/>
              <a:cs typeface="Arial"/>
              <a:sym typeface="Arial"/>
            </a:endParaRPr>
          </a:p>
        </p:txBody>
      </p:sp>
      <p:cxnSp>
        <p:nvCxnSpPr>
          <p:cNvPr id="615" name="Google Shape;615;p22">
            <a:extLst>
              <a:ext uri="{FF2B5EF4-FFF2-40B4-BE49-F238E27FC236}">
                <a16:creationId xmlns:a16="http://schemas.microsoft.com/office/drawing/2014/main" id="{7625379E-62F7-95AE-816D-17DC92B4F7BA}"/>
              </a:ext>
            </a:extLst>
          </p:cNvPr>
          <p:cNvCxnSpPr/>
          <p:nvPr/>
        </p:nvCxnSpPr>
        <p:spPr>
          <a:xfrm>
            <a:off x="424113" y="178279"/>
            <a:ext cx="0" cy="645600"/>
          </a:xfrm>
          <a:prstGeom prst="straightConnector1">
            <a:avLst/>
          </a:prstGeom>
          <a:noFill/>
          <a:ln w="25400" cap="flat" cmpd="sng">
            <a:solidFill>
              <a:schemeClr val="accent3"/>
            </a:solidFill>
            <a:prstDash val="solid"/>
            <a:round/>
            <a:headEnd type="none" w="sm" len="sm"/>
            <a:tailEnd type="none" w="sm" len="sm"/>
          </a:ln>
        </p:spPr>
      </p:cxnSp>
      <p:graphicFrame>
        <p:nvGraphicFramePr>
          <p:cNvPr id="617" name="Google Shape;617;p22">
            <a:extLst>
              <a:ext uri="{FF2B5EF4-FFF2-40B4-BE49-F238E27FC236}">
                <a16:creationId xmlns:a16="http://schemas.microsoft.com/office/drawing/2014/main" id="{4C183973-EE1A-D8B7-A25E-3C54B90F5D2E}"/>
              </a:ext>
            </a:extLst>
          </p:cNvPr>
          <p:cNvGraphicFramePr/>
          <p:nvPr>
            <p:extLst>
              <p:ext uri="{D42A27DB-BD31-4B8C-83A1-F6EECF244321}">
                <p14:modId xmlns:p14="http://schemas.microsoft.com/office/powerpoint/2010/main" val="2056612869"/>
              </p:ext>
            </p:extLst>
          </p:nvPr>
        </p:nvGraphicFramePr>
        <p:xfrm>
          <a:off x="1493926" y="1062193"/>
          <a:ext cx="7550450" cy="5065800"/>
        </p:xfrm>
        <a:graphic>
          <a:graphicData uri="http://schemas.openxmlformats.org/drawingml/2006/table">
            <a:tbl>
              <a:tblPr>
                <a:noFill/>
                <a:tableStyleId>{0FC22A9D-ED8D-4D28-8B77-5C1FA5D7157F}</a:tableStyleId>
              </a:tblPr>
              <a:tblGrid>
                <a:gridCol w="1950500">
                  <a:extLst>
                    <a:ext uri="{9D8B030D-6E8A-4147-A177-3AD203B41FA5}">
                      <a16:colId xmlns:a16="http://schemas.microsoft.com/office/drawing/2014/main" val="20000"/>
                    </a:ext>
                  </a:extLst>
                </a:gridCol>
                <a:gridCol w="5599950">
                  <a:extLst>
                    <a:ext uri="{9D8B030D-6E8A-4147-A177-3AD203B41FA5}">
                      <a16:colId xmlns:a16="http://schemas.microsoft.com/office/drawing/2014/main" val="20001"/>
                    </a:ext>
                  </a:extLst>
                </a:gridCol>
              </a:tblGrid>
              <a:tr h="495400">
                <a:tc>
                  <a:txBody>
                    <a:bodyPr/>
                    <a:lstStyle/>
                    <a:p>
                      <a:pPr marL="0" marR="0" lvl="0" indent="0" algn="ctr" rtl="0">
                        <a:lnSpc>
                          <a:spcPct val="100000"/>
                        </a:lnSpc>
                        <a:spcBef>
                          <a:spcPts val="0"/>
                        </a:spcBef>
                        <a:spcAft>
                          <a:spcPts val="0"/>
                        </a:spcAft>
                        <a:buClr>
                          <a:schemeClr val="dk1"/>
                        </a:buClr>
                        <a:buSzPts val="2000"/>
                        <a:buFont typeface="Calibri"/>
                        <a:buNone/>
                      </a:pPr>
                      <a:r>
                        <a:rPr lang="es-AR" sz="2000" b="1" u="none" strike="noStrike" cap="none" noProof="0" dirty="0">
                          <a:solidFill>
                            <a:schemeClr val="lt1"/>
                          </a:solidFill>
                          <a:latin typeface="Calibri"/>
                          <a:ea typeface="Calibri"/>
                          <a:cs typeface="Calibri"/>
                          <a:sym typeface="Calibri"/>
                        </a:rPr>
                        <a:t>Criterio</a:t>
                      </a:r>
                    </a:p>
                  </a:txBody>
                  <a:tcPr marL="68600" marR="68600" marT="34300" marB="34300" anchor="ctr">
                    <a:solidFill>
                      <a:srgbClr val="176B22"/>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s-AR" sz="2000" b="1" u="none" strike="noStrike" cap="none" noProof="0" dirty="0">
                          <a:solidFill>
                            <a:schemeClr val="lt1"/>
                          </a:solidFill>
                          <a:latin typeface="Calibri"/>
                          <a:ea typeface="Calibri"/>
                          <a:cs typeface="Calibri"/>
                          <a:sym typeface="Calibri"/>
                        </a:rPr>
                        <a:t>Implicancia Práctica</a:t>
                      </a:r>
                    </a:p>
                  </a:txBody>
                  <a:tcPr marL="68600" marR="68600" marT="34300" marB="34300" anchor="ctr">
                    <a:solidFill>
                      <a:srgbClr val="176B22"/>
                    </a:solidFill>
                  </a:tcPr>
                </a:tc>
                <a:extLst>
                  <a:ext uri="{0D108BD9-81ED-4DB2-BD59-A6C34878D82A}">
                    <a16:rowId xmlns:a16="http://schemas.microsoft.com/office/drawing/2014/main" val="10000"/>
                  </a:ext>
                </a:extLst>
              </a:tr>
              <a:tr h="817700">
                <a:tc>
                  <a:txBody>
                    <a:bodyPr/>
                    <a:lstStyle/>
                    <a:p>
                      <a:pPr marL="0" marR="0" lvl="0" indent="0" algn="l" rtl="0">
                        <a:lnSpc>
                          <a:spcPct val="100000"/>
                        </a:lnSpc>
                        <a:spcBef>
                          <a:spcPts val="0"/>
                        </a:spcBef>
                        <a:spcAft>
                          <a:spcPts val="0"/>
                        </a:spcAft>
                        <a:buClr>
                          <a:schemeClr val="dk1"/>
                        </a:buClr>
                        <a:buSzPts val="2000"/>
                        <a:buFont typeface="Calibri"/>
                        <a:buNone/>
                      </a:pPr>
                      <a:r>
                        <a:rPr lang="es-AR" sz="2000" b="1" u="none" strike="noStrike" cap="none" noProof="0" dirty="0">
                          <a:latin typeface="Calibri"/>
                          <a:ea typeface="Calibri"/>
                          <a:cs typeface="Calibri"/>
                          <a:sym typeface="Calibri"/>
                        </a:rPr>
                        <a:t>Transparencia</a:t>
                      </a:r>
                      <a:endParaRPr lang="es-AR" sz="2000" u="none" strike="noStrike" cap="none" noProof="0" dirty="0">
                        <a:latin typeface="Calibri"/>
                        <a:ea typeface="Calibri"/>
                        <a:cs typeface="Calibri"/>
                        <a:sym typeface="Calibri"/>
                      </a:endParaRPr>
                    </a:p>
                  </a:txBody>
                  <a:tcPr marL="68600" marR="68600" marT="34300" marB="34300" anchor="ctr"/>
                </a:tc>
                <a:tc>
                  <a:txBody>
                    <a:bodyPr/>
                    <a:lstStyle/>
                    <a:p>
                      <a:pPr marL="0" marR="0" lvl="0" indent="0" algn="l" rtl="0">
                        <a:lnSpc>
                          <a:spcPct val="100000"/>
                        </a:lnSpc>
                        <a:spcBef>
                          <a:spcPts val="0"/>
                        </a:spcBef>
                        <a:spcAft>
                          <a:spcPts val="0"/>
                        </a:spcAft>
                        <a:buClr>
                          <a:schemeClr val="dk1"/>
                        </a:buClr>
                        <a:buSzPts val="2000"/>
                        <a:buFont typeface="Calibri"/>
                        <a:buNone/>
                      </a:pPr>
                      <a:r>
                        <a:rPr lang="es-AR" sz="2000" u="none" strike="noStrike" cap="none" noProof="0" dirty="0">
                          <a:latin typeface="Calibri"/>
                          <a:ea typeface="Calibri"/>
                          <a:cs typeface="Calibri"/>
                          <a:sym typeface="Calibri"/>
                        </a:rPr>
                        <a:t>Documentar el proceso de decisión del diseño para garantizar que se exploren todas las perspectivas </a:t>
                      </a:r>
                    </a:p>
                  </a:txBody>
                  <a:tcPr marL="68600" marR="68600" marT="34300" marB="34300" anchor="ctr"/>
                </a:tc>
                <a:extLst>
                  <a:ext uri="{0D108BD9-81ED-4DB2-BD59-A6C34878D82A}">
                    <a16:rowId xmlns:a16="http://schemas.microsoft.com/office/drawing/2014/main" val="10001"/>
                  </a:ext>
                </a:extLst>
              </a:tr>
              <a:tr h="1358275">
                <a:tc>
                  <a:txBody>
                    <a:bodyPr/>
                    <a:lstStyle/>
                    <a:p>
                      <a:pPr marL="0" marR="0" lvl="0" indent="0" algn="l" rtl="0">
                        <a:lnSpc>
                          <a:spcPct val="100000"/>
                        </a:lnSpc>
                        <a:spcBef>
                          <a:spcPts val="0"/>
                        </a:spcBef>
                        <a:spcAft>
                          <a:spcPts val="0"/>
                        </a:spcAft>
                        <a:buClr>
                          <a:schemeClr val="dk1"/>
                        </a:buClr>
                        <a:buSzPts val="2000"/>
                        <a:buFont typeface="Calibri"/>
                        <a:buNone/>
                      </a:pPr>
                      <a:r>
                        <a:rPr lang="es-AR" sz="2000" b="1" u="none" strike="noStrike" cap="none" noProof="0" dirty="0">
                          <a:latin typeface="Calibri"/>
                          <a:ea typeface="Calibri"/>
                          <a:cs typeface="Calibri"/>
                          <a:sym typeface="Calibri"/>
                        </a:rPr>
                        <a:t>Representación</a:t>
                      </a:r>
                      <a:endParaRPr lang="es-AR" sz="2000" u="none" strike="noStrike" cap="none" noProof="0" dirty="0">
                        <a:latin typeface="Calibri"/>
                        <a:ea typeface="Calibri"/>
                        <a:cs typeface="Calibri"/>
                        <a:sym typeface="Calibri"/>
                      </a:endParaRPr>
                    </a:p>
                  </a:txBody>
                  <a:tcPr marL="68600" marR="68600" marT="34300" marB="34300" anchor="ctr">
                    <a:solidFill>
                      <a:schemeClr val="lt2"/>
                    </a:solidFill>
                  </a:tcPr>
                </a:tc>
                <a:tc>
                  <a:txBody>
                    <a:bodyPr/>
                    <a:lstStyle/>
                    <a:p>
                      <a:pPr marL="0" marR="0" lvl="0" indent="0" algn="l" rtl="0">
                        <a:lnSpc>
                          <a:spcPct val="100000"/>
                        </a:lnSpc>
                        <a:spcBef>
                          <a:spcPts val="0"/>
                        </a:spcBef>
                        <a:spcAft>
                          <a:spcPts val="0"/>
                        </a:spcAft>
                        <a:buClr>
                          <a:schemeClr val="dk1"/>
                        </a:buClr>
                        <a:buSzPts val="2000"/>
                        <a:buFont typeface="Calibri"/>
                        <a:buNone/>
                      </a:pPr>
                      <a:r>
                        <a:rPr lang="es-ES" sz="2000" u="none" strike="noStrike" cap="none" noProof="0" dirty="0">
                          <a:latin typeface="Calibri"/>
                          <a:ea typeface="Calibri"/>
                          <a:cs typeface="Calibri"/>
                          <a:sym typeface="Calibri"/>
                        </a:rPr>
                        <a:t>Considerar cómo diferentes métodos y partes de métodos permiten involucrar a grupos prioritarios de forma que su experiencia vivida ayude a explicar las dinámicas causales</a:t>
                      </a:r>
                      <a:endParaRPr lang="es-AR" sz="2000" u="none" strike="noStrike" cap="none" noProof="0" dirty="0">
                        <a:latin typeface="Calibri"/>
                        <a:ea typeface="Calibri"/>
                        <a:cs typeface="Calibri"/>
                        <a:sym typeface="Calibri"/>
                      </a:endParaRPr>
                    </a:p>
                  </a:txBody>
                  <a:tcPr marL="68600" marR="68600" marT="34300" marB="34300" anchor="ctr">
                    <a:solidFill>
                      <a:schemeClr val="lt2"/>
                    </a:solidFill>
                  </a:tcPr>
                </a:tc>
                <a:extLst>
                  <a:ext uri="{0D108BD9-81ED-4DB2-BD59-A6C34878D82A}">
                    <a16:rowId xmlns:a16="http://schemas.microsoft.com/office/drawing/2014/main" val="10002"/>
                  </a:ext>
                </a:extLst>
              </a:tr>
              <a:tr h="1106625">
                <a:tc>
                  <a:txBody>
                    <a:bodyPr/>
                    <a:lstStyle/>
                    <a:p>
                      <a:pPr marL="0" marR="0" lvl="0" indent="0" algn="l" rtl="0">
                        <a:lnSpc>
                          <a:spcPct val="100000"/>
                        </a:lnSpc>
                        <a:spcBef>
                          <a:spcPts val="0"/>
                        </a:spcBef>
                        <a:spcAft>
                          <a:spcPts val="0"/>
                        </a:spcAft>
                        <a:buClr>
                          <a:schemeClr val="dk1"/>
                        </a:buClr>
                        <a:buSzPts val="2000"/>
                        <a:buFont typeface="Calibri"/>
                        <a:buNone/>
                      </a:pPr>
                      <a:r>
                        <a:rPr lang="es-AR" sz="2000" b="1" u="none" strike="noStrike" cap="none" noProof="0" dirty="0">
                          <a:latin typeface="Calibri"/>
                          <a:ea typeface="Calibri"/>
                          <a:cs typeface="Calibri"/>
                          <a:sym typeface="Calibri"/>
                        </a:rPr>
                        <a:t>Triangulación</a:t>
                      </a:r>
                      <a:endParaRPr lang="es-AR" sz="2000" u="none" strike="noStrike" cap="none" noProof="0" dirty="0">
                        <a:latin typeface="Calibri"/>
                        <a:ea typeface="Calibri"/>
                        <a:cs typeface="Calibri"/>
                        <a:sym typeface="Calibri"/>
                      </a:endParaRPr>
                    </a:p>
                  </a:txBody>
                  <a:tcPr marL="68600" marR="68600" marT="34300" marB="34300" anchor="ctr"/>
                </a:tc>
                <a:tc>
                  <a:txBody>
                    <a:bodyPr/>
                    <a:lstStyle/>
                    <a:p>
                      <a:pPr marL="0" marR="0" lvl="0" indent="0" algn="l" rtl="0">
                        <a:lnSpc>
                          <a:spcPct val="100000"/>
                        </a:lnSpc>
                        <a:spcBef>
                          <a:spcPts val="0"/>
                        </a:spcBef>
                        <a:spcAft>
                          <a:spcPts val="0"/>
                        </a:spcAft>
                        <a:buClr>
                          <a:schemeClr val="dk1"/>
                        </a:buClr>
                        <a:buSzPts val="2000"/>
                        <a:buFont typeface="Calibri"/>
                        <a:buNone/>
                      </a:pPr>
                      <a:r>
                        <a:rPr lang="es-ES" sz="2000" u="none" strike="noStrike" cap="none" noProof="0" dirty="0">
                          <a:latin typeface="Calibri"/>
                          <a:ea typeface="Calibri"/>
                          <a:cs typeface="Calibri"/>
                          <a:sym typeface="Calibri"/>
                        </a:rPr>
                        <a:t>Considerar cómo diferentes métodos y partes de métodos pueden producir recolectar datos a partir de múltiples fuentes y múltiples líneas de evidencia</a:t>
                      </a:r>
                      <a:endParaRPr lang="es-AR" sz="2000" u="none" strike="noStrike" cap="none" noProof="0" dirty="0">
                        <a:latin typeface="Calibri"/>
                        <a:ea typeface="Calibri"/>
                        <a:cs typeface="Calibri"/>
                        <a:sym typeface="Calibri"/>
                      </a:endParaRPr>
                    </a:p>
                  </a:txBody>
                  <a:tcPr marL="68600" marR="68600" marT="34300" marB="34300" anchor="ctr"/>
                </a:tc>
                <a:extLst>
                  <a:ext uri="{0D108BD9-81ED-4DB2-BD59-A6C34878D82A}">
                    <a16:rowId xmlns:a16="http://schemas.microsoft.com/office/drawing/2014/main" val="10003"/>
                  </a:ext>
                </a:extLst>
              </a:tr>
              <a:tr h="254000">
                <a:tc>
                  <a:txBody>
                    <a:bodyPr/>
                    <a:lstStyle/>
                    <a:p>
                      <a:pPr marL="0" marR="0" lvl="0" indent="0" algn="l" rtl="0">
                        <a:lnSpc>
                          <a:spcPct val="100000"/>
                        </a:lnSpc>
                        <a:spcBef>
                          <a:spcPts val="0"/>
                        </a:spcBef>
                        <a:spcAft>
                          <a:spcPts val="0"/>
                        </a:spcAft>
                        <a:buClr>
                          <a:schemeClr val="dk1"/>
                        </a:buClr>
                        <a:buSzPts val="2000"/>
                        <a:buFont typeface="Calibri"/>
                        <a:buNone/>
                      </a:pPr>
                      <a:r>
                        <a:rPr lang="es-AR" sz="2000" b="1" u="none" strike="noStrike" cap="none" noProof="0" dirty="0">
                          <a:latin typeface="Calibri"/>
                          <a:ea typeface="Calibri"/>
                          <a:cs typeface="Calibri"/>
                          <a:sym typeface="Calibri"/>
                        </a:rPr>
                        <a:t>Transferibilidad</a:t>
                      </a:r>
                      <a:endParaRPr lang="es-AR" sz="2000" u="none" strike="noStrike" cap="none" noProof="0" dirty="0">
                        <a:latin typeface="Calibri"/>
                        <a:ea typeface="Calibri"/>
                        <a:cs typeface="Calibri"/>
                        <a:sym typeface="Calibri"/>
                      </a:endParaRPr>
                    </a:p>
                  </a:txBody>
                  <a:tcPr marL="68600" marR="68600" marT="34300" marB="34300" anchor="ctr">
                    <a:solidFill>
                      <a:schemeClr val="lt2"/>
                    </a:solidFill>
                  </a:tcPr>
                </a:tc>
                <a:tc>
                  <a:txBody>
                    <a:bodyPr/>
                    <a:lstStyle/>
                    <a:p>
                      <a:pPr marL="0" marR="0" lvl="0" indent="0" algn="l" rtl="0">
                        <a:lnSpc>
                          <a:spcPct val="100000"/>
                        </a:lnSpc>
                        <a:spcBef>
                          <a:spcPts val="0"/>
                        </a:spcBef>
                        <a:spcAft>
                          <a:spcPts val="0"/>
                        </a:spcAft>
                        <a:buClr>
                          <a:schemeClr val="dk1"/>
                        </a:buClr>
                        <a:buSzPts val="2000"/>
                        <a:buFont typeface="Calibri"/>
                        <a:buNone/>
                      </a:pPr>
                      <a:r>
                        <a:rPr lang="es-ES" sz="2000" u="none" strike="noStrike" cap="none" noProof="0" dirty="0">
                          <a:latin typeface="Calibri"/>
                          <a:ea typeface="Calibri"/>
                          <a:cs typeface="Calibri"/>
                          <a:sym typeface="Calibri"/>
                        </a:rPr>
                        <a:t>Considerar cómo diferentes métodos y partes de métodos permiten variaciones de contexto y explorar el papel del contexto dentro de paquetes causales más amplios</a:t>
                      </a:r>
                      <a:endParaRPr lang="es-AR" sz="2000" u="none" strike="noStrike" cap="none" noProof="0" dirty="0">
                        <a:latin typeface="Calibri"/>
                        <a:ea typeface="Calibri"/>
                        <a:cs typeface="Calibri"/>
                        <a:sym typeface="Calibri"/>
                      </a:endParaRPr>
                    </a:p>
                  </a:txBody>
                  <a:tcPr marL="68600" marR="68600" marT="34300" marB="34300" anchor="ctr">
                    <a:solidFill>
                      <a:schemeClr val="lt2"/>
                    </a:solidFill>
                  </a:tcPr>
                </a:tc>
                <a:extLst>
                  <a:ext uri="{0D108BD9-81ED-4DB2-BD59-A6C34878D82A}">
                    <a16:rowId xmlns:a16="http://schemas.microsoft.com/office/drawing/2014/main" val="10004"/>
                  </a:ext>
                </a:extLst>
              </a:tr>
            </a:tbl>
          </a:graphicData>
        </a:graphic>
      </p:graphicFrame>
      <p:pic>
        <p:nvPicPr>
          <p:cNvPr id="616" name="Google Shape;616;p22">
            <a:extLst>
              <a:ext uri="{FF2B5EF4-FFF2-40B4-BE49-F238E27FC236}">
                <a16:creationId xmlns:a16="http://schemas.microsoft.com/office/drawing/2014/main" id="{CDCE2102-6621-03E5-0063-471D2FC5A56A}"/>
              </a:ext>
            </a:extLst>
          </p:cNvPr>
          <p:cNvPicPr preferRelativeResize="0"/>
          <p:nvPr/>
        </p:nvPicPr>
        <p:blipFill rotWithShape="1">
          <a:blip r:embed="rId3">
            <a:alphaModFix/>
          </a:blip>
          <a:srcRect t="22308" b="20358"/>
          <a:stretch/>
        </p:blipFill>
        <p:spPr>
          <a:xfrm>
            <a:off x="7371801" y="6113618"/>
            <a:ext cx="1672575" cy="703750"/>
          </a:xfrm>
          <a:prstGeom prst="rect">
            <a:avLst/>
          </a:prstGeom>
          <a:noFill/>
          <a:ln>
            <a:noFill/>
          </a:ln>
        </p:spPr>
      </p:pic>
      <p:sp>
        <p:nvSpPr>
          <p:cNvPr id="618" name="Google Shape;618;p22">
            <a:extLst>
              <a:ext uri="{FF2B5EF4-FFF2-40B4-BE49-F238E27FC236}">
                <a16:creationId xmlns:a16="http://schemas.microsoft.com/office/drawing/2014/main" id="{9AA5ECCA-A365-32E9-B306-5DA468158A7A}"/>
              </a:ext>
            </a:extLst>
          </p:cNvPr>
          <p:cNvSpPr/>
          <p:nvPr/>
        </p:nvSpPr>
        <p:spPr>
          <a:xfrm>
            <a:off x="0" y="5"/>
            <a:ext cx="9144000" cy="885900"/>
          </a:xfrm>
          <a:prstGeom prst="rect">
            <a:avLst/>
          </a:prstGeom>
          <a:solidFill>
            <a:srgbClr val="1B927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AR" sz="1400" b="1" i="0" u="none" strike="noStrike" cap="none" noProof="0" dirty="0">
              <a:solidFill>
                <a:schemeClr val="dk1"/>
              </a:solidFill>
              <a:latin typeface="Arial"/>
              <a:ea typeface="Arial"/>
              <a:cs typeface="Arial"/>
              <a:sym typeface="Arial"/>
            </a:endParaRPr>
          </a:p>
        </p:txBody>
      </p:sp>
      <p:sp>
        <p:nvSpPr>
          <p:cNvPr id="625" name="Google Shape;625;p22">
            <a:extLst>
              <a:ext uri="{FF2B5EF4-FFF2-40B4-BE49-F238E27FC236}">
                <a16:creationId xmlns:a16="http://schemas.microsoft.com/office/drawing/2014/main" id="{5A57D98A-61E1-3DD3-EDE3-823E2A9F92CF}"/>
              </a:ext>
            </a:extLst>
          </p:cNvPr>
          <p:cNvSpPr txBox="1"/>
          <p:nvPr/>
        </p:nvSpPr>
        <p:spPr>
          <a:xfrm>
            <a:off x="1375276" y="32400"/>
            <a:ext cx="7394100"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Construir un diseño de bricolaje que responde a las preguntas causales y es creíble</a:t>
            </a:r>
            <a:endParaRPr lang="es-AR" sz="1400" b="0" i="0" u="none" strike="noStrike" cap="none" noProof="0" dirty="0">
              <a:solidFill>
                <a:srgbClr val="000000"/>
              </a:solidFill>
              <a:latin typeface="Arial"/>
              <a:ea typeface="Arial"/>
              <a:cs typeface="Arial"/>
              <a:sym typeface="Arial"/>
            </a:endParaRPr>
          </a:p>
        </p:txBody>
      </p:sp>
      <p:grpSp>
        <p:nvGrpSpPr>
          <p:cNvPr id="2" name="Google Shape;310;g34f303c7b2d_0_96">
            <a:extLst>
              <a:ext uri="{FF2B5EF4-FFF2-40B4-BE49-F238E27FC236}">
                <a16:creationId xmlns:a16="http://schemas.microsoft.com/office/drawing/2014/main" id="{4368D26C-1E2F-5361-2FFC-BD43DF427B6E}"/>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B3FDAB66-8FFA-291A-EE14-9DC303A29A92}"/>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8A10DCDC-1999-EF05-4346-77352FD4C043}"/>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16BE0746-BBB0-BF8C-7D51-EBF79708B07F}"/>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E396FC97-FA78-602F-676D-DCB1FC786382}"/>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Análisis</a:t>
              </a:r>
              <a:br>
                <a:rPr lang="es-AR" b="0" i="0" u="none" strike="noStrike" cap="none" noProof="0" dirty="0">
                  <a:solidFill>
                    <a:schemeClr val="lt1"/>
                  </a:solidFill>
                  <a:latin typeface="Arial"/>
                  <a:ea typeface="Arial"/>
                  <a:cs typeface="Arial"/>
                  <a:sym typeface="Arial"/>
                </a:rPr>
              </a:br>
              <a:r>
                <a:rPr lang="es-AR" b="0"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37F1901D-2C1F-F305-369A-A5E7A168CA46}"/>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extLst>
      <p:ext uri="{BB962C8B-B14F-4D97-AF65-F5344CB8AC3E}">
        <p14:creationId xmlns:p14="http://schemas.microsoft.com/office/powerpoint/2010/main" val="2573899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9">
          <a:extLst>
            <a:ext uri="{FF2B5EF4-FFF2-40B4-BE49-F238E27FC236}">
              <a16:creationId xmlns:a16="http://schemas.microsoft.com/office/drawing/2014/main" id="{82F1C40F-A274-DDA8-3090-9705ACB846F5}"/>
            </a:ext>
          </a:extLst>
        </p:cNvPr>
        <p:cNvGrpSpPr/>
        <p:nvPr/>
      </p:nvGrpSpPr>
      <p:grpSpPr>
        <a:xfrm>
          <a:off x="0" y="0"/>
          <a:ext cx="0" cy="0"/>
          <a:chOff x="0" y="0"/>
          <a:chExt cx="0" cy="0"/>
        </a:xfrm>
      </p:grpSpPr>
      <p:sp>
        <p:nvSpPr>
          <p:cNvPr id="630" name="Google Shape;630;p24">
            <a:extLst>
              <a:ext uri="{FF2B5EF4-FFF2-40B4-BE49-F238E27FC236}">
                <a16:creationId xmlns:a16="http://schemas.microsoft.com/office/drawing/2014/main" id="{EC8BD933-E7B1-9C63-7A6A-288C76EDEB48}"/>
              </a:ext>
            </a:extLst>
          </p:cNvPr>
          <p:cNvSpPr/>
          <p:nvPr/>
        </p:nvSpPr>
        <p:spPr>
          <a:xfrm>
            <a:off x="0" y="72"/>
            <a:ext cx="9144000" cy="6858000"/>
          </a:xfrm>
          <a:prstGeom prst="rect">
            <a:avLst/>
          </a:prstGeom>
          <a:solidFill>
            <a:srgbClr val="1F93A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631" name="Google Shape;631;p24">
            <a:extLst>
              <a:ext uri="{FF2B5EF4-FFF2-40B4-BE49-F238E27FC236}">
                <a16:creationId xmlns:a16="http://schemas.microsoft.com/office/drawing/2014/main" id="{723851A9-A71D-98B1-9E08-179476BF5678}"/>
              </a:ext>
            </a:extLst>
          </p:cNvPr>
          <p:cNvSpPr txBox="1"/>
          <p:nvPr/>
        </p:nvSpPr>
        <p:spPr>
          <a:xfrm>
            <a:off x="1823724" y="1772600"/>
            <a:ext cx="6583676" cy="129257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Análisis de Caminos Causales: Hipótesis y codificación</a:t>
            </a:r>
            <a:endParaRPr lang="es-AR" sz="5000" b="1" i="0" u="none" strike="noStrike" cap="none" noProof="0" dirty="0">
              <a:solidFill>
                <a:srgbClr val="FFFFFF"/>
              </a:solidFill>
              <a:latin typeface="Arial"/>
              <a:ea typeface="Arial"/>
              <a:cs typeface="Arial"/>
              <a:sym typeface="Arial"/>
            </a:endParaRPr>
          </a:p>
        </p:txBody>
      </p:sp>
      <p:cxnSp>
        <p:nvCxnSpPr>
          <p:cNvPr id="632" name="Google Shape;632;p24">
            <a:extLst>
              <a:ext uri="{FF2B5EF4-FFF2-40B4-BE49-F238E27FC236}">
                <a16:creationId xmlns:a16="http://schemas.microsoft.com/office/drawing/2014/main" id="{1956DF87-CE53-C26A-D4C5-8D40693DEECE}"/>
              </a:ext>
            </a:extLst>
          </p:cNvPr>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633" name="Google Shape;633;p24">
            <a:extLst>
              <a:ext uri="{FF2B5EF4-FFF2-40B4-BE49-F238E27FC236}">
                <a16:creationId xmlns:a16="http://schemas.microsoft.com/office/drawing/2014/main" id="{55EBF2AE-C227-AB9D-842B-DB7026CD56B5}"/>
              </a:ext>
            </a:extLst>
          </p:cNvPr>
          <p:cNvCxnSpPr/>
          <p:nvPr/>
        </p:nvCxnSpPr>
        <p:spPr>
          <a:xfrm>
            <a:off x="0" y="3065608"/>
            <a:ext cx="9144000" cy="0"/>
          </a:xfrm>
          <a:prstGeom prst="straightConnector1">
            <a:avLst/>
          </a:prstGeom>
          <a:noFill/>
          <a:ln w="38100" cap="flat" cmpd="sng">
            <a:solidFill>
              <a:srgbClr val="176B22"/>
            </a:solidFill>
            <a:prstDash val="solid"/>
            <a:round/>
            <a:headEnd type="none" w="sm" len="sm"/>
            <a:tailEnd type="none" w="sm" len="sm"/>
          </a:ln>
        </p:spPr>
      </p:cxnSp>
      <p:grpSp>
        <p:nvGrpSpPr>
          <p:cNvPr id="4" name="Google Shape;310;g34f303c7b2d_0_96">
            <a:extLst>
              <a:ext uri="{FF2B5EF4-FFF2-40B4-BE49-F238E27FC236}">
                <a16:creationId xmlns:a16="http://schemas.microsoft.com/office/drawing/2014/main" id="{DF2B3736-F369-06DD-C281-2BEFCF7C6F63}"/>
              </a:ext>
            </a:extLst>
          </p:cNvPr>
          <p:cNvGrpSpPr/>
          <p:nvPr/>
        </p:nvGrpSpPr>
        <p:grpSpPr>
          <a:xfrm>
            <a:off x="-91300" y="175"/>
            <a:ext cx="1412100" cy="6858000"/>
            <a:chOff x="-91300" y="175"/>
            <a:chExt cx="1412100" cy="6858000"/>
          </a:xfrm>
        </p:grpSpPr>
        <p:sp>
          <p:nvSpPr>
            <p:cNvPr id="5" name="Google Shape;311;g34f303c7b2d_0_96">
              <a:extLst>
                <a:ext uri="{FF2B5EF4-FFF2-40B4-BE49-F238E27FC236}">
                  <a16:creationId xmlns:a16="http://schemas.microsoft.com/office/drawing/2014/main" id="{6F0134BE-A2A5-B25E-7D17-B6992D5B8D8D}"/>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6" name="Google Shape;312;g34f303c7b2d_0_96">
              <a:extLst>
                <a:ext uri="{FF2B5EF4-FFF2-40B4-BE49-F238E27FC236}">
                  <a16:creationId xmlns:a16="http://schemas.microsoft.com/office/drawing/2014/main" id="{A3F9783C-CCED-77DD-C603-4D0D82A9FDB7}"/>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7" name="Google Shape;313;g34f303c7b2d_0_96">
              <a:extLst>
                <a:ext uri="{FF2B5EF4-FFF2-40B4-BE49-F238E27FC236}">
                  <a16:creationId xmlns:a16="http://schemas.microsoft.com/office/drawing/2014/main" id="{CEEB5399-71FA-19A1-56B6-679F29FCB3E8}"/>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Métodos y datos</a:t>
              </a:r>
            </a:p>
          </p:txBody>
        </p:sp>
        <p:sp>
          <p:nvSpPr>
            <p:cNvPr id="8" name="Google Shape;314;g34f303c7b2d_0_96">
              <a:extLst>
                <a:ext uri="{FF2B5EF4-FFF2-40B4-BE49-F238E27FC236}">
                  <a16:creationId xmlns:a16="http://schemas.microsoft.com/office/drawing/2014/main" id="{C9F595E0-845E-29A5-5CA2-E8393DBA1939}"/>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chemeClr val="lt1"/>
                  </a:solidFill>
                  <a:latin typeface="Arial"/>
                  <a:ea typeface="Arial"/>
                  <a:cs typeface="Arial"/>
                  <a:sym typeface="Arial"/>
                </a:rPr>
                <a:t>Análisis</a:t>
              </a:r>
              <a:br>
                <a:rPr lang="es-AR" sz="1800" b="1" i="0" u="none" strike="noStrike" cap="none" noProof="0" dirty="0">
                  <a:solidFill>
                    <a:schemeClr val="lt1"/>
                  </a:solidFill>
                  <a:latin typeface="Arial"/>
                  <a:ea typeface="Arial"/>
                  <a:cs typeface="Arial"/>
                  <a:sym typeface="Arial"/>
                </a:rPr>
              </a:br>
              <a:r>
                <a:rPr lang="es-AR" sz="1800" b="1" i="0" u="none" strike="noStrike" cap="none" noProof="0" dirty="0">
                  <a:solidFill>
                    <a:schemeClr val="lt1"/>
                  </a:solidFill>
                  <a:latin typeface="Arial"/>
                  <a:ea typeface="Arial"/>
                  <a:cs typeface="Arial"/>
                  <a:sym typeface="Arial"/>
                </a:rPr>
                <a:t>causal</a:t>
              </a:r>
            </a:p>
          </p:txBody>
        </p:sp>
        <p:sp>
          <p:nvSpPr>
            <p:cNvPr id="9" name="Google Shape;315;g34f303c7b2d_0_96">
              <a:extLst>
                <a:ext uri="{FF2B5EF4-FFF2-40B4-BE49-F238E27FC236}">
                  <a16:creationId xmlns:a16="http://schemas.microsoft.com/office/drawing/2014/main" id="{1EEB9A3E-2193-EFB8-0780-FDC76ED1E94C}"/>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extLst>
      <p:ext uri="{BB962C8B-B14F-4D97-AF65-F5344CB8AC3E}">
        <p14:creationId xmlns:p14="http://schemas.microsoft.com/office/powerpoint/2010/main" val="694894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5"/>
          <p:cNvSpPr txBox="1">
            <a:spLocks noGrp="1"/>
          </p:cNvSpPr>
          <p:nvPr>
            <p:ph type="body" idx="1"/>
          </p:nvPr>
        </p:nvSpPr>
        <p:spPr>
          <a:xfrm>
            <a:off x="1727673" y="1471100"/>
            <a:ext cx="6915900" cy="4170600"/>
          </a:xfrm>
          <a:prstGeom prst="rect">
            <a:avLst/>
          </a:prstGeom>
          <a:noFill/>
          <a:ln>
            <a:noFill/>
          </a:ln>
        </p:spPr>
        <p:txBody>
          <a:bodyPr spcFirstLastPara="1" wrap="square" lIns="68550" tIns="34275" rIns="68550" bIns="34275" anchor="t" anchorCtr="0">
            <a:normAutofit/>
          </a:bodyPr>
          <a:lstStyle/>
          <a:p>
            <a:pPr marL="0" lvl="0" indent="0" algn="l" rtl="0">
              <a:lnSpc>
                <a:spcPct val="110000"/>
              </a:lnSpc>
              <a:spcBef>
                <a:spcPts val="750"/>
              </a:spcBef>
              <a:spcAft>
                <a:spcPts val="0"/>
              </a:spcAft>
              <a:buClr>
                <a:schemeClr val="accent3"/>
              </a:buClr>
              <a:buSzPts val="2800"/>
              <a:buNone/>
            </a:pPr>
            <a:r>
              <a:rPr lang="es-AR" b="1" noProof="0" dirty="0">
                <a:solidFill>
                  <a:schemeClr val="dk1"/>
                </a:solidFill>
              </a:rPr>
              <a:t>Pasos para encarar un análisis causal</a:t>
            </a:r>
            <a:endParaRPr lang="es-AR" noProof="0" dirty="0"/>
          </a:p>
          <a:p>
            <a:pPr marL="0" lvl="0" indent="0" algn="l" rtl="0">
              <a:lnSpc>
                <a:spcPct val="110000"/>
              </a:lnSpc>
              <a:spcBef>
                <a:spcPts val="750"/>
              </a:spcBef>
              <a:spcAft>
                <a:spcPts val="0"/>
              </a:spcAft>
              <a:buClr>
                <a:schemeClr val="accent3"/>
              </a:buClr>
              <a:buSzPts val="1200"/>
              <a:buNone/>
            </a:pPr>
            <a:endParaRPr lang="es-AR" sz="1200" noProof="0" dirty="0">
              <a:solidFill>
                <a:schemeClr val="dk1"/>
              </a:solidFill>
            </a:endParaRPr>
          </a:p>
          <a:p>
            <a:pPr marL="800100" lvl="1" indent="-342900" algn="l" rtl="0">
              <a:lnSpc>
                <a:spcPct val="100000"/>
              </a:lnSpc>
              <a:spcBef>
                <a:spcPts val="750"/>
              </a:spcBef>
              <a:spcAft>
                <a:spcPts val="0"/>
              </a:spcAft>
              <a:buClr>
                <a:srgbClr val="000000"/>
              </a:buClr>
              <a:buSzPts val="2400"/>
              <a:buFont typeface="Play"/>
              <a:buAutoNum type="arabicPeriod"/>
            </a:pPr>
            <a:r>
              <a:rPr lang="es-AR" sz="2000" noProof="0" dirty="0">
                <a:solidFill>
                  <a:srgbClr val="000000"/>
                </a:solidFill>
                <a:latin typeface="Arial"/>
                <a:ea typeface="Arial"/>
                <a:cs typeface="Arial"/>
                <a:sym typeface="Arial"/>
              </a:rPr>
              <a:t>Identificar </a:t>
            </a:r>
            <a:r>
              <a:rPr lang="es-AR" sz="2000" dirty="0">
                <a:solidFill>
                  <a:srgbClr val="000000"/>
                </a:solidFill>
              </a:rPr>
              <a:t>hipótesis causales e interrogar cada paso dentro de una cadena causal</a:t>
            </a:r>
            <a:r>
              <a:rPr lang="es-AR" sz="2000" noProof="0" dirty="0">
                <a:solidFill>
                  <a:srgbClr val="000000"/>
                </a:solidFill>
                <a:latin typeface="Arial"/>
                <a:ea typeface="Arial"/>
                <a:cs typeface="Arial"/>
                <a:sym typeface="Arial"/>
              </a:rPr>
              <a:t> </a:t>
            </a:r>
            <a:endParaRPr lang="es-AR" sz="2000" noProof="0" dirty="0">
              <a:latin typeface="Arial"/>
              <a:ea typeface="Arial"/>
              <a:cs typeface="Arial"/>
              <a:sym typeface="Arial"/>
            </a:endParaRPr>
          </a:p>
          <a:p>
            <a:pPr marL="800100" lvl="1" indent="-342900" algn="l" rtl="0">
              <a:lnSpc>
                <a:spcPct val="100000"/>
              </a:lnSpc>
              <a:spcBef>
                <a:spcPts val="750"/>
              </a:spcBef>
              <a:spcAft>
                <a:spcPts val="0"/>
              </a:spcAft>
              <a:buClr>
                <a:srgbClr val="000000"/>
              </a:buClr>
              <a:buSzPts val="2400"/>
              <a:buFont typeface="Play"/>
              <a:buAutoNum type="arabicPeriod"/>
            </a:pPr>
            <a:r>
              <a:rPr lang="es-AR" sz="2000" noProof="0" dirty="0">
                <a:solidFill>
                  <a:srgbClr val="000000"/>
                </a:solidFill>
                <a:latin typeface="Arial"/>
                <a:ea typeface="Arial"/>
                <a:cs typeface="Arial"/>
                <a:sym typeface="Arial"/>
              </a:rPr>
              <a:t>Codificar la causalidad</a:t>
            </a:r>
            <a:endParaRPr lang="es-AR" sz="2000" noProof="0" dirty="0">
              <a:latin typeface="Arial"/>
              <a:ea typeface="Arial"/>
              <a:cs typeface="Arial"/>
              <a:sym typeface="Arial"/>
            </a:endParaRPr>
          </a:p>
          <a:p>
            <a:pPr marL="800100" lvl="1" indent="-342900" algn="l" rtl="0">
              <a:lnSpc>
                <a:spcPct val="100000"/>
              </a:lnSpc>
              <a:spcBef>
                <a:spcPts val="750"/>
              </a:spcBef>
              <a:spcAft>
                <a:spcPts val="0"/>
              </a:spcAft>
              <a:buClr>
                <a:srgbClr val="000000"/>
              </a:buClr>
              <a:buSzPts val="2400"/>
              <a:buFont typeface="Play"/>
              <a:buAutoNum type="arabicPeriod"/>
            </a:pPr>
            <a:r>
              <a:rPr lang="es-AR" sz="2000" noProof="0" dirty="0">
                <a:solidFill>
                  <a:srgbClr val="000000"/>
                </a:solidFill>
                <a:latin typeface="Arial"/>
                <a:ea typeface="Arial"/>
                <a:cs typeface="Arial"/>
                <a:sym typeface="Arial"/>
              </a:rPr>
              <a:t>Probar las relaciones causales y explorar explicaciones rivales </a:t>
            </a:r>
            <a:endParaRPr lang="es-AR" sz="2000" noProof="0" dirty="0">
              <a:latin typeface="Arial"/>
              <a:ea typeface="Arial"/>
              <a:cs typeface="Arial"/>
              <a:sym typeface="Arial"/>
            </a:endParaRPr>
          </a:p>
          <a:p>
            <a:pPr marL="800100" lvl="1" indent="-342900" algn="l" rtl="0">
              <a:lnSpc>
                <a:spcPct val="100000"/>
              </a:lnSpc>
              <a:spcBef>
                <a:spcPts val="750"/>
              </a:spcBef>
              <a:spcAft>
                <a:spcPts val="0"/>
              </a:spcAft>
              <a:buClr>
                <a:srgbClr val="000000"/>
              </a:buClr>
              <a:buSzPts val="2400"/>
              <a:buFont typeface="Play"/>
              <a:buAutoNum type="arabicPeriod"/>
            </a:pPr>
            <a:r>
              <a:rPr lang="es-AR" sz="2000" noProof="0" dirty="0">
                <a:solidFill>
                  <a:srgbClr val="000000"/>
                </a:solidFill>
                <a:latin typeface="Arial"/>
                <a:ea typeface="Arial"/>
                <a:cs typeface="Arial"/>
                <a:sym typeface="Arial"/>
              </a:rPr>
              <a:t>Triangular los datos</a:t>
            </a:r>
            <a:endParaRPr lang="es-AR" sz="2000" noProof="0" dirty="0">
              <a:latin typeface="Arial"/>
              <a:ea typeface="Arial"/>
              <a:cs typeface="Arial"/>
              <a:sym typeface="Arial"/>
            </a:endParaRPr>
          </a:p>
          <a:p>
            <a:pPr marL="0" lvl="0" indent="0" algn="l" rtl="0">
              <a:lnSpc>
                <a:spcPct val="90000"/>
              </a:lnSpc>
              <a:spcBef>
                <a:spcPts val="750"/>
              </a:spcBef>
              <a:spcAft>
                <a:spcPts val="0"/>
              </a:spcAft>
              <a:buClr>
                <a:schemeClr val="dk1"/>
              </a:buClr>
              <a:buSzPts val="2800"/>
              <a:buNone/>
            </a:pPr>
            <a:endParaRPr lang="es-AR" noProof="0" dirty="0"/>
          </a:p>
        </p:txBody>
      </p:sp>
      <p:sp>
        <p:nvSpPr>
          <p:cNvPr id="645" name="Google Shape;645;p25"/>
          <p:cNvSpPr/>
          <p:nvPr/>
        </p:nvSpPr>
        <p:spPr>
          <a:xfrm>
            <a:off x="0" y="11164"/>
            <a:ext cx="9144000" cy="979800"/>
          </a:xfrm>
          <a:prstGeom prst="rect">
            <a:avLst/>
          </a:prstGeom>
          <a:solidFill>
            <a:srgbClr val="1F93A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646" name="Google Shape;646;p25"/>
          <p:cNvCxnSpPr/>
          <p:nvPr/>
        </p:nvCxnSpPr>
        <p:spPr>
          <a:xfrm>
            <a:off x="463869" y="178279"/>
            <a:ext cx="0" cy="645600"/>
          </a:xfrm>
          <a:prstGeom prst="straightConnector1">
            <a:avLst/>
          </a:prstGeom>
          <a:noFill/>
          <a:ln w="25400" cap="flat" cmpd="sng">
            <a:solidFill>
              <a:schemeClr val="accent3"/>
            </a:solidFill>
            <a:prstDash val="solid"/>
            <a:round/>
            <a:headEnd type="none" w="sm" len="sm"/>
            <a:tailEnd type="none" w="sm" len="sm"/>
          </a:ln>
        </p:spPr>
      </p:cxnSp>
      <p:sp>
        <p:nvSpPr>
          <p:cNvPr id="647" name="Google Shape;647;p25"/>
          <p:cNvSpPr txBox="1"/>
          <p:nvPr/>
        </p:nvSpPr>
        <p:spPr>
          <a:xfrm>
            <a:off x="1390500" y="90525"/>
            <a:ext cx="7503000" cy="821100"/>
          </a:xfrm>
          <a:prstGeom prst="rect">
            <a:avLst/>
          </a:prstGeom>
          <a:noFill/>
          <a:ln>
            <a:noFill/>
          </a:ln>
        </p:spPr>
        <p:txBody>
          <a:bodyPr spcFirstLastPara="1" wrap="square" lIns="45675" tIns="45675" rIns="45675" bIns="45675" anchor="ctr" anchorCtr="0">
            <a:normAutofit fontScale="92500"/>
          </a:bodyPr>
          <a:lstStyle/>
          <a:p>
            <a:pPr lvl="0" algn="ctr">
              <a:lnSpc>
                <a:spcPct val="90000"/>
              </a:lnSpc>
              <a:buClr>
                <a:srgbClr val="FFFFFF"/>
              </a:buClr>
              <a:buSzPts val="2400"/>
            </a:pPr>
            <a:r>
              <a:rPr lang="es-AR" sz="2400" b="1" dirty="0">
                <a:solidFill>
                  <a:srgbClr val="FFFFFF"/>
                </a:solidFill>
              </a:rPr>
              <a:t>Aumentar la confianza en los argumentos causales requiere de un análisis cuidadoso y sistemático</a:t>
            </a:r>
            <a:endParaRPr lang="es-AR" sz="1800" dirty="0"/>
          </a:p>
        </p:txBody>
      </p:sp>
      <p:pic>
        <p:nvPicPr>
          <p:cNvPr id="648" name="Google Shape;648;p25"/>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649" name="Google Shape;649;p25"/>
          <p:cNvSpPr txBox="1"/>
          <p:nvPr/>
        </p:nvSpPr>
        <p:spPr>
          <a:xfrm>
            <a:off x="1320794" y="6469350"/>
            <a:ext cx="3119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noProof="0" dirty="0">
                <a:solidFill>
                  <a:schemeClr val="dk1"/>
                </a:solidFill>
                <a:latin typeface="Arial"/>
                <a:ea typeface="Arial"/>
                <a:cs typeface="Arial"/>
                <a:sym typeface="Arial"/>
              </a:rPr>
              <a:t>Apgar y Aston, Enero 2025, pp. 22-23.</a:t>
            </a:r>
            <a:endParaRPr lang="es-AR" sz="1400" b="0" i="0" u="none" strike="noStrike" cap="none" noProof="0" dirty="0">
              <a:solidFill>
                <a:srgbClr val="000000"/>
              </a:solidFill>
              <a:latin typeface="Arial"/>
              <a:ea typeface="Arial"/>
              <a:cs typeface="Arial"/>
              <a:sym typeface="Arial"/>
            </a:endParaRPr>
          </a:p>
        </p:txBody>
      </p:sp>
      <p:grpSp>
        <p:nvGrpSpPr>
          <p:cNvPr id="2" name="Google Shape;310;g34f303c7b2d_0_96">
            <a:extLst>
              <a:ext uri="{FF2B5EF4-FFF2-40B4-BE49-F238E27FC236}">
                <a16:creationId xmlns:a16="http://schemas.microsoft.com/office/drawing/2014/main" id="{5B1335B1-0564-DAB5-8F51-8C9972A569CB}"/>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9BC86841-3D4E-AFA4-400B-D2C4860D0B1B}"/>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6F8F76B2-9E48-4E6E-2946-A6654D2DBE43}"/>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540DC2E9-9D66-D733-60BE-959793D40C12}"/>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2671F370-0CEE-11E5-36ED-7DCB0DC2ABA4}"/>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chemeClr val="lt1"/>
                  </a:solidFill>
                  <a:latin typeface="Arial"/>
                  <a:ea typeface="Arial"/>
                  <a:cs typeface="Arial"/>
                  <a:sym typeface="Arial"/>
                </a:rPr>
                <a:t>Análisis</a:t>
              </a:r>
              <a:br>
                <a:rPr lang="es-AR" sz="1800" b="1" i="0" u="none" strike="noStrike" cap="none" noProof="0" dirty="0">
                  <a:solidFill>
                    <a:schemeClr val="lt1"/>
                  </a:solidFill>
                  <a:latin typeface="Arial"/>
                  <a:ea typeface="Arial"/>
                  <a:cs typeface="Arial"/>
                  <a:sym typeface="Arial"/>
                </a:rPr>
              </a:br>
              <a:r>
                <a:rPr lang="es-AR" sz="1800" b="1"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F907103B-AD6D-353F-4784-4133EE968726}"/>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34f303c7b2d_0_868"/>
          <p:cNvSpPr/>
          <p:nvPr/>
        </p:nvSpPr>
        <p:spPr>
          <a:xfrm>
            <a:off x="0" y="11164"/>
            <a:ext cx="9144000" cy="979800"/>
          </a:xfrm>
          <a:prstGeom prst="rect">
            <a:avLst/>
          </a:prstGeom>
          <a:solidFill>
            <a:srgbClr val="1F93A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661" name="Google Shape;661;g34f303c7b2d_0_868"/>
          <p:cNvCxnSpPr/>
          <p:nvPr/>
        </p:nvCxnSpPr>
        <p:spPr>
          <a:xfrm>
            <a:off x="463869" y="178279"/>
            <a:ext cx="0" cy="645600"/>
          </a:xfrm>
          <a:prstGeom prst="straightConnector1">
            <a:avLst/>
          </a:prstGeom>
          <a:noFill/>
          <a:ln w="25400" cap="flat" cmpd="sng">
            <a:solidFill>
              <a:schemeClr val="accent3"/>
            </a:solidFill>
            <a:prstDash val="solid"/>
            <a:round/>
            <a:headEnd type="none" w="sm" len="sm"/>
            <a:tailEnd type="none" w="sm" len="sm"/>
          </a:ln>
        </p:spPr>
      </p:cxnSp>
      <p:sp>
        <p:nvSpPr>
          <p:cNvPr id="662" name="Google Shape;662;g34f303c7b2d_0_868"/>
          <p:cNvSpPr txBox="1"/>
          <p:nvPr/>
        </p:nvSpPr>
        <p:spPr>
          <a:xfrm>
            <a:off x="1390500" y="90525"/>
            <a:ext cx="7503000" cy="821100"/>
          </a:xfrm>
          <a:prstGeom prst="rect">
            <a:avLst/>
          </a:prstGeom>
          <a:noFill/>
          <a:ln>
            <a:noFill/>
          </a:ln>
        </p:spPr>
        <p:txBody>
          <a:bodyPr spcFirstLastPara="1" wrap="square" lIns="45675" tIns="45675" rIns="45675" bIns="45675" anchor="ctr" anchorCtr="0">
            <a:normAutofit/>
          </a:bodyPr>
          <a:lstStyle/>
          <a:p>
            <a:pPr marL="0" marR="0" lvl="0" indent="0" algn="ctr" rtl="0">
              <a:lnSpc>
                <a:spcPct val="110000"/>
              </a:lnSpc>
              <a:spcBef>
                <a:spcPts val="750"/>
              </a:spcBef>
              <a:spcAft>
                <a:spcPts val="0"/>
              </a:spcAft>
              <a:buClr>
                <a:schemeClr val="accent3"/>
              </a:buClr>
              <a:buSzPts val="2800"/>
              <a:buFont typeface="Arial"/>
              <a:buNone/>
            </a:pPr>
            <a:r>
              <a:rPr lang="es-AR" sz="2500" b="1" i="0" u="none" strike="noStrike" cap="none" noProof="0" dirty="0">
                <a:solidFill>
                  <a:schemeClr val="lt1"/>
                </a:solidFill>
                <a:latin typeface="Arial"/>
                <a:ea typeface="Arial"/>
                <a:cs typeface="Arial"/>
                <a:sym typeface="Arial"/>
              </a:rPr>
              <a:t>Pasos para encarar un análisis causal</a:t>
            </a:r>
            <a:endParaRPr lang="es-AR" sz="1500" b="0" i="0" u="none" strike="noStrike" cap="none" noProof="0" dirty="0">
              <a:solidFill>
                <a:schemeClr val="lt1"/>
              </a:solidFill>
              <a:latin typeface="Arial"/>
              <a:ea typeface="Arial"/>
              <a:cs typeface="Arial"/>
              <a:sym typeface="Arial"/>
            </a:endParaRPr>
          </a:p>
        </p:txBody>
      </p:sp>
      <p:pic>
        <p:nvPicPr>
          <p:cNvPr id="663" name="Google Shape;663;g34f303c7b2d_0_868"/>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670" name="Google Shape;670;g34f303c7b2d_0_868"/>
          <p:cNvSpPr txBox="1">
            <a:spLocks noGrp="1"/>
          </p:cNvSpPr>
          <p:nvPr>
            <p:ph type="body" idx="1"/>
          </p:nvPr>
        </p:nvSpPr>
        <p:spPr>
          <a:xfrm>
            <a:off x="1727673" y="1471100"/>
            <a:ext cx="6915900" cy="4170600"/>
          </a:xfrm>
          <a:prstGeom prst="rect">
            <a:avLst/>
          </a:prstGeom>
          <a:noFill/>
          <a:ln>
            <a:noFill/>
          </a:ln>
        </p:spPr>
        <p:txBody>
          <a:bodyPr spcFirstLastPara="1" wrap="square" lIns="68550" tIns="34275" rIns="68550" bIns="34275" anchor="t" anchorCtr="0">
            <a:normAutofit/>
          </a:bodyPr>
          <a:lstStyle/>
          <a:p>
            <a:pPr marL="0" lvl="0" indent="0" algn="l" rtl="0">
              <a:lnSpc>
                <a:spcPct val="110000"/>
              </a:lnSpc>
              <a:spcBef>
                <a:spcPts val="750"/>
              </a:spcBef>
              <a:spcAft>
                <a:spcPts val="0"/>
              </a:spcAft>
              <a:buClr>
                <a:schemeClr val="accent3"/>
              </a:buClr>
              <a:buSzPts val="2800"/>
              <a:buNone/>
            </a:pPr>
            <a:r>
              <a:rPr lang="es-AR" b="1" noProof="0" dirty="0">
                <a:solidFill>
                  <a:schemeClr val="dk1"/>
                </a:solidFill>
              </a:rPr>
              <a:t>Pasos para encarar un análisis causal</a:t>
            </a:r>
            <a:endParaRPr lang="es-AR" noProof="0" dirty="0"/>
          </a:p>
          <a:p>
            <a:pPr marL="0" lvl="0" indent="0" algn="l" rtl="0">
              <a:lnSpc>
                <a:spcPct val="110000"/>
              </a:lnSpc>
              <a:spcBef>
                <a:spcPts val="750"/>
              </a:spcBef>
              <a:spcAft>
                <a:spcPts val="0"/>
              </a:spcAft>
              <a:buClr>
                <a:schemeClr val="accent3"/>
              </a:buClr>
              <a:buSzPts val="1200"/>
              <a:buNone/>
            </a:pPr>
            <a:endParaRPr lang="es-AR" sz="1200" noProof="0" dirty="0">
              <a:solidFill>
                <a:schemeClr val="dk1"/>
              </a:solidFill>
            </a:endParaRPr>
          </a:p>
          <a:p>
            <a:pPr marL="800100" lvl="1">
              <a:lnSpc>
                <a:spcPct val="100000"/>
              </a:lnSpc>
              <a:spcBef>
                <a:spcPts val="750"/>
              </a:spcBef>
              <a:buClr>
                <a:srgbClr val="000000"/>
              </a:buClr>
              <a:buSzPts val="2400"/>
              <a:buFont typeface="Play"/>
              <a:buAutoNum type="arabicPeriod"/>
            </a:pPr>
            <a:r>
              <a:rPr lang="es-AR" sz="2000" dirty="0">
                <a:solidFill>
                  <a:srgbClr val="000000"/>
                </a:solidFill>
              </a:rPr>
              <a:t>Identificar hipótesis causales e interrogar cada paso dentro de una cadena causal </a:t>
            </a:r>
            <a:endParaRPr lang="es-AR" sz="2000" dirty="0"/>
          </a:p>
          <a:p>
            <a:pPr marL="800100" lvl="1" indent="-342900" algn="l" rtl="0">
              <a:lnSpc>
                <a:spcPct val="100000"/>
              </a:lnSpc>
              <a:spcBef>
                <a:spcPts val="750"/>
              </a:spcBef>
              <a:spcAft>
                <a:spcPts val="0"/>
              </a:spcAft>
              <a:buClr>
                <a:srgbClr val="D0D0D0"/>
              </a:buClr>
              <a:buSzPts val="2400"/>
              <a:buFont typeface="Play"/>
              <a:buAutoNum type="arabicPeriod"/>
            </a:pPr>
            <a:r>
              <a:rPr lang="es-AR" sz="2000" noProof="0" dirty="0">
                <a:solidFill>
                  <a:srgbClr val="D0D0D0"/>
                </a:solidFill>
                <a:latin typeface="Arial"/>
                <a:ea typeface="Arial"/>
                <a:cs typeface="Arial"/>
                <a:sym typeface="Arial"/>
              </a:rPr>
              <a:t>Codificar la causalidad</a:t>
            </a:r>
          </a:p>
          <a:p>
            <a:pPr marL="800100" lvl="1" indent="-342900" algn="l" rtl="0">
              <a:lnSpc>
                <a:spcPct val="100000"/>
              </a:lnSpc>
              <a:spcBef>
                <a:spcPts val="750"/>
              </a:spcBef>
              <a:spcAft>
                <a:spcPts val="0"/>
              </a:spcAft>
              <a:buClr>
                <a:srgbClr val="D0D0D0"/>
              </a:buClr>
              <a:buSzPts val="2400"/>
              <a:buFont typeface="Play"/>
              <a:buAutoNum type="arabicPeriod"/>
            </a:pPr>
            <a:r>
              <a:rPr lang="es-ES" sz="2000" noProof="0" dirty="0">
                <a:solidFill>
                  <a:srgbClr val="D0D0D0"/>
                </a:solidFill>
                <a:latin typeface="Arial"/>
                <a:ea typeface="Arial"/>
                <a:cs typeface="Arial"/>
                <a:sym typeface="Arial"/>
              </a:rPr>
              <a:t>Probar las relaciones causales y explorar explicaciones rivales </a:t>
            </a:r>
            <a:endParaRPr lang="es-AR" sz="2000" noProof="0" dirty="0">
              <a:solidFill>
                <a:srgbClr val="D0D0D0"/>
              </a:solidFill>
              <a:latin typeface="Arial"/>
              <a:ea typeface="Arial"/>
              <a:cs typeface="Arial"/>
              <a:sym typeface="Arial"/>
            </a:endParaRPr>
          </a:p>
          <a:p>
            <a:pPr marL="800100" lvl="1" indent="-342900" algn="l" rtl="0">
              <a:lnSpc>
                <a:spcPct val="100000"/>
              </a:lnSpc>
              <a:spcBef>
                <a:spcPts val="750"/>
              </a:spcBef>
              <a:spcAft>
                <a:spcPts val="0"/>
              </a:spcAft>
              <a:buClr>
                <a:srgbClr val="D0D0D0"/>
              </a:buClr>
              <a:buSzPts val="2400"/>
              <a:buFont typeface="Play"/>
              <a:buAutoNum type="arabicPeriod"/>
            </a:pPr>
            <a:r>
              <a:rPr lang="es-AR" sz="2000" noProof="0" dirty="0">
                <a:solidFill>
                  <a:srgbClr val="D0D0D0"/>
                </a:solidFill>
                <a:latin typeface="Arial"/>
                <a:ea typeface="Arial"/>
                <a:cs typeface="Arial"/>
                <a:sym typeface="Arial"/>
              </a:rPr>
              <a:t>Triangular datos</a:t>
            </a:r>
          </a:p>
          <a:p>
            <a:pPr marL="0" lvl="0" indent="0" algn="l" rtl="0">
              <a:lnSpc>
                <a:spcPct val="90000"/>
              </a:lnSpc>
              <a:spcBef>
                <a:spcPts val="750"/>
              </a:spcBef>
              <a:spcAft>
                <a:spcPts val="0"/>
              </a:spcAft>
              <a:buClr>
                <a:schemeClr val="dk1"/>
              </a:buClr>
              <a:buSzPts val="2800"/>
              <a:buNone/>
            </a:pPr>
            <a:endParaRPr lang="es-AR" noProof="0" dirty="0"/>
          </a:p>
        </p:txBody>
      </p:sp>
      <p:grpSp>
        <p:nvGrpSpPr>
          <p:cNvPr id="2" name="Google Shape;310;g34f303c7b2d_0_96">
            <a:extLst>
              <a:ext uri="{FF2B5EF4-FFF2-40B4-BE49-F238E27FC236}">
                <a16:creationId xmlns:a16="http://schemas.microsoft.com/office/drawing/2014/main" id="{F54BBEA1-02F6-FD25-B2B2-460B702971EB}"/>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0AFEBBD3-6B5C-ED75-F3B9-A64476A13800}"/>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256B30DF-C641-D93C-CDDA-A2B21244B3B0}"/>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9AF1E8E0-1F0A-E69E-7B74-1C3D0B522FC2}"/>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8E0F827A-C9A1-0B1D-F198-EE41F0482BA2}"/>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chemeClr val="lt1"/>
                  </a:solidFill>
                  <a:latin typeface="Arial"/>
                  <a:ea typeface="Arial"/>
                  <a:cs typeface="Arial"/>
                  <a:sym typeface="Arial"/>
                </a:rPr>
                <a:t>Análisis</a:t>
              </a:r>
              <a:br>
                <a:rPr lang="es-AR" sz="1800" b="1" i="0" u="none" strike="noStrike" cap="none" noProof="0" dirty="0">
                  <a:solidFill>
                    <a:schemeClr val="lt1"/>
                  </a:solidFill>
                  <a:latin typeface="Arial"/>
                  <a:ea typeface="Arial"/>
                  <a:cs typeface="Arial"/>
                  <a:sym typeface="Arial"/>
                </a:rPr>
              </a:br>
              <a:r>
                <a:rPr lang="es-AR" sz="1800" b="1"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B0BB49DA-AE34-5DF6-486B-86906EFB80B8}"/>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34f303c7b2d_0_883"/>
          <p:cNvSpPr/>
          <p:nvPr/>
        </p:nvSpPr>
        <p:spPr>
          <a:xfrm>
            <a:off x="-15100" y="175"/>
            <a:ext cx="9144000" cy="966600"/>
          </a:xfrm>
          <a:prstGeom prst="rect">
            <a:avLst/>
          </a:prstGeom>
          <a:solidFill>
            <a:srgbClr val="1F93A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pic>
        <p:nvPicPr>
          <p:cNvPr id="676" name="Google Shape;676;g34f303c7b2d_0_883"/>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677" name="Google Shape;677;g34f303c7b2d_0_883"/>
          <p:cNvSpPr txBox="1"/>
          <p:nvPr/>
        </p:nvSpPr>
        <p:spPr>
          <a:xfrm>
            <a:off x="1320807" y="72918"/>
            <a:ext cx="7650600" cy="821100"/>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2595"/>
              <a:buFont typeface="Arial"/>
              <a:buNone/>
            </a:pPr>
            <a:r>
              <a:rPr lang="es-AR" sz="2400" b="1" i="0" u="none" strike="noStrike" cap="none" noProof="0" dirty="0">
                <a:solidFill>
                  <a:srgbClr val="FFFFFF"/>
                </a:solidFill>
                <a:latin typeface="Arial"/>
                <a:ea typeface="Arial"/>
                <a:cs typeface="Arial"/>
                <a:sym typeface="Arial"/>
              </a:rPr>
              <a:t>Ejemplo de caso</a:t>
            </a:r>
            <a:endParaRPr lang="es-AR" sz="1400" b="0" i="0" u="none" strike="noStrike" cap="none" noProof="0" dirty="0">
              <a:solidFill>
                <a:srgbClr val="000000"/>
              </a:solidFill>
              <a:latin typeface="Arial"/>
              <a:ea typeface="Arial"/>
              <a:cs typeface="Arial"/>
              <a:sym typeface="Arial"/>
            </a:endParaRPr>
          </a:p>
        </p:txBody>
      </p:sp>
      <p:grpSp>
        <p:nvGrpSpPr>
          <p:cNvPr id="2" name="Google Shape;310;g34f303c7b2d_0_96">
            <a:extLst>
              <a:ext uri="{FF2B5EF4-FFF2-40B4-BE49-F238E27FC236}">
                <a16:creationId xmlns:a16="http://schemas.microsoft.com/office/drawing/2014/main" id="{336572EC-E832-21F8-1776-F0634DDE41D1}"/>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8D60AAC4-ACAB-8D9C-C97F-46C499C6F892}"/>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ECBEA512-D1BE-83D4-D7C8-EB32B40ED307}"/>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4AE07841-9125-5B25-424D-C05FB019FB99}"/>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22F26672-D773-37DF-A8C5-F0956F15B5D0}"/>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chemeClr val="lt1"/>
                  </a:solidFill>
                  <a:latin typeface="Arial"/>
                  <a:ea typeface="Arial"/>
                  <a:cs typeface="Arial"/>
                  <a:sym typeface="Arial"/>
                </a:rPr>
                <a:t>Análisis</a:t>
              </a:r>
              <a:br>
                <a:rPr lang="es-AR" sz="1800" b="1" i="0" u="none" strike="noStrike" cap="none" noProof="0" dirty="0">
                  <a:solidFill>
                    <a:schemeClr val="lt1"/>
                  </a:solidFill>
                  <a:latin typeface="Arial"/>
                  <a:ea typeface="Arial"/>
                  <a:cs typeface="Arial"/>
                  <a:sym typeface="Arial"/>
                </a:rPr>
              </a:br>
              <a:r>
                <a:rPr lang="es-AR" sz="1800" b="1"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51840F13-205D-078A-C6EB-EF8E51762FDE}"/>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34f303c7b2d_0_901"/>
          <p:cNvSpPr/>
          <p:nvPr/>
        </p:nvSpPr>
        <p:spPr>
          <a:xfrm>
            <a:off x="0" y="11164"/>
            <a:ext cx="9144000" cy="979800"/>
          </a:xfrm>
          <a:prstGeom prst="rect">
            <a:avLst/>
          </a:prstGeom>
          <a:solidFill>
            <a:srgbClr val="1F93A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689" name="Google Shape;689;g34f303c7b2d_0_901"/>
          <p:cNvCxnSpPr/>
          <p:nvPr/>
        </p:nvCxnSpPr>
        <p:spPr>
          <a:xfrm>
            <a:off x="463869" y="178279"/>
            <a:ext cx="0" cy="645600"/>
          </a:xfrm>
          <a:prstGeom prst="straightConnector1">
            <a:avLst/>
          </a:prstGeom>
          <a:noFill/>
          <a:ln w="25400" cap="flat" cmpd="sng">
            <a:solidFill>
              <a:schemeClr val="accent3"/>
            </a:solidFill>
            <a:prstDash val="solid"/>
            <a:round/>
            <a:headEnd type="none" w="sm" len="sm"/>
            <a:tailEnd type="none" w="sm" len="sm"/>
          </a:ln>
        </p:spPr>
      </p:cxnSp>
      <p:sp>
        <p:nvSpPr>
          <p:cNvPr id="690" name="Google Shape;690;g34f303c7b2d_0_901"/>
          <p:cNvSpPr txBox="1"/>
          <p:nvPr/>
        </p:nvSpPr>
        <p:spPr>
          <a:xfrm>
            <a:off x="1390500" y="90525"/>
            <a:ext cx="7503000" cy="821100"/>
          </a:xfrm>
          <a:prstGeom prst="rect">
            <a:avLst/>
          </a:prstGeom>
          <a:noFill/>
          <a:ln>
            <a:noFill/>
          </a:ln>
        </p:spPr>
        <p:txBody>
          <a:bodyPr spcFirstLastPara="1" wrap="square" lIns="45675" tIns="45675" rIns="45675" bIns="45675" anchor="ctr" anchorCtr="0">
            <a:normAutofit/>
          </a:bodyPr>
          <a:lstStyle/>
          <a:p>
            <a:pPr marL="0" marR="0" lvl="0" indent="0" algn="ctr" rtl="0">
              <a:lnSpc>
                <a:spcPct val="110000"/>
              </a:lnSpc>
              <a:spcBef>
                <a:spcPts val="750"/>
              </a:spcBef>
              <a:spcAft>
                <a:spcPts val="0"/>
              </a:spcAft>
              <a:buClr>
                <a:schemeClr val="accent3"/>
              </a:buClr>
              <a:buSzPts val="2800"/>
              <a:buFont typeface="Arial"/>
              <a:buNone/>
            </a:pPr>
            <a:r>
              <a:rPr lang="es-AR" sz="2500" b="1" i="0" u="none" strike="noStrike" cap="none" noProof="0" dirty="0">
                <a:solidFill>
                  <a:schemeClr val="lt1"/>
                </a:solidFill>
                <a:latin typeface="Arial"/>
                <a:ea typeface="Arial"/>
                <a:cs typeface="Arial"/>
                <a:sym typeface="Arial"/>
              </a:rPr>
              <a:t>Pasos para encarar un análisis causal</a:t>
            </a:r>
            <a:endParaRPr lang="es-AR" sz="1500" b="0" i="0" u="none" strike="noStrike" cap="none" noProof="0" dirty="0">
              <a:solidFill>
                <a:schemeClr val="lt1"/>
              </a:solidFill>
              <a:latin typeface="Arial"/>
              <a:ea typeface="Arial"/>
              <a:cs typeface="Arial"/>
              <a:sym typeface="Arial"/>
            </a:endParaRPr>
          </a:p>
        </p:txBody>
      </p:sp>
      <p:pic>
        <p:nvPicPr>
          <p:cNvPr id="691" name="Google Shape;691;g34f303c7b2d_0_901"/>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698" name="Google Shape;698;g34f303c7b2d_0_901"/>
          <p:cNvSpPr txBox="1">
            <a:spLocks noGrp="1"/>
          </p:cNvSpPr>
          <p:nvPr>
            <p:ph type="body" idx="1"/>
          </p:nvPr>
        </p:nvSpPr>
        <p:spPr>
          <a:xfrm>
            <a:off x="1727673" y="1471100"/>
            <a:ext cx="6915900" cy="4170600"/>
          </a:xfrm>
          <a:prstGeom prst="rect">
            <a:avLst/>
          </a:prstGeom>
          <a:noFill/>
          <a:ln>
            <a:noFill/>
          </a:ln>
        </p:spPr>
        <p:txBody>
          <a:bodyPr spcFirstLastPara="1" wrap="square" lIns="68550" tIns="34275" rIns="68550" bIns="34275" anchor="t" anchorCtr="0">
            <a:normAutofit/>
          </a:bodyPr>
          <a:lstStyle/>
          <a:p>
            <a:pPr marL="0" lvl="0" indent="0" algn="l" rtl="0">
              <a:lnSpc>
                <a:spcPct val="110000"/>
              </a:lnSpc>
              <a:spcBef>
                <a:spcPts val="750"/>
              </a:spcBef>
              <a:spcAft>
                <a:spcPts val="0"/>
              </a:spcAft>
              <a:buClr>
                <a:schemeClr val="accent3"/>
              </a:buClr>
              <a:buSzPts val="2800"/>
              <a:buNone/>
            </a:pPr>
            <a:r>
              <a:rPr lang="es-AR" b="1" noProof="0" dirty="0">
                <a:solidFill>
                  <a:schemeClr val="dk1"/>
                </a:solidFill>
              </a:rPr>
              <a:t>Pasos para encarar un análisis causal</a:t>
            </a:r>
            <a:endParaRPr lang="es-AR" noProof="0" dirty="0"/>
          </a:p>
          <a:p>
            <a:pPr marL="0" lvl="0" indent="0" algn="l" rtl="0">
              <a:lnSpc>
                <a:spcPct val="110000"/>
              </a:lnSpc>
              <a:spcBef>
                <a:spcPts val="750"/>
              </a:spcBef>
              <a:spcAft>
                <a:spcPts val="0"/>
              </a:spcAft>
              <a:buClr>
                <a:schemeClr val="accent3"/>
              </a:buClr>
              <a:buSzPts val="1200"/>
              <a:buNone/>
            </a:pPr>
            <a:endParaRPr lang="es-AR" sz="1200" noProof="0" dirty="0">
              <a:solidFill>
                <a:schemeClr val="dk1"/>
              </a:solidFill>
            </a:endParaRPr>
          </a:p>
          <a:p>
            <a:pPr marL="800100" lvl="1" indent="-342900" algn="l" rtl="0">
              <a:lnSpc>
                <a:spcPct val="100000"/>
              </a:lnSpc>
              <a:spcBef>
                <a:spcPts val="750"/>
              </a:spcBef>
              <a:spcAft>
                <a:spcPts val="0"/>
              </a:spcAft>
              <a:buClr>
                <a:srgbClr val="D0D0D0"/>
              </a:buClr>
              <a:buSzPts val="2400"/>
              <a:buFont typeface="Play"/>
              <a:buAutoNum type="arabicPeriod"/>
            </a:pPr>
            <a:r>
              <a:rPr lang="es-AR" sz="2000" noProof="0" dirty="0">
                <a:solidFill>
                  <a:srgbClr val="D0D0D0"/>
                </a:solidFill>
                <a:latin typeface="Arial"/>
                <a:ea typeface="Arial"/>
                <a:cs typeface="Arial"/>
                <a:sym typeface="Arial"/>
              </a:rPr>
              <a:t>Identificar hipótesis causales e interrogar cada paso dentro de una cadena causal </a:t>
            </a:r>
          </a:p>
          <a:p>
            <a:pPr marL="800100" lvl="1" indent="-342900" algn="l" rtl="0">
              <a:lnSpc>
                <a:spcPct val="100000"/>
              </a:lnSpc>
              <a:spcBef>
                <a:spcPts val="750"/>
              </a:spcBef>
              <a:spcAft>
                <a:spcPts val="0"/>
              </a:spcAft>
              <a:buClr>
                <a:srgbClr val="000000"/>
              </a:buClr>
              <a:buSzPts val="2400"/>
              <a:buFont typeface="Play"/>
              <a:buAutoNum type="arabicPeriod"/>
            </a:pPr>
            <a:r>
              <a:rPr lang="es-AR" sz="2000" noProof="0" dirty="0">
                <a:solidFill>
                  <a:srgbClr val="000000"/>
                </a:solidFill>
                <a:latin typeface="Arial"/>
                <a:ea typeface="Arial"/>
                <a:cs typeface="Arial"/>
                <a:sym typeface="Arial"/>
              </a:rPr>
              <a:t>Codificar la causalidad</a:t>
            </a:r>
            <a:endParaRPr lang="es-AR" sz="2000" noProof="0" dirty="0">
              <a:latin typeface="Arial"/>
              <a:ea typeface="Arial"/>
              <a:cs typeface="Arial"/>
              <a:sym typeface="Arial"/>
            </a:endParaRPr>
          </a:p>
          <a:p>
            <a:pPr marL="800100" lvl="1" indent="-342900" algn="l" rtl="0">
              <a:lnSpc>
                <a:spcPct val="100000"/>
              </a:lnSpc>
              <a:spcBef>
                <a:spcPts val="750"/>
              </a:spcBef>
              <a:spcAft>
                <a:spcPts val="0"/>
              </a:spcAft>
              <a:buClr>
                <a:srgbClr val="D0D0D0"/>
              </a:buClr>
              <a:buSzPts val="2400"/>
              <a:buFont typeface="Play"/>
              <a:buAutoNum type="arabicPeriod"/>
            </a:pPr>
            <a:r>
              <a:rPr lang="es-AR" sz="2000" noProof="0" dirty="0">
                <a:solidFill>
                  <a:srgbClr val="D0D0D0"/>
                </a:solidFill>
                <a:latin typeface="Arial"/>
                <a:ea typeface="Arial"/>
                <a:cs typeface="Arial"/>
                <a:sym typeface="Arial"/>
              </a:rPr>
              <a:t>Probar las relaciones causales y explorar explicaciones rivales</a:t>
            </a:r>
          </a:p>
          <a:p>
            <a:pPr marL="800100" lvl="1" indent="-342900" algn="l" rtl="0">
              <a:lnSpc>
                <a:spcPct val="100000"/>
              </a:lnSpc>
              <a:spcBef>
                <a:spcPts val="750"/>
              </a:spcBef>
              <a:spcAft>
                <a:spcPts val="0"/>
              </a:spcAft>
              <a:buClr>
                <a:srgbClr val="D0D0D0"/>
              </a:buClr>
              <a:buSzPts val="2400"/>
              <a:buFont typeface="Play"/>
              <a:buAutoNum type="arabicPeriod"/>
            </a:pPr>
            <a:r>
              <a:rPr lang="es-AR" sz="2000" noProof="0" dirty="0">
                <a:solidFill>
                  <a:srgbClr val="D0D0D0"/>
                </a:solidFill>
                <a:latin typeface="Arial"/>
                <a:ea typeface="Arial"/>
                <a:cs typeface="Arial"/>
                <a:sym typeface="Arial"/>
              </a:rPr>
              <a:t>Triangular datos</a:t>
            </a:r>
          </a:p>
          <a:p>
            <a:pPr marL="0" lvl="0" indent="0" algn="l" rtl="0">
              <a:lnSpc>
                <a:spcPct val="90000"/>
              </a:lnSpc>
              <a:spcBef>
                <a:spcPts val="750"/>
              </a:spcBef>
              <a:spcAft>
                <a:spcPts val="0"/>
              </a:spcAft>
              <a:buClr>
                <a:schemeClr val="dk1"/>
              </a:buClr>
              <a:buSzPts val="2800"/>
              <a:buNone/>
            </a:pPr>
            <a:endParaRPr lang="es-AR" noProof="0" dirty="0"/>
          </a:p>
        </p:txBody>
      </p:sp>
      <p:grpSp>
        <p:nvGrpSpPr>
          <p:cNvPr id="2" name="Google Shape;310;g34f303c7b2d_0_96">
            <a:extLst>
              <a:ext uri="{FF2B5EF4-FFF2-40B4-BE49-F238E27FC236}">
                <a16:creationId xmlns:a16="http://schemas.microsoft.com/office/drawing/2014/main" id="{EF8CA91C-BBA8-C8CC-4484-06DCA3362666}"/>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27C9230C-C5DC-1710-7876-F7BFAF83A9FD}"/>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3E2908F1-8745-4538-1307-A636C69FC7FB}"/>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68ECCB49-E6C6-47E1-A9F0-6DD76CACEBFD}"/>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55E31929-3054-7B80-025C-8EABBAEAC0B7}"/>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chemeClr val="lt1"/>
                  </a:solidFill>
                  <a:latin typeface="Arial"/>
                  <a:ea typeface="Arial"/>
                  <a:cs typeface="Arial"/>
                  <a:sym typeface="Arial"/>
                </a:rPr>
                <a:t>Análisis</a:t>
              </a:r>
              <a:br>
                <a:rPr lang="es-AR" sz="1800" b="1" i="0" u="none" strike="noStrike" cap="none" noProof="0" dirty="0">
                  <a:solidFill>
                    <a:schemeClr val="lt1"/>
                  </a:solidFill>
                  <a:latin typeface="Arial"/>
                  <a:ea typeface="Arial"/>
                  <a:cs typeface="Arial"/>
                  <a:sym typeface="Arial"/>
                </a:rPr>
              </a:br>
              <a:r>
                <a:rPr lang="es-AR" sz="1800" b="1"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93693893-3E8A-4140-549E-F80BDE352239}"/>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a:t>
              </a:r>
              <a:r>
                <a:rPr lang="es-AR" b="0" i="0" u="none" strike="noStrike" cap="none" noProof="0" dirty="0" err="1">
                  <a:solidFill>
                    <a:schemeClr val="lt1"/>
                  </a:solidFill>
                  <a:latin typeface="Arial"/>
                  <a:ea typeface="Arial"/>
                  <a:cs typeface="Arial"/>
                  <a:sym typeface="Arial"/>
                </a:rPr>
                <a:t>soildez</a:t>
              </a:r>
              <a:r>
                <a:rPr lang="es-AR" b="0" i="0" u="none" strike="noStrike" cap="none" noProof="0" dirty="0">
                  <a:solidFill>
                    <a:schemeClr val="lt1"/>
                  </a:solidFill>
                  <a:latin typeface="Arial"/>
                  <a:ea typeface="Arial"/>
                  <a:cs typeface="Arial"/>
                  <a:sym typeface="Arial"/>
                </a:rPr>
                <a:t> de la evidencia</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3">
          <a:extLst>
            <a:ext uri="{FF2B5EF4-FFF2-40B4-BE49-F238E27FC236}">
              <a16:creationId xmlns:a16="http://schemas.microsoft.com/office/drawing/2014/main" id="{A68C37E8-2FFF-41C5-2E2A-735C1A7D0623}"/>
            </a:ext>
          </a:extLst>
        </p:cNvPr>
        <p:cNvGrpSpPr/>
        <p:nvPr/>
      </p:nvGrpSpPr>
      <p:grpSpPr>
        <a:xfrm>
          <a:off x="0" y="0"/>
          <a:ext cx="0" cy="0"/>
          <a:chOff x="0" y="0"/>
          <a:chExt cx="0" cy="0"/>
        </a:xfrm>
      </p:grpSpPr>
      <p:cxnSp>
        <p:nvCxnSpPr>
          <p:cNvPr id="706" name="Google Shape;706;p27">
            <a:extLst>
              <a:ext uri="{FF2B5EF4-FFF2-40B4-BE49-F238E27FC236}">
                <a16:creationId xmlns:a16="http://schemas.microsoft.com/office/drawing/2014/main" id="{2037ECA7-05F9-B20F-3AE1-D65CF6CA819A}"/>
              </a:ext>
            </a:extLst>
          </p:cNvPr>
          <p:cNvCxnSpPr/>
          <p:nvPr/>
        </p:nvCxnSpPr>
        <p:spPr>
          <a:xfrm>
            <a:off x="424113" y="178279"/>
            <a:ext cx="0" cy="645600"/>
          </a:xfrm>
          <a:prstGeom prst="straightConnector1">
            <a:avLst/>
          </a:prstGeom>
          <a:noFill/>
          <a:ln w="25400" cap="flat" cmpd="sng">
            <a:solidFill>
              <a:schemeClr val="accent3"/>
            </a:solidFill>
            <a:prstDash val="solid"/>
            <a:round/>
            <a:headEnd type="none" w="sm" len="sm"/>
            <a:tailEnd type="none" w="sm" len="sm"/>
          </a:ln>
        </p:spPr>
      </p:cxnSp>
      <p:sp>
        <p:nvSpPr>
          <p:cNvPr id="704" name="Google Shape;704;p27">
            <a:extLst>
              <a:ext uri="{FF2B5EF4-FFF2-40B4-BE49-F238E27FC236}">
                <a16:creationId xmlns:a16="http://schemas.microsoft.com/office/drawing/2014/main" id="{DF0D3B0E-BB20-C700-6F5B-81653E94A611}"/>
              </a:ext>
            </a:extLst>
          </p:cNvPr>
          <p:cNvSpPr/>
          <p:nvPr/>
        </p:nvSpPr>
        <p:spPr>
          <a:xfrm>
            <a:off x="0" y="1709"/>
            <a:ext cx="9144000" cy="979664"/>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705" name="Google Shape;705;p27">
            <a:extLst>
              <a:ext uri="{FF2B5EF4-FFF2-40B4-BE49-F238E27FC236}">
                <a16:creationId xmlns:a16="http://schemas.microsoft.com/office/drawing/2014/main" id="{A1FE13AB-0B59-9FE8-D364-15740EE63F2D}"/>
              </a:ext>
            </a:extLst>
          </p:cNvPr>
          <p:cNvSpPr txBox="1"/>
          <p:nvPr/>
        </p:nvSpPr>
        <p:spPr>
          <a:xfrm>
            <a:off x="1507874" y="138300"/>
            <a:ext cx="6799800" cy="821100"/>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Codificar la causalidad</a:t>
            </a:r>
            <a:endParaRPr lang="es-AR" sz="1400" b="0" i="0" u="none" strike="noStrike" cap="none" noProof="0" dirty="0">
              <a:solidFill>
                <a:srgbClr val="000000"/>
              </a:solidFill>
              <a:latin typeface="Arial"/>
              <a:ea typeface="Arial"/>
              <a:cs typeface="Arial"/>
              <a:sym typeface="Arial"/>
            </a:endParaRPr>
          </a:p>
        </p:txBody>
      </p:sp>
      <p:pic>
        <p:nvPicPr>
          <p:cNvPr id="707" name="Google Shape;707;p27">
            <a:extLst>
              <a:ext uri="{FF2B5EF4-FFF2-40B4-BE49-F238E27FC236}">
                <a16:creationId xmlns:a16="http://schemas.microsoft.com/office/drawing/2014/main" id="{92168BF2-9DDA-9C27-9C19-784F2EE603A8}"/>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grpSp>
        <p:nvGrpSpPr>
          <p:cNvPr id="8" name="Google Shape;310;g34f303c7b2d_0_96">
            <a:extLst>
              <a:ext uri="{FF2B5EF4-FFF2-40B4-BE49-F238E27FC236}">
                <a16:creationId xmlns:a16="http://schemas.microsoft.com/office/drawing/2014/main" id="{C0851A06-74B7-1662-5C24-BD4CA70049B7}"/>
              </a:ext>
            </a:extLst>
          </p:cNvPr>
          <p:cNvGrpSpPr/>
          <p:nvPr/>
        </p:nvGrpSpPr>
        <p:grpSpPr>
          <a:xfrm>
            <a:off x="-91300" y="175"/>
            <a:ext cx="1412100" cy="6858000"/>
            <a:chOff x="-91300" y="175"/>
            <a:chExt cx="1412100" cy="6858000"/>
          </a:xfrm>
        </p:grpSpPr>
        <p:sp>
          <p:nvSpPr>
            <p:cNvPr id="9" name="Google Shape;311;g34f303c7b2d_0_96">
              <a:extLst>
                <a:ext uri="{FF2B5EF4-FFF2-40B4-BE49-F238E27FC236}">
                  <a16:creationId xmlns:a16="http://schemas.microsoft.com/office/drawing/2014/main" id="{E6CAAD08-BFA9-ABC4-6DCC-1B92D6813E45}"/>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10" name="Google Shape;312;g34f303c7b2d_0_96">
              <a:extLst>
                <a:ext uri="{FF2B5EF4-FFF2-40B4-BE49-F238E27FC236}">
                  <a16:creationId xmlns:a16="http://schemas.microsoft.com/office/drawing/2014/main" id="{F5A9D6DE-3EB2-104B-1BF3-346F75B098FE}"/>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11" name="Google Shape;313;g34f303c7b2d_0_96">
              <a:extLst>
                <a:ext uri="{FF2B5EF4-FFF2-40B4-BE49-F238E27FC236}">
                  <a16:creationId xmlns:a16="http://schemas.microsoft.com/office/drawing/2014/main" id="{BCD3756C-14DB-ACE1-F66A-077C35D8E5F2}"/>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Métodos y datos</a:t>
              </a:r>
            </a:p>
          </p:txBody>
        </p:sp>
        <p:sp>
          <p:nvSpPr>
            <p:cNvPr id="12" name="Google Shape;314;g34f303c7b2d_0_96">
              <a:extLst>
                <a:ext uri="{FF2B5EF4-FFF2-40B4-BE49-F238E27FC236}">
                  <a16:creationId xmlns:a16="http://schemas.microsoft.com/office/drawing/2014/main" id="{19673142-B8A3-599C-D32D-77FCF8D23FE3}"/>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chemeClr val="lt1"/>
                  </a:solidFill>
                  <a:latin typeface="Arial"/>
                  <a:ea typeface="Arial"/>
                  <a:cs typeface="Arial"/>
                  <a:sym typeface="Arial"/>
                </a:rPr>
                <a:t>Análisis</a:t>
              </a:r>
              <a:br>
                <a:rPr lang="es-AR" sz="1800" b="1" i="0" u="none" strike="noStrike" cap="none" noProof="0" dirty="0">
                  <a:solidFill>
                    <a:schemeClr val="lt1"/>
                  </a:solidFill>
                  <a:latin typeface="Arial"/>
                  <a:ea typeface="Arial"/>
                  <a:cs typeface="Arial"/>
                  <a:sym typeface="Arial"/>
                </a:rPr>
              </a:br>
              <a:r>
                <a:rPr lang="es-AR" sz="1800" b="1" i="0" u="none" strike="noStrike" cap="none" noProof="0" dirty="0">
                  <a:solidFill>
                    <a:schemeClr val="lt1"/>
                  </a:solidFill>
                  <a:latin typeface="Arial"/>
                  <a:ea typeface="Arial"/>
                  <a:cs typeface="Arial"/>
                  <a:sym typeface="Arial"/>
                </a:rPr>
                <a:t>causal</a:t>
              </a:r>
            </a:p>
          </p:txBody>
        </p:sp>
        <p:sp>
          <p:nvSpPr>
            <p:cNvPr id="13" name="Google Shape;315;g34f303c7b2d_0_96">
              <a:extLst>
                <a:ext uri="{FF2B5EF4-FFF2-40B4-BE49-F238E27FC236}">
                  <a16:creationId xmlns:a16="http://schemas.microsoft.com/office/drawing/2014/main" id="{AA4BDE01-8751-8CF4-DF0D-475E1BBB08F7}"/>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
        <p:nvSpPr>
          <p:cNvPr id="708" name="Google Shape;708;p27">
            <a:extLst>
              <a:ext uri="{FF2B5EF4-FFF2-40B4-BE49-F238E27FC236}">
                <a16:creationId xmlns:a16="http://schemas.microsoft.com/office/drawing/2014/main" id="{32B2269C-2807-3399-6EA6-D4724D8EB865}"/>
              </a:ext>
            </a:extLst>
          </p:cNvPr>
          <p:cNvSpPr txBox="1"/>
          <p:nvPr/>
        </p:nvSpPr>
        <p:spPr>
          <a:xfrm>
            <a:off x="1434906" y="6238570"/>
            <a:ext cx="6274188"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100" b="0" i="0" u="none" strike="noStrike" cap="none" noProof="0" dirty="0" err="1">
                <a:solidFill>
                  <a:schemeClr val="dk1"/>
                </a:solidFill>
                <a:latin typeface="Arial"/>
                <a:ea typeface="Arial"/>
                <a:cs typeface="Arial"/>
                <a:sym typeface="Arial"/>
              </a:rPr>
              <a:t>QuIP</a:t>
            </a:r>
            <a:r>
              <a:rPr lang="es-AR" sz="1100" b="0" i="0" u="none" strike="noStrike" cap="none" noProof="0" dirty="0">
                <a:solidFill>
                  <a:schemeClr val="dk1"/>
                </a:solidFill>
                <a:latin typeface="Arial"/>
                <a:ea typeface="Arial"/>
                <a:cs typeface="Arial"/>
                <a:sym typeface="Arial"/>
              </a:rPr>
              <a:t> and Kantar </a:t>
            </a:r>
            <a:r>
              <a:rPr lang="es-AR" sz="1100" b="0" i="0" u="none" strike="noStrike" cap="none" noProof="0" dirty="0" err="1">
                <a:solidFill>
                  <a:schemeClr val="dk1"/>
                </a:solidFill>
                <a:latin typeface="Arial"/>
                <a:ea typeface="Arial"/>
                <a:cs typeface="Arial"/>
                <a:sym typeface="Arial"/>
              </a:rPr>
              <a:t>Public</a:t>
            </a:r>
            <a:r>
              <a:rPr lang="es-AR" sz="1100" b="0" i="0" u="none" strike="noStrike" cap="none" noProof="0" dirty="0">
                <a:solidFill>
                  <a:schemeClr val="dk1"/>
                </a:solidFill>
                <a:latin typeface="Arial"/>
                <a:ea typeface="Arial"/>
                <a:cs typeface="Arial"/>
                <a:sym typeface="Arial"/>
              </a:rPr>
              <a:t>, 2023, </a:t>
            </a:r>
            <a:r>
              <a:rPr lang="es-AR" sz="1100" b="0" i="1" u="none" strike="noStrike" cap="none" noProof="0" dirty="0" err="1">
                <a:solidFill>
                  <a:schemeClr val="dk1"/>
                </a:solidFill>
                <a:latin typeface="Arial"/>
                <a:ea typeface="Arial"/>
                <a:cs typeface="Arial"/>
                <a:sym typeface="Arial"/>
              </a:rPr>
              <a:t>QuIP</a:t>
            </a:r>
            <a:r>
              <a:rPr lang="es-AR" sz="1100" b="0" i="1" u="none" strike="noStrike" cap="none" noProof="0" dirty="0">
                <a:solidFill>
                  <a:schemeClr val="dk1"/>
                </a:solidFill>
                <a:latin typeface="Arial"/>
                <a:ea typeface="Arial"/>
                <a:cs typeface="Arial"/>
                <a:sym typeface="Arial"/>
              </a:rPr>
              <a:t> </a:t>
            </a:r>
            <a:r>
              <a:rPr lang="es-AR" sz="1100" b="0" i="1" u="none" strike="noStrike" cap="none" noProof="0" dirty="0" err="1">
                <a:solidFill>
                  <a:schemeClr val="dk1"/>
                </a:solidFill>
                <a:latin typeface="Arial"/>
                <a:ea typeface="Arial"/>
                <a:cs typeface="Arial"/>
                <a:sym typeface="Arial"/>
              </a:rPr>
              <a:t>used</a:t>
            </a:r>
            <a:r>
              <a:rPr lang="es-AR" sz="1100" b="0" i="1" u="none" strike="noStrike" cap="none" noProof="0" dirty="0">
                <a:solidFill>
                  <a:schemeClr val="dk1"/>
                </a:solidFill>
                <a:latin typeface="Arial"/>
                <a:ea typeface="Arial"/>
                <a:cs typeface="Arial"/>
                <a:sym typeface="Arial"/>
              </a:rPr>
              <a:t> as </a:t>
            </a:r>
            <a:r>
              <a:rPr lang="es-AR" sz="1100" b="0" i="1" u="none" strike="noStrike" cap="none" noProof="0" dirty="0" err="1">
                <a:solidFill>
                  <a:schemeClr val="dk1"/>
                </a:solidFill>
                <a:latin typeface="Arial"/>
                <a:ea typeface="Arial"/>
                <a:cs typeface="Arial"/>
                <a:sym typeface="Arial"/>
              </a:rPr>
              <a:t>part</a:t>
            </a:r>
            <a:r>
              <a:rPr lang="es-AR" sz="1100" b="0" i="1" u="none" strike="noStrike" cap="none" noProof="0" dirty="0">
                <a:solidFill>
                  <a:schemeClr val="dk1"/>
                </a:solidFill>
                <a:latin typeface="Arial"/>
                <a:ea typeface="Arial"/>
                <a:cs typeface="Arial"/>
                <a:sym typeface="Arial"/>
              </a:rPr>
              <a:t> </a:t>
            </a:r>
            <a:r>
              <a:rPr lang="es-AR" sz="1100" b="0" i="1" u="none" strike="noStrike" cap="none" noProof="0" dirty="0" err="1">
                <a:solidFill>
                  <a:schemeClr val="dk1"/>
                </a:solidFill>
                <a:latin typeface="Arial"/>
                <a:ea typeface="Arial"/>
                <a:cs typeface="Arial"/>
                <a:sym typeface="Arial"/>
              </a:rPr>
              <a:t>of</a:t>
            </a:r>
            <a:r>
              <a:rPr lang="es-AR" sz="1100" b="0" i="1" u="none" strike="noStrike" cap="none" noProof="0" dirty="0">
                <a:solidFill>
                  <a:schemeClr val="dk1"/>
                </a:solidFill>
                <a:latin typeface="Arial"/>
                <a:ea typeface="Arial"/>
                <a:cs typeface="Arial"/>
                <a:sym typeface="Arial"/>
              </a:rPr>
              <a:t> </a:t>
            </a:r>
            <a:r>
              <a:rPr lang="es-AR" sz="1100" b="0" i="1" u="none" strike="noStrike" cap="none" noProof="0" dirty="0" err="1">
                <a:solidFill>
                  <a:schemeClr val="dk1"/>
                </a:solidFill>
                <a:latin typeface="Arial"/>
                <a:ea typeface="Arial"/>
                <a:cs typeface="Arial"/>
                <a:sym typeface="Arial"/>
              </a:rPr>
              <a:t>an</a:t>
            </a:r>
            <a:r>
              <a:rPr lang="es-AR" sz="1100" b="0" i="1" u="none" strike="noStrike" cap="none" noProof="0" dirty="0">
                <a:solidFill>
                  <a:schemeClr val="dk1"/>
                </a:solidFill>
                <a:latin typeface="Arial"/>
                <a:ea typeface="Arial"/>
                <a:cs typeface="Arial"/>
                <a:sym typeface="Arial"/>
              </a:rPr>
              <a:t> </a:t>
            </a:r>
            <a:r>
              <a:rPr lang="es-AR" sz="1100" b="0" i="1" u="none" strike="noStrike" cap="none" noProof="0" dirty="0" err="1">
                <a:solidFill>
                  <a:schemeClr val="dk1"/>
                </a:solidFill>
                <a:latin typeface="Arial"/>
                <a:ea typeface="Arial"/>
                <a:cs typeface="Arial"/>
                <a:sym typeface="Arial"/>
              </a:rPr>
              <a:t>evaluation</a:t>
            </a:r>
            <a:r>
              <a:rPr lang="es-AR" sz="1100" b="0" i="1" u="none" strike="noStrike" cap="none" noProof="0" dirty="0">
                <a:solidFill>
                  <a:schemeClr val="dk1"/>
                </a:solidFill>
                <a:latin typeface="Arial"/>
                <a:ea typeface="Arial"/>
                <a:cs typeface="Arial"/>
                <a:sym typeface="Arial"/>
              </a:rPr>
              <a:t> </a:t>
            </a:r>
            <a:r>
              <a:rPr lang="es-AR" sz="1100" b="0" i="1" u="none" strike="noStrike" cap="none" noProof="0" dirty="0" err="1">
                <a:solidFill>
                  <a:schemeClr val="dk1"/>
                </a:solidFill>
                <a:latin typeface="Arial"/>
                <a:ea typeface="Arial"/>
                <a:cs typeface="Arial"/>
                <a:sym typeface="Arial"/>
              </a:rPr>
              <a:t>of</a:t>
            </a:r>
            <a:r>
              <a:rPr lang="es-AR" sz="1100" b="0" i="1" u="none" strike="noStrike" cap="none" noProof="0" dirty="0">
                <a:solidFill>
                  <a:schemeClr val="dk1"/>
                </a:solidFill>
                <a:latin typeface="Arial"/>
                <a:ea typeface="Arial"/>
                <a:cs typeface="Arial"/>
                <a:sym typeface="Arial"/>
              </a:rPr>
              <a:t> the </a:t>
            </a:r>
            <a:r>
              <a:rPr lang="es-AR" sz="1100" b="0" i="1" u="none" strike="noStrike" cap="none" noProof="0" dirty="0" err="1">
                <a:solidFill>
                  <a:schemeClr val="dk1"/>
                </a:solidFill>
                <a:latin typeface="Arial"/>
                <a:ea typeface="Arial"/>
                <a:cs typeface="Arial"/>
                <a:sym typeface="Arial"/>
              </a:rPr>
              <a:t>impact</a:t>
            </a:r>
            <a:r>
              <a:rPr lang="es-AR" sz="1100" b="0" i="1" u="none" strike="noStrike" cap="none" noProof="0" dirty="0">
                <a:solidFill>
                  <a:schemeClr val="dk1"/>
                </a:solidFill>
                <a:latin typeface="Arial"/>
                <a:ea typeface="Arial"/>
                <a:cs typeface="Arial"/>
                <a:sym typeface="Arial"/>
              </a:rPr>
              <a:t> </a:t>
            </a:r>
            <a:r>
              <a:rPr lang="es-AR" sz="1100" b="0" i="1" u="none" strike="noStrike" cap="none" noProof="0" dirty="0" err="1">
                <a:solidFill>
                  <a:schemeClr val="dk1"/>
                </a:solidFill>
                <a:latin typeface="Arial"/>
                <a:ea typeface="Arial"/>
                <a:cs typeface="Arial"/>
                <a:sym typeface="Arial"/>
              </a:rPr>
              <a:t>of</a:t>
            </a:r>
            <a:r>
              <a:rPr lang="es-AR" sz="1100" b="0" i="1" u="none" strike="noStrike" cap="none" noProof="0" dirty="0">
                <a:solidFill>
                  <a:schemeClr val="dk1"/>
                </a:solidFill>
                <a:latin typeface="Arial"/>
                <a:ea typeface="Arial"/>
                <a:cs typeface="Arial"/>
                <a:sym typeface="Arial"/>
              </a:rPr>
              <a:t> the UK </a:t>
            </a:r>
            <a:r>
              <a:rPr lang="es-AR" sz="1100" b="0" i="1" u="none" strike="noStrike" cap="none" noProof="0" dirty="0" err="1">
                <a:solidFill>
                  <a:schemeClr val="dk1"/>
                </a:solidFill>
                <a:latin typeface="Arial"/>
                <a:ea typeface="Arial"/>
                <a:cs typeface="Arial"/>
                <a:sym typeface="Arial"/>
              </a:rPr>
              <a:t>Government</a:t>
            </a:r>
            <a:r>
              <a:rPr lang="es-AR" sz="1100" b="0" i="1" u="none" strike="noStrike" cap="none" noProof="0" dirty="0">
                <a:solidFill>
                  <a:schemeClr val="dk1"/>
                </a:solidFill>
                <a:latin typeface="Arial"/>
                <a:ea typeface="Arial"/>
                <a:cs typeface="Arial"/>
                <a:sym typeface="Arial"/>
              </a:rPr>
              <a:t> </a:t>
            </a:r>
            <a:r>
              <a:rPr lang="es-AR" sz="1100" b="0" i="1" u="none" strike="noStrike" cap="none" noProof="0" dirty="0" err="1">
                <a:solidFill>
                  <a:schemeClr val="dk1"/>
                </a:solidFill>
                <a:latin typeface="Arial"/>
                <a:ea typeface="Arial"/>
                <a:cs typeface="Arial"/>
                <a:sym typeface="Arial"/>
              </a:rPr>
              <a:t>Tampon</a:t>
            </a:r>
            <a:r>
              <a:rPr lang="es-AR" sz="1100" b="0" i="1" u="none" strike="noStrike" cap="none" noProof="0" dirty="0">
                <a:solidFill>
                  <a:schemeClr val="dk1"/>
                </a:solidFill>
                <a:latin typeface="Arial"/>
                <a:ea typeface="Arial"/>
                <a:cs typeface="Arial"/>
                <a:sym typeface="Arial"/>
              </a:rPr>
              <a:t> </a:t>
            </a:r>
            <a:r>
              <a:rPr lang="es-AR" sz="1100" b="0" i="1" u="none" strike="noStrike" cap="none" noProof="0" dirty="0" err="1">
                <a:solidFill>
                  <a:schemeClr val="dk1"/>
                </a:solidFill>
                <a:latin typeface="Arial"/>
                <a:ea typeface="Arial"/>
                <a:cs typeface="Arial"/>
                <a:sym typeface="Arial"/>
              </a:rPr>
              <a:t>Tax</a:t>
            </a:r>
            <a:r>
              <a:rPr lang="es-AR" sz="1100" b="0" i="1" u="none" strike="noStrike" cap="none" noProof="0" dirty="0">
                <a:solidFill>
                  <a:schemeClr val="dk1"/>
                </a:solidFill>
                <a:latin typeface="Arial"/>
                <a:ea typeface="Arial"/>
                <a:cs typeface="Arial"/>
                <a:sym typeface="Arial"/>
              </a:rPr>
              <a:t> </a:t>
            </a:r>
            <a:r>
              <a:rPr lang="es-AR" sz="1100" b="0" i="1" u="none" strike="noStrike" cap="none" noProof="0" dirty="0" err="1">
                <a:solidFill>
                  <a:schemeClr val="dk1"/>
                </a:solidFill>
                <a:latin typeface="Arial"/>
                <a:ea typeface="Arial"/>
                <a:cs typeface="Arial"/>
                <a:sym typeface="Arial"/>
              </a:rPr>
              <a:t>Fun</a:t>
            </a:r>
            <a:r>
              <a:rPr lang="es-AR" sz="1100" b="0" i="1" u="none" strike="noStrike" cap="none" noProof="0" dirty="0">
                <a:solidFill>
                  <a:schemeClr val="dk1"/>
                </a:solidFill>
                <a:latin typeface="Arial"/>
                <a:ea typeface="Arial"/>
                <a:cs typeface="Arial"/>
                <a:sym typeface="Arial"/>
              </a:rPr>
              <a:t> (TTF)</a:t>
            </a:r>
            <a:r>
              <a:rPr lang="es-AR" sz="1100" b="0" i="0" u="none" strike="noStrike" cap="none" noProof="0" dirty="0">
                <a:solidFill>
                  <a:schemeClr val="dk1"/>
                </a:solidFill>
                <a:latin typeface="Arial"/>
                <a:ea typeface="Arial"/>
                <a:cs typeface="Arial"/>
                <a:sym typeface="Arial"/>
              </a:rPr>
              <a:t>, Causal </a:t>
            </a:r>
            <a:r>
              <a:rPr lang="es-AR" sz="1100" b="0" i="0" u="none" strike="noStrike" cap="none" noProof="0" dirty="0" err="1">
                <a:solidFill>
                  <a:schemeClr val="dk1"/>
                </a:solidFill>
                <a:latin typeface="Arial"/>
                <a:ea typeface="Arial"/>
                <a:cs typeface="Arial"/>
                <a:sym typeface="Arial"/>
              </a:rPr>
              <a:t>Pathways</a:t>
            </a:r>
            <a:r>
              <a:rPr lang="es-AR" sz="1100" b="0" i="0" u="none" strike="noStrike" cap="none" noProof="0" dirty="0">
                <a:solidFill>
                  <a:schemeClr val="dk1"/>
                </a:solidFill>
                <a:latin typeface="Arial"/>
                <a:ea typeface="Arial"/>
                <a:cs typeface="Arial"/>
                <a:sym typeface="Arial"/>
              </a:rPr>
              <a:t> </a:t>
            </a:r>
            <a:r>
              <a:rPr lang="es-AR" sz="1100" b="0" i="0" u="none" strike="noStrike" cap="none" noProof="0" dirty="0" err="1">
                <a:solidFill>
                  <a:schemeClr val="dk1"/>
                </a:solidFill>
                <a:latin typeface="Arial"/>
                <a:ea typeface="Arial"/>
                <a:cs typeface="Arial"/>
                <a:sym typeface="Arial"/>
              </a:rPr>
              <a:t>Initiative</a:t>
            </a:r>
            <a:r>
              <a:rPr lang="es-AR" sz="1100" b="0" i="0" u="none" strike="noStrike" cap="none" noProof="0" dirty="0">
                <a:solidFill>
                  <a:schemeClr val="dk1"/>
                </a:solidFill>
                <a:latin typeface="Arial"/>
                <a:ea typeface="Arial"/>
                <a:cs typeface="Arial"/>
                <a:sym typeface="Arial"/>
              </a:rPr>
              <a:t>, https://750fee16-729f-406a-aae0-accd526d190c.filesusr.com/ugd/5a867c_9e4535cd514b4db0b4623ba416ec0d4b.pdf. </a:t>
            </a:r>
            <a:endParaRPr lang="es-AR" sz="1200" b="0" i="0" u="none" strike="noStrike" cap="none" noProof="0" dirty="0">
              <a:solidFill>
                <a:srgbClr val="000000"/>
              </a:solidFill>
              <a:latin typeface="Arial"/>
              <a:ea typeface="Arial"/>
              <a:cs typeface="Arial"/>
              <a:sym typeface="Arial"/>
            </a:endParaRPr>
          </a:p>
        </p:txBody>
      </p:sp>
      <p:grpSp>
        <p:nvGrpSpPr>
          <p:cNvPr id="42" name="Grupo 41">
            <a:extLst>
              <a:ext uri="{FF2B5EF4-FFF2-40B4-BE49-F238E27FC236}">
                <a16:creationId xmlns:a16="http://schemas.microsoft.com/office/drawing/2014/main" id="{97E8AE89-6E22-3C79-8423-A52BA0D44A2F}"/>
              </a:ext>
            </a:extLst>
          </p:cNvPr>
          <p:cNvGrpSpPr/>
          <p:nvPr/>
        </p:nvGrpSpPr>
        <p:grpSpPr>
          <a:xfrm>
            <a:off x="2201461" y="1120193"/>
            <a:ext cx="5126762" cy="5126762"/>
            <a:chOff x="1771580" y="1127949"/>
            <a:chExt cx="5126762" cy="5126762"/>
          </a:xfrm>
        </p:grpSpPr>
        <p:pic>
          <p:nvPicPr>
            <p:cNvPr id="709" name="Google Shape;709;p27">
              <a:extLst>
                <a:ext uri="{FF2B5EF4-FFF2-40B4-BE49-F238E27FC236}">
                  <a16:creationId xmlns:a16="http://schemas.microsoft.com/office/drawing/2014/main" id="{75AB0FE0-E91F-F59C-2225-7762E63BBAB5}"/>
                </a:ext>
              </a:extLst>
            </p:cNvPr>
            <p:cNvPicPr preferRelativeResize="0"/>
            <p:nvPr/>
          </p:nvPicPr>
          <p:blipFill>
            <a:blip r:embed="rId4"/>
            <a:srcRect/>
            <a:stretch/>
          </p:blipFill>
          <p:spPr>
            <a:xfrm>
              <a:off x="1771580" y="1127949"/>
              <a:ext cx="5126762" cy="5126762"/>
            </a:xfrm>
            <a:prstGeom prst="rect">
              <a:avLst/>
            </a:prstGeom>
            <a:noFill/>
            <a:ln>
              <a:noFill/>
            </a:ln>
          </p:spPr>
        </p:pic>
        <p:sp>
          <p:nvSpPr>
            <p:cNvPr id="2" name="Google Shape;708;p27">
              <a:extLst>
                <a:ext uri="{FF2B5EF4-FFF2-40B4-BE49-F238E27FC236}">
                  <a16:creationId xmlns:a16="http://schemas.microsoft.com/office/drawing/2014/main" id="{4991BBC9-0B13-8124-C6D3-01EC1C1D59AA}"/>
                </a:ext>
              </a:extLst>
            </p:cNvPr>
            <p:cNvSpPr txBox="1"/>
            <p:nvPr/>
          </p:nvSpPr>
          <p:spPr>
            <a:xfrm>
              <a:off x="1842534" y="3328993"/>
              <a:ext cx="1412827" cy="2154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0" dirty="0">
                  <a:solidFill>
                    <a:schemeClr val="dk1"/>
                  </a:solidFill>
                  <a:latin typeface="Arial"/>
                  <a:ea typeface="Arial"/>
                  <a:cs typeface="Arial"/>
                  <a:sym typeface="Arial"/>
                </a:rPr>
                <a:t>Pandemia de Covid-19. </a:t>
              </a:r>
              <a:r>
                <a:rPr lang="es-AR" sz="800" b="1" dirty="0">
                  <a:solidFill>
                    <a:schemeClr val="dk1"/>
                  </a:solidFill>
                </a:rPr>
                <a:t>0</a:t>
              </a:r>
              <a:endParaRPr lang="es-AR" sz="900" b="1" i="0" u="none" strike="noStrike" cap="none" noProof="0" dirty="0">
                <a:solidFill>
                  <a:srgbClr val="000000"/>
                </a:solidFill>
                <a:latin typeface="Arial"/>
                <a:ea typeface="Arial"/>
                <a:cs typeface="Arial"/>
                <a:sym typeface="Arial"/>
              </a:endParaRPr>
            </a:p>
          </p:txBody>
        </p:sp>
        <p:sp>
          <p:nvSpPr>
            <p:cNvPr id="3" name="Google Shape;708;p27">
              <a:extLst>
                <a:ext uri="{FF2B5EF4-FFF2-40B4-BE49-F238E27FC236}">
                  <a16:creationId xmlns:a16="http://schemas.microsoft.com/office/drawing/2014/main" id="{B5F5A81F-C162-C0E2-8727-7982501F1EB3}"/>
                </a:ext>
              </a:extLst>
            </p:cNvPr>
            <p:cNvSpPr txBox="1"/>
            <p:nvPr/>
          </p:nvSpPr>
          <p:spPr>
            <a:xfrm>
              <a:off x="1911349" y="5608380"/>
              <a:ext cx="126365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0" dirty="0">
                  <a:solidFill>
                    <a:schemeClr val="dk1"/>
                  </a:solidFill>
                  <a:latin typeface="Arial"/>
                  <a:ea typeface="Arial"/>
                  <a:cs typeface="Arial"/>
                  <a:sym typeface="Arial"/>
                </a:rPr>
                <a:t>Crisis del costo</a:t>
              </a:r>
              <a:br>
                <a:rPr lang="es-AR" sz="800" b="1" i="0" u="none" strike="noStrike" cap="none" noProof="0" dirty="0">
                  <a:solidFill>
                    <a:schemeClr val="dk1"/>
                  </a:solidFill>
                  <a:latin typeface="Arial"/>
                  <a:ea typeface="Arial"/>
                  <a:cs typeface="Arial"/>
                  <a:sym typeface="Arial"/>
                </a:rPr>
              </a:br>
              <a:r>
                <a:rPr lang="es-AR" sz="800" b="1" i="0" u="none" strike="noStrike" cap="none" noProof="0" dirty="0">
                  <a:solidFill>
                    <a:schemeClr val="dk1"/>
                  </a:solidFill>
                  <a:latin typeface="Arial"/>
                  <a:ea typeface="Arial"/>
                  <a:cs typeface="Arial"/>
                  <a:sym typeface="Arial"/>
                </a:rPr>
                <a:t>de vida. 0</a:t>
              </a:r>
              <a:endParaRPr lang="es-AR" sz="900" b="1" i="0" u="none" strike="noStrike" cap="none" noProof="0" dirty="0">
                <a:solidFill>
                  <a:srgbClr val="000000"/>
                </a:solidFill>
                <a:latin typeface="Arial"/>
                <a:ea typeface="Arial"/>
                <a:cs typeface="Arial"/>
                <a:sym typeface="Arial"/>
              </a:endParaRPr>
            </a:p>
          </p:txBody>
        </p:sp>
        <p:sp>
          <p:nvSpPr>
            <p:cNvPr id="4" name="Google Shape;708;p27">
              <a:extLst>
                <a:ext uri="{FF2B5EF4-FFF2-40B4-BE49-F238E27FC236}">
                  <a16:creationId xmlns:a16="http://schemas.microsoft.com/office/drawing/2014/main" id="{95E9BA8A-F22F-1D36-D377-56505D1D5AD7}"/>
                </a:ext>
              </a:extLst>
            </p:cNvPr>
            <p:cNvSpPr txBox="1"/>
            <p:nvPr/>
          </p:nvSpPr>
          <p:spPr>
            <a:xfrm>
              <a:off x="3549651" y="5762655"/>
              <a:ext cx="140335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0" dirty="0">
                  <a:solidFill>
                    <a:schemeClr val="dk1"/>
                  </a:solidFill>
                  <a:latin typeface="Arial"/>
                  <a:ea typeface="Arial"/>
                  <a:cs typeface="Arial"/>
                  <a:sym typeface="Arial"/>
                </a:rPr>
                <a:t>Aumento de los</a:t>
              </a:r>
              <a:br>
                <a:rPr lang="es-AR" sz="800" b="1" i="0" u="none" strike="noStrike" cap="none" noProof="0" dirty="0">
                  <a:solidFill>
                    <a:schemeClr val="dk1"/>
                  </a:solidFill>
                  <a:latin typeface="Arial"/>
                  <a:ea typeface="Arial"/>
                  <a:cs typeface="Arial"/>
                  <a:sym typeface="Arial"/>
                </a:rPr>
              </a:br>
              <a:r>
                <a:rPr lang="es-AR" sz="800" b="1" i="0" u="none" strike="noStrike" cap="none" noProof="0" dirty="0">
                  <a:solidFill>
                    <a:schemeClr val="dk1"/>
                  </a:solidFill>
                  <a:latin typeface="Arial"/>
                  <a:ea typeface="Arial"/>
                  <a:cs typeface="Arial"/>
                  <a:sym typeface="Arial"/>
                </a:rPr>
                <a:t>gastos. 11</a:t>
              </a:r>
              <a:endParaRPr lang="es-AR" sz="900" b="1" i="0" u="none" strike="noStrike" cap="none" noProof="0" dirty="0">
                <a:solidFill>
                  <a:srgbClr val="000000"/>
                </a:solidFill>
                <a:latin typeface="Arial"/>
                <a:ea typeface="Arial"/>
                <a:cs typeface="Arial"/>
                <a:sym typeface="Arial"/>
              </a:endParaRPr>
            </a:p>
          </p:txBody>
        </p:sp>
        <p:sp>
          <p:nvSpPr>
            <p:cNvPr id="5" name="Google Shape;708;p27">
              <a:extLst>
                <a:ext uri="{FF2B5EF4-FFF2-40B4-BE49-F238E27FC236}">
                  <a16:creationId xmlns:a16="http://schemas.microsoft.com/office/drawing/2014/main" id="{6C2399A2-41A4-9763-5F27-614F88A33B1C}"/>
                </a:ext>
              </a:extLst>
            </p:cNvPr>
            <p:cNvSpPr txBox="1"/>
            <p:nvPr/>
          </p:nvSpPr>
          <p:spPr>
            <a:xfrm>
              <a:off x="3504424" y="5286740"/>
              <a:ext cx="140335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0" dirty="0">
                  <a:solidFill>
                    <a:schemeClr val="dk1"/>
                  </a:solidFill>
                  <a:latin typeface="Arial"/>
                  <a:ea typeface="Arial"/>
                  <a:cs typeface="Arial"/>
                  <a:sym typeface="Arial"/>
                </a:rPr>
                <a:t>Aumento de las</a:t>
              </a:r>
              <a:br>
                <a:rPr lang="es-AR" sz="800" b="1" i="0" u="none" strike="noStrike" cap="none" noProof="0" dirty="0">
                  <a:solidFill>
                    <a:schemeClr val="dk1"/>
                  </a:solidFill>
                  <a:latin typeface="Arial"/>
                  <a:ea typeface="Arial"/>
                  <a:cs typeface="Arial"/>
                  <a:sym typeface="Arial"/>
                </a:rPr>
              </a:br>
              <a:r>
                <a:rPr lang="es-AR" sz="800" b="1" i="0" u="none" strike="noStrike" cap="none" noProof="0" dirty="0">
                  <a:solidFill>
                    <a:schemeClr val="dk1"/>
                  </a:solidFill>
                  <a:latin typeface="Arial"/>
                  <a:ea typeface="Arial"/>
                  <a:cs typeface="Arial"/>
                  <a:sym typeface="Arial"/>
                </a:rPr>
                <a:t>necesidades. 21</a:t>
              </a:r>
              <a:endParaRPr lang="es-AR" sz="900" b="1" i="0" u="none" strike="noStrike" cap="none" noProof="0" dirty="0">
                <a:solidFill>
                  <a:srgbClr val="000000"/>
                </a:solidFill>
                <a:latin typeface="Arial"/>
                <a:ea typeface="Arial"/>
                <a:cs typeface="Arial"/>
                <a:sym typeface="Arial"/>
              </a:endParaRPr>
            </a:p>
          </p:txBody>
        </p:sp>
        <p:sp>
          <p:nvSpPr>
            <p:cNvPr id="6" name="Google Shape;708;p27">
              <a:extLst>
                <a:ext uri="{FF2B5EF4-FFF2-40B4-BE49-F238E27FC236}">
                  <a16:creationId xmlns:a16="http://schemas.microsoft.com/office/drawing/2014/main" id="{FF4C3B3E-66BD-F87B-B97B-CD0D45DE6D0D}"/>
                </a:ext>
              </a:extLst>
            </p:cNvPr>
            <p:cNvSpPr txBox="1"/>
            <p:nvPr/>
          </p:nvSpPr>
          <p:spPr>
            <a:xfrm>
              <a:off x="3504424" y="4805660"/>
              <a:ext cx="140335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0" dirty="0">
                  <a:solidFill>
                    <a:schemeClr val="dk1"/>
                  </a:solidFill>
                  <a:latin typeface="Arial"/>
                  <a:ea typeface="Arial"/>
                  <a:cs typeface="Arial"/>
                  <a:sym typeface="Arial"/>
                </a:rPr>
                <a:t>Peor panorama de financiamiento. 6</a:t>
              </a:r>
              <a:endParaRPr lang="es-AR" sz="900" b="1" i="0" u="none" strike="noStrike" cap="none" noProof="0" dirty="0">
                <a:solidFill>
                  <a:srgbClr val="000000"/>
                </a:solidFill>
                <a:latin typeface="Arial"/>
                <a:ea typeface="Arial"/>
                <a:cs typeface="Arial"/>
                <a:sym typeface="Arial"/>
              </a:endParaRPr>
            </a:p>
          </p:txBody>
        </p:sp>
        <p:sp>
          <p:nvSpPr>
            <p:cNvPr id="7" name="Google Shape;708;p27">
              <a:extLst>
                <a:ext uri="{FF2B5EF4-FFF2-40B4-BE49-F238E27FC236}">
                  <a16:creationId xmlns:a16="http://schemas.microsoft.com/office/drawing/2014/main" id="{54826763-379C-5F8E-35D7-2CE05D61BA79}"/>
                </a:ext>
              </a:extLst>
            </p:cNvPr>
            <p:cNvSpPr txBox="1"/>
            <p:nvPr/>
          </p:nvSpPr>
          <p:spPr>
            <a:xfrm>
              <a:off x="3504424" y="4349458"/>
              <a:ext cx="150572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0" dirty="0">
                  <a:solidFill>
                    <a:schemeClr val="dk1"/>
                  </a:solidFill>
                  <a:latin typeface="Arial"/>
                  <a:ea typeface="Arial"/>
                  <a:cs typeface="Arial"/>
                  <a:sym typeface="Arial"/>
                </a:rPr>
                <a:t>Aumento de </a:t>
              </a:r>
              <a:br>
                <a:rPr lang="es-AR" sz="800" b="1" i="0" u="none" strike="noStrike" cap="none" noProof="0" dirty="0">
                  <a:solidFill>
                    <a:schemeClr val="dk1"/>
                  </a:solidFill>
                  <a:latin typeface="Arial"/>
                  <a:ea typeface="Arial"/>
                  <a:cs typeface="Arial"/>
                  <a:sym typeface="Arial"/>
                </a:rPr>
              </a:br>
              <a:r>
                <a:rPr lang="es-AR" sz="800" b="1" i="0" u="none" strike="noStrike" cap="none" noProof="0" dirty="0">
                  <a:solidFill>
                    <a:schemeClr val="dk1"/>
                  </a:solidFill>
                  <a:latin typeface="Arial"/>
                  <a:ea typeface="Arial"/>
                  <a:cs typeface="Arial"/>
                  <a:sym typeface="Arial"/>
                </a:rPr>
                <a:t>consciencia. 6</a:t>
              </a:r>
              <a:endParaRPr lang="es-AR" sz="900" b="1" i="0" u="none" strike="noStrike" cap="none" noProof="0" dirty="0">
                <a:solidFill>
                  <a:srgbClr val="000000"/>
                </a:solidFill>
                <a:latin typeface="Arial"/>
                <a:ea typeface="Arial"/>
                <a:cs typeface="Arial"/>
                <a:sym typeface="Arial"/>
              </a:endParaRPr>
            </a:p>
          </p:txBody>
        </p:sp>
        <p:sp>
          <p:nvSpPr>
            <p:cNvPr id="14" name="Google Shape;708;p27">
              <a:extLst>
                <a:ext uri="{FF2B5EF4-FFF2-40B4-BE49-F238E27FC236}">
                  <a16:creationId xmlns:a16="http://schemas.microsoft.com/office/drawing/2014/main" id="{E523CFC7-E50E-D0D5-65CE-5B7CE331F663}"/>
                </a:ext>
              </a:extLst>
            </p:cNvPr>
            <p:cNvSpPr txBox="1"/>
            <p:nvPr/>
          </p:nvSpPr>
          <p:spPr>
            <a:xfrm>
              <a:off x="3784600" y="3728750"/>
              <a:ext cx="895351"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0" dirty="0">
                  <a:solidFill>
                    <a:schemeClr val="dk1"/>
                  </a:solidFill>
                  <a:latin typeface="Arial"/>
                  <a:ea typeface="Arial"/>
                  <a:cs typeface="Arial"/>
                  <a:sym typeface="Arial"/>
                </a:rPr>
                <a:t>Aumento de la</a:t>
              </a:r>
              <a:br>
                <a:rPr lang="es-AR" sz="800" b="1" i="0" u="none" strike="noStrike" cap="none" noProof="0" dirty="0">
                  <a:solidFill>
                    <a:schemeClr val="dk1"/>
                  </a:solidFill>
                  <a:latin typeface="Arial"/>
                  <a:ea typeface="Arial"/>
                  <a:cs typeface="Arial"/>
                  <a:sym typeface="Arial"/>
                </a:rPr>
              </a:br>
              <a:r>
                <a:rPr lang="es-AR" sz="800" b="1" i="0" u="none" strike="noStrike" cap="none" noProof="0" dirty="0">
                  <a:solidFill>
                    <a:schemeClr val="dk1"/>
                  </a:solidFill>
                  <a:latin typeface="Arial"/>
                  <a:ea typeface="Arial"/>
                  <a:cs typeface="Arial"/>
                  <a:sym typeface="Arial"/>
                </a:rPr>
                <a:t>capacidad</a:t>
              </a:r>
              <a:br>
                <a:rPr lang="es-AR" sz="800" b="1" i="0" u="none" strike="noStrike" cap="none" noProof="0" dirty="0">
                  <a:solidFill>
                    <a:schemeClr val="dk1"/>
                  </a:solidFill>
                  <a:latin typeface="Arial"/>
                  <a:ea typeface="Arial"/>
                  <a:cs typeface="Arial"/>
                  <a:sym typeface="Arial"/>
                </a:rPr>
              </a:br>
              <a:r>
                <a:rPr lang="es-AR" sz="800" b="1" i="0" u="none" strike="noStrike" cap="none" noProof="0" dirty="0">
                  <a:solidFill>
                    <a:schemeClr val="dk1"/>
                  </a:solidFill>
                  <a:latin typeface="Arial"/>
                  <a:ea typeface="Arial"/>
                  <a:cs typeface="Arial"/>
                  <a:sym typeface="Arial"/>
                </a:rPr>
                <a:t>organizativa. 7</a:t>
              </a:r>
              <a:endParaRPr lang="es-AR" sz="900" b="1" i="0" u="none" strike="noStrike" cap="none" noProof="0" dirty="0">
                <a:solidFill>
                  <a:srgbClr val="000000"/>
                </a:solidFill>
                <a:latin typeface="Arial"/>
                <a:ea typeface="Arial"/>
                <a:cs typeface="Arial"/>
                <a:sym typeface="Arial"/>
              </a:endParaRPr>
            </a:p>
          </p:txBody>
        </p:sp>
        <p:sp>
          <p:nvSpPr>
            <p:cNvPr id="15" name="Google Shape;708;p27">
              <a:extLst>
                <a:ext uri="{FF2B5EF4-FFF2-40B4-BE49-F238E27FC236}">
                  <a16:creationId xmlns:a16="http://schemas.microsoft.com/office/drawing/2014/main" id="{C67B95BA-9FDE-668D-CD92-563EC5ACDF92}"/>
                </a:ext>
              </a:extLst>
            </p:cNvPr>
            <p:cNvSpPr txBox="1"/>
            <p:nvPr/>
          </p:nvSpPr>
          <p:spPr>
            <a:xfrm>
              <a:off x="3706142" y="2975466"/>
              <a:ext cx="102460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1">
                  <a:solidFill>
                    <a:schemeClr val="dk1"/>
                  </a:solidFill>
                  <a:latin typeface="Arial"/>
                  <a:ea typeface="Arial"/>
                  <a:cs typeface="Arial"/>
                  <a:sym typeface="Arial"/>
                </a:rPr>
                <a:t>Reducci</a:t>
              </a:r>
              <a:r>
                <a:rPr lang="es-AR" sz="800" b="1" noProof="1">
                  <a:solidFill>
                    <a:schemeClr val="dk1"/>
                  </a:solidFill>
                </a:rPr>
                <a:t>ón</a:t>
              </a:r>
              <a:r>
                <a:rPr lang="es-AR" sz="800" b="1" i="0" u="none" strike="noStrike" cap="none" noProof="1">
                  <a:solidFill>
                    <a:schemeClr val="dk1"/>
                  </a:solidFill>
                  <a:latin typeface="Arial"/>
                  <a:ea typeface="Arial"/>
                  <a:cs typeface="Arial"/>
                  <a:sym typeface="Arial"/>
                </a:rPr>
                <a:t> de la capacidad</a:t>
              </a:r>
              <a:br>
                <a:rPr lang="es-AR" sz="800" b="1" i="0" u="none" strike="noStrike" cap="none" noProof="1">
                  <a:solidFill>
                    <a:schemeClr val="dk1"/>
                  </a:solidFill>
                  <a:latin typeface="Arial"/>
                  <a:ea typeface="Arial"/>
                  <a:cs typeface="Arial"/>
                  <a:sym typeface="Arial"/>
                </a:rPr>
              </a:br>
              <a:r>
                <a:rPr lang="es-AR" sz="800" b="1" i="0" u="none" strike="noStrike" cap="none" noProof="1">
                  <a:solidFill>
                    <a:schemeClr val="dk1"/>
                  </a:solidFill>
                  <a:latin typeface="Arial"/>
                  <a:ea typeface="Arial"/>
                  <a:cs typeface="Arial"/>
                  <a:sym typeface="Arial"/>
                </a:rPr>
                <a:t>organizativa. 8</a:t>
              </a:r>
              <a:endParaRPr lang="es-AR" sz="900" b="1" i="0" u="none" strike="noStrike" cap="none" noProof="1">
                <a:solidFill>
                  <a:srgbClr val="000000"/>
                </a:solidFill>
                <a:latin typeface="Arial"/>
                <a:ea typeface="Arial"/>
                <a:cs typeface="Arial"/>
                <a:sym typeface="Arial"/>
              </a:endParaRPr>
            </a:p>
          </p:txBody>
        </p:sp>
        <p:sp>
          <p:nvSpPr>
            <p:cNvPr id="16" name="Google Shape;708;p27">
              <a:extLst>
                <a:ext uri="{FF2B5EF4-FFF2-40B4-BE49-F238E27FC236}">
                  <a16:creationId xmlns:a16="http://schemas.microsoft.com/office/drawing/2014/main" id="{5F0D893A-4402-CC33-0AC2-ED938CBC4360}"/>
                </a:ext>
              </a:extLst>
            </p:cNvPr>
            <p:cNvSpPr txBox="1"/>
            <p:nvPr/>
          </p:nvSpPr>
          <p:spPr>
            <a:xfrm>
              <a:off x="3781036" y="2411498"/>
              <a:ext cx="895351"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0" dirty="0">
                  <a:solidFill>
                    <a:schemeClr val="dk1"/>
                  </a:solidFill>
                  <a:latin typeface="Arial"/>
                  <a:ea typeface="Arial"/>
                  <a:cs typeface="Arial"/>
                  <a:sym typeface="Arial"/>
                </a:rPr>
                <a:t>Mejoras en las sociedades del sector. 7</a:t>
              </a:r>
              <a:endParaRPr lang="es-AR" sz="900" b="1" i="0" u="none" strike="noStrike" cap="none" noProof="0" dirty="0">
                <a:solidFill>
                  <a:srgbClr val="000000"/>
                </a:solidFill>
                <a:latin typeface="Arial"/>
                <a:ea typeface="Arial"/>
                <a:cs typeface="Arial"/>
                <a:sym typeface="Arial"/>
              </a:endParaRPr>
            </a:p>
          </p:txBody>
        </p:sp>
        <p:sp>
          <p:nvSpPr>
            <p:cNvPr id="17" name="Google Shape;708;p27">
              <a:extLst>
                <a:ext uri="{FF2B5EF4-FFF2-40B4-BE49-F238E27FC236}">
                  <a16:creationId xmlns:a16="http://schemas.microsoft.com/office/drawing/2014/main" id="{11A47E11-BE0A-3AB6-0F83-D8A4EBD93266}"/>
                </a:ext>
              </a:extLst>
            </p:cNvPr>
            <p:cNvSpPr txBox="1"/>
            <p:nvPr/>
          </p:nvSpPr>
          <p:spPr>
            <a:xfrm>
              <a:off x="3549651" y="1930354"/>
              <a:ext cx="1358123"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0" dirty="0">
                  <a:solidFill>
                    <a:schemeClr val="dk1"/>
                  </a:solidFill>
                  <a:latin typeface="Arial"/>
                  <a:ea typeface="Arial"/>
                  <a:cs typeface="Arial"/>
                  <a:sym typeface="Arial"/>
                </a:rPr>
                <a:t>Actividades adaptadas en la pandemia. 26</a:t>
              </a:r>
              <a:endParaRPr lang="es-AR" sz="900" b="1" i="0" u="none" strike="noStrike" cap="none" noProof="0" dirty="0">
                <a:solidFill>
                  <a:srgbClr val="000000"/>
                </a:solidFill>
                <a:latin typeface="Arial"/>
                <a:ea typeface="Arial"/>
                <a:cs typeface="Arial"/>
                <a:sym typeface="Arial"/>
              </a:endParaRPr>
            </a:p>
          </p:txBody>
        </p:sp>
        <p:sp>
          <p:nvSpPr>
            <p:cNvPr id="18" name="Google Shape;708;p27">
              <a:extLst>
                <a:ext uri="{FF2B5EF4-FFF2-40B4-BE49-F238E27FC236}">
                  <a16:creationId xmlns:a16="http://schemas.microsoft.com/office/drawing/2014/main" id="{60D12FAC-DF80-71E1-974E-C0D0D7D4CD3F}"/>
                </a:ext>
              </a:extLst>
            </p:cNvPr>
            <p:cNvSpPr txBox="1"/>
            <p:nvPr/>
          </p:nvSpPr>
          <p:spPr>
            <a:xfrm>
              <a:off x="3706142" y="1216643"/>
              <a:ext cx="1069057"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0" dirty="0">
                  <a:solidFill>
                    <a:schemeClr val="dk1"/>
                  </a:solidFill>
                  <a:latin typeface="Arial"/>
                  <a:ea typeface="Arial"/>
                  <a:cs typeface="Arial"/>
                  <a:sym typeface="Arial"/>
                </a:rPr>
                <a:t>Formas de trabajo adaptadas en la pandemia. 26</a:t>
              </a:r>
              <a:endParaRPr lang="es-AR" sz="900" b="1" i="0" u="none" strike="noStrike" cap="none" noProof="0" dirty="0">
                <a:solidFill>
                  <a:srgbClr val="000000"/>
                </a:solidFill>
                <a:latin typeface="Arial"/>
                <a:ea typeface="Arial"/>
                <a:cs typeface="Arial"/>
                <a:sym typeface="Arial"/>
              </a:endParaRPr>
            </a:p>
          </p:txBody>
        </p:sp>
        <p:sp>
          <p:nvSpPr>
            <p:cNvPr id="19" name="Google Shape;708;p27">
              <a:extLst>
                <a:ext uri="{FF2B5EF4-FFF2-40B4-BE49-F238E27FC236}">
                  <a16:creationId xmlns:a16="http://schemas.microsoft.com/office/drawing/2014/main" id="{76EB403B-4560-35DE-E75B-0F93129A6206}"/>
                </a:ext>
              </a:extLst>
            </p:cNvPr>
            <p:cNvSpPr txBox="1"/>
            <p:nvPr/>
          </p:nvSpPr>
          <p:spPr>
            <a:xfrm>
              <a:off x="5302242" y="1231363"/>
              <a:ext cx="1320808"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0" dirty="0">
                  <a:solidFill>
                    <a:schemeClr val="dk1"/>
                  </a:solidFill>
                  <a:latin typeface="Arial"/>
                  <a:ea typeface="Arial"/>
                  <a:cs typeface="Arial"/>
                  <a:sym typeface="Arial"/>
                </a:rPr>
                <a:t>Formas de trabajo adaptadas continúan después de la pandemia. 6</a:t>
              </a:r>
              <a:endParaRPr lang="es-AR" sz="900" b="1" i="0" u="none" strike="noStrike" cap="none" noProof="0" dirty="0">
                <a:solidFill>
                  <a:srgbClr val="000000"/>
                </a:solidFill>
                <a:latin typeface="Arial"/>
                <a:ea typeface="Arial"/>
                <a:cs typeface="Arial"/>
                <a:sym typeface="Arial"/>
              </a:endParaRPr>
            </a:p>
          </p:txBody>
        </p:sp>
        <p:sp>
          <p:nvSpPr>
            <p:cNvPr id="20" name="Google Shape;708;p27">
              <a:extLst>
                <a:ext uri="{FF2B5EF4-FFF2-40B4-BE49-F238E27FC236}">
                  <a16:creationId xmlns:a16="http://schemas.microsoft.com/office/drawing/2014/main" id="{4FA90620-DC16-ECC4-3E53-6E5107996F9E}"/>
                </a:ext>
              </a:extLst>
            </p:cNvPr>
            <p:cNvSpPr txBox="1"/>
            <p:nvPr/>
          </p:nvSpPr>
          <p:spPr>
            <a:xfrm>
              <a:off x="5264927" y="1962674"/>
              <a:ext cx="1358123"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1">
                  <a:solidFill>
                    <a:schemeClr val="dk1"/>
                  </a:solidFill>
                  <a:latin typeface="Arial"/>
                  <a:ea typeface="Arial"/>
                  <a:cs typeface="Arial"/>
                  <a:sym typeface="Arial"/>
                </a:rPr>
                <a:t>Actividades adaptadas post-pandemia. 10</a:t>
              </a:r>
              <a:endParaRPr lang="es-AR" sz="900" b="1" i="0" u="none" strike="noStrike" cap="none" noProof="1">
                <a:solidFill>
                  <a:srgbClr val="000000"/>
                </a:solidFill>
                <a:latin typeface="Arial"/>
                <a:ea typeface="Arial"/>
                <a:cs typeface="Arial"/>
                <a:sym typeface="Arial"/>
              </a:endParaRPr>
            </a:p>
          </p:txBody>
        </p:sp>
        <p:sp>
          <p:nvSpPr>
            <p:cNvPr id="21" name="Google Shape;708;p27">
              <a:extLst>
                <a:ext uri="{FF2B5EF4-FFF2-40B4-BE49-F238E27FC236}">
                  <a16:creationId xmlns:a16="http://schemas.microsoft.com/office/drawing/2014/main" id="{B3D8A555-5BF8-34A0-707C-DB4EEE080990}"/>
                </a:ext>
              </a:extLst>
            </p:cNvPr>
            <p:cNvSpPr txBox="1"/>
            <p:nvPr/>
          </p:nvSpPr>
          <p:spPr>
            <a:xfrm>
              <a:off x="5287002" y="2442218"/>
              <a:ext cx="133635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1">
                  <a:solidFill>
                    <a:schemeClr val="dk1"/>
                  </a:solidFill>
                  <a:latin typeface="Arial"/>
                  <a:ea typeface="Arial"/>
                  <a:cs typeface="Arial"/>
                  <a:sym typeface="Arial"/>
                </a:rPr>
                <a:t>Mejoras en caminos </a:t>
              </a:r>
              <a:br>
                <a:rPr lang="es-AR" sz="800" b="1" i="0" u="none" strike="noStrike" cap="none" noProof="1">
                  <a:solidFill>
                    <a:schemeClr val="dk1"/>
                  </a:solidFill>
                  <a:latin typeface="Arial"/>
                  <a:ea typeface="Arial"/>
                  <a:cs typeface="Arial"/>
                  <a:sym typeface="Arial"/>
                </a:rPr>
              </a:br>
              <a:r>
                <a:rPr lang="es-AR" sz="800" b="1" i="0" u="none" strike="noStrike" cap="none" noProof="1">
                  <a:solidFill>
                    <a:schemeClr val="dk1"/>
                  </a:solidFill>
                  <a:latin typeface="Arial"/>
                  <a:ea typeface="Arial"/>
                  <a:cs typeface="Arial"/>
                  <a:sym typeface="Arial"/>
                </a:rPr>
                <a:t>de derivación (</a:t>
              </a:r>
              <a:r>
                <a:rPr lang="es-AR" sz="800" b="1" i="1" u="none" strike="noStrike" cap="none" noProof="1">
                  <a:solidFill>
                    <a:schemeClr val="dk1"/>
                  </a:solidFill>
                  <a:latin typeface="Arial"/>
                  <a:ea typeface="Arial"/>
                  <a:cs typeface="Arial"/>
                  <a:sym typeface="Arial"/>
                </a:rPr>
                <a:t>referral pathways</a:t>
              </a:r>
              <a:r>
                <a:rPr lang="es-AR" sz="800" b="1" noProof="1">
                  <a:solidFill>
                    <a:schemeClr val="dk1"/>
                  </a:solidFill>
                </a:rPr>
                <a:t>)</a:t>
              </a:r>
              <a:r>
                <a:rPr lang="es-AR" sz="800" b="1" i="0" u="none" strike="noStrike" cap="none" noProof="1">
                  <a:solidFill>
                    <a:schemeClr val="dk1"/>
                  </a:solidFill>
                  <a:latin typeface="Arial"/>
                  <a:ea typeface="Arial"/>
                  <a:cs typeface="Arial"/>
                  <a:sym typeface="Arial"/>
                </a:rPr>
                <a:t>. 1</a:t>
              </a:r>
              <a:endParaRPr lang="es-AR" sz="900" b="1" i="0" u="none" strike="noStrike" cap="none" noProof="1">
                <a:solidFill>
                  <a:srgbClr val="000000"/>
                </a:solidFill>
                <a:latin typeface="Arial"/>
                <a:ea typeface="Arial"/>
                <a:cs typeface="Arial"/>
                <a:sym typeface="Arial"/>
              </a:endParaRPr>
            </a:p>
          </p:txBody>
        </p:sp>
        <p:sp>
          <p:nvSpPr>
            <p:cNvPr id="22" name="Google Shape;708;p27">
              <a:extLst>
                <a:ext uri="{FF2B5EF4-FFF2-40B4-BE49-F238E27FC236}">
                  <a16:creationId xmlns:a16="http://schemas.microsoft.com/office/drawing/2014/main" id="{818BE733-6758-E79F-1646-B7628D2AEAB3}"/>
                </a:ext>
              </a:extLst>
            </p:cNvPr>
            <p:cNvSpPr txBox="1"/>
            <p:nvPr/>
          </p:nvSpPr>
          <p:spPr>
            <a:xfrm>
              <a:off x="5413370" y="3744170"/>
              <a:ext cx="1098551"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0" dirty="0">
                  <a:solidFill>
                    <a:schemeClr val="dk1"/>
                  </a:solidFill>
                  <a:latin typeface="Arial"/>
                  <a:ea typeface="Arial"/>
                  <a:cs typeface="Arial"/>
                  <a:sym typeface="Arial"/>
                </a:rPr>
                <a:t>Mejoras en actividades / servicios. 12</a:t>
              </a:r>
              <a:endParaRPr lang="es-AR" sz="900" b="1" i="0" u="none" strike="noStrike" cap="none" noProof="0" dirty="0">
                <a:solidFill>
                  <a:srgbClr val="000000"/>
                </a:solidFill>
                <a:latin typeface="Arial"/>
                <a:ea typeface="Arial"/>
                <a:cs typeface="Arial"/>
                <a:sym typeface="Arial"/>
              </a:endParaRPr>
            </a:p>
          </p:txBody>
        </p:sp>
        <p:sp>
          <p:nvSpPr>
            <p:cNvPr id="23" name="Google Shape;708;p27">
              <a:extLst>
                <a:ext uri="{FF2B5EF4-FFF2-40B4-BE49-F238E27FC236}">
                  <a16:creationId xmlns:a16="http://schemas.microsoft.com/office/drawing/2014/main" id="{10ACF546-A10B-012E-CB1C-32F1EB67B907}"/>
                </a:ext>
              </a:extLst>
            </p:cNvPr>
            <p:cNvSpPr txBox="1"/>
            <p:nvPr/>
          </p:nvSpPr>
          <p:spPr>
            <a:xfrm>
              <a:off x="5394712" y="5216628"/>
              <a:ext cx="1098551"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800" b="1" i="0" u="none" strike="noStrike" cap="none" noProof="0" dirty="0">
                  <a:solidFill>
                    <a:schemeClr val="dk1"/>
                  </a:solidFill>
                  <a:latin typeface="Arial"/>
                  <a:ea typeface="Arial"/>
                  <a:cs typeface="Arial"/>
                  <a:sym typeface="Arial"/>
                </a:rPr>
                <a:t>Reducción del bienestar del personal. 6</a:t>
              </a:r>
              <a:endParaRPr lang="es-AR" sz="900" b="1" i="0" u="none" strike="noStrike" cap="none" noProof="0" dirty="0">
                <a:solidFill>
                  <a:srgbClr val="000000"/>
                </a:solidFill>
                <a:latin typeface="Arial"/>
                <a:ea typeface="Arial"/>
                <a:cs typeface="Arial"/>
                <a:sym typeface="Arial"/>
              </a:endParaRPr>
            </a:p>
          </p:txBody>
        </p:sp>
        <p:sp>
          <p:nvSpPr>
            <p:cNvPr id="24" name="Google Shape;708;p27">
              <a:extLst>
                <a:ext uri="{FF2B5EF4-FFF2-40B4-BE49-F238E27FC236}">
                  <a16:creationId xmlns:a16="http://schemas.microsoft.com/office/drawing/2014/main" id="{1F88585C-38E2-6946-2890-73BD4D7AE97D}"/>
                </a:ext>
              </a:extLst>
            </p:cNvPr>
            <p:cNvSpPr txBox="1"/>
            <p:nvPr/>
          </p:nvSpPr>
          <p:spPr>
            <a:xfrm>
              <a:off x="5177031" y="5291819"/>
              <a:ext cx="110737"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6</a:t>
              </a:r>
              <a:endParaRPr lang="es-AR" sz="700" b="1" i="0" u="none" strike="noStrike" cap="none" noProof="0" dirty="0">
                <a:solidFill>
                  <a:srgbClr val="000000"/>
                </a:solidFill>
                <a:latin typeface="Arial"/>
                <a:ea typeface="Arial"/>
                <a:cs typeface="Arial"/>
                <a:sym typeface="Arial"/>
              </a:endParaRPr>
            </a:p>
          </p:txBody>
        </p:sp>
        <p:sp>
          <p:nvSpPr>
            <p:cNvPr id="25" name="Google Shape;708;p27">
              <a:extLst>
                <a:ext uri="{FF2B5EF4-FFF2-40B4-BE49-F238E27FC236}">
                  <a16:creationId xmlns:a16="http://schemas.microsoft.com/office/drawing/2014/main" id="{27F57BEF-33BE-E5F6-8E3E-94E516613CA9}"/>
                </a:ext>
              </a:extLst>
            </p:cNvPr>
            <p:cNvSpPr txBox="1"/>
            <p:nvPr/>
          </p:nvSpPr>
          <p:spPr>
            <a:xfrm>
              <a:off x="5177031" y="4899042"/>
              <a:ext cx="110737"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8</a:t>
              </a:r>
              <a:endParaRPr lang="es-AR" sz="700" b="1" i="0" u="none" strike="noStrike" cap="none" noProof="0" dirty="0">
                <a:solidFill>
                  <a:srgbClr val="000000"/>
                </a:solidFill>
                <a:latin typeface="Arial"/>
                <a:ea typeface="Arial"/>
                <a:cs typeface="Arial"/>
                <a:sym typeface="Arial"/>
              </a:endParaRPr>
            </a:p>
          </p:txBody>
        </p:sp>
        <p:sp>
          <p:nvSpPr>
            <p:cNvPr id="26" name="Google Shape;708;p27">
              <a:extLst>
                <a:ext uri="{FF2B5EF4-FFF2-40B4-BE49-F238E27FC236}">
                  <a16:creationId xmlns:a16="http://schemas.microsoft.com/office/drawing/2014/main" id="{DE3D9B64-AD12-917D-0497-9A99B1BF5284}"/>
                </a:ext>
              </a:extLst>
            </p:cNvPr>
            <p:cNvSpPr txBox="1"/>
            <p:nvPr/>
          </p:nvSpPr>
          <p:spPr>
            <a:xfrm>
              <a:off x="5099072" y="3827188"/>
              <a:ext cx="109869"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2</a:t>
              </a:r>
              <a:endParaRPr lang="es-AR" sz="700" b="1" i="0" u="none" strike="noStrike" cap="none" noProof="0" dirty="0">
                <a:solidFill>
                  <a:srgbClr val="000000"/>
                </a:solidFill>
                <a:latin typeface="Arial"/>
                <a:ea typeface="Arial"/>
                <a:cs typeface="Arial"/>
                <a:sym typeface="Arial"/>
              </a:endParaRPr>
            </a:p>
          </p:txBody>
        </p:sp>
        <p:sp>
          <p:nvSpPr>
            <p:cNvPr id="27" name="Google Shape;708;p27">
              <a:extLst>
                <a:ext uri="{FF2B5EF4-FFF2-40B4-BE49-F238E27FC236}">
                  <a16:creationId xmlns:a16="http://schemas.microsoft.com/office/drawing/2014/main" id="{653335CE-0263-2823-6661-5AA7874C3980}"/>
                </a:ext>
              </a:extLst>
            </p:cNvPr>
            <p:cNvSpPr txBox="1"/>
            <p:nvPr/>
          </p:nvSpPr>
          <p:spPr>
            <a:xfrm>
              <a:off x="5066294" y="2846187"/>
              <a:ext cx="110737"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3</a:t>
              </a:r>
              <a:endParaRPr lang="es-AR" sz="700" b="1" i="0" u="none" strike="noStrike" cap="none" noProof="0" dirty="0">
                <a:solidFill>
                  <a:srgbClr val="000000"/>
                </a:solidFill>
                <a:latin typeface="Arial"/>
                <a:ea typeface="Arial"/>
                <a:cs typeface="Arial"/>
                <a:sym typeface="Arial"/>
              </a:endParaRPr>
            </a:p>
          </p:txBody>
        </p:sp>
        <p:sp>
          <p:nvSpPr>
            <p:cNvPr id="28" name="Google Shape;708;p27">
              <a:extLst>
                <a:ext uri="{FF2B5EF4-FFF2-40B4-BE49-F238E27FC236}">
                  <a16:creationId xmlns:a16="http://schemas.microsoft.com/office/drawing/2014/main" id="{03CFED8D-BB33-CE2D-E503-9A252266C231}"/>
                </a:ext>
              </a:extLst>
            </p:cNvPr>
            <p:cNvSpPr txBox="1"/>
            <p:nvPr/>
          </p:nvSpPr>
          <p:spPr>
            <a:xfrm>
              <a:off x="4988335" y="2485304"/>
              <a:ext cx="110737"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1</a:t>
              </a:r>
              <a:endParaRPr lang="es-AR" sz="700" b="1" i="0" u="none" strike="noStrike" cap="none" noProof="0" dirty="0">
                <a:solidFill>
                  <a:srgbClr val="000000"/>
                </a:solidFill>
                <a:latin typeface="Arial"/>
                <a:ea typeface="Arial"/>
                <a:cs typeface="Arial"/>
                <a:sym typeface="Arial"/>
              </a:endParaRPr>
            </a:p>
          </p:txBody>
        </p:sp>
        <p:sp>
          <p:nvSpPr>
            <p:cNvPr id="29" name="Google Shape;708;p27">
              <a:extLst>
                <a:ext uri="{FF2B5EF4-FFF2-40B4-BE49-F238E27FC236}">
                  <a16:creationId xmlns:a16="http://schemas.microsoft.com/office/drawing/2014/main" id="{3736C172-A61F-A068-CB54-1ED61BFCAC0D}"/>
                </a:ext>
              </a:extLst>
            </p:cNvPr>
            <p:cNvSpPr txBox="1"/>
            <p:nvPr/>
          </p:nvSpPr>
          <p:spPr>
            <a:xfrm>
              <a:off x="4884361" y="1929321"/>
              <a:ext cx="300301"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10</a:t>
              </a:r>
              <a:endParaRPr lang="es-AR" sz="700" b="1" i="0" u="none" strike="noStrike" cap="none" noProof="0" dirty="0">
                <a:solidFill>
                  <a:srgbClr val="000000"/>
                </a:solidFill>
                <a:latin typeface="Arial"/>
                <a:ea typeface="Arial"/>
                <a:cs typeface="Arial"/>
                <a:sym typeface="Arial"/>
              </a:endParaRPr>
            </a:p>
          </p:txBody>
        </p:sp>
        <p:sp>
          <p:nvSpPr>
            <p:cNvPr id="30" name="Google Shape;708;p27">
              <a:extLst>
                <a:ext uri="{FF2B5EF4-FFF2-40B4-BE49-F238E27FC236}">
                  <a16:creationId xmlns:a16="http://schemas.microsoft.com/office/drawing/2014/main" id="{87577158-17B2-0CC9-613C-D374D73D8ABD}"/>
                </a:ext>
              </a:extLst>
            </p:cNvPr>
            <p:cNvSpPr txBox="1"/>
            <p:nvPr/>
          </p:nvSpPr>
          <p:spPr>
            <a:xfrm>
              <a:off x="4944260" y="1337352"/>
              <a:ext cx="110737"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6</a:t>
              </a:r>
              <a:endParaRPr lang="es-AR" sz="700" b="1" i="0" u="none" strike="noStrike" cap="none" noProof="0" dirty="0">
                <a:solidFill>
                  <a:srgbClr val="000000"/>
                </a:solidFill>
                <a:latin typeface="Arial"/>
                <a:ea typeface="Arial"/>
                <a:cs typeface="Arial"/>
                <a:sym typeface="Arial"/>
              </a:endParaRPr>
            </a:p>
          </p:txBody>
        </p:sp>
        <p:sp>
          <p:nvSpPr>
            <p:cNvPr id="31" name="Google Shape;708;p27">
              <a:extLst>
                <a:ext uri="{FF2B5EF4-FFF2-40B4-BE49-F238E27FC236}">
                  <a16:creationId xmlns:a16="http://schemas.microsoft.com/office/drawing/2014/main" id="{7400C9C0-ECAF-4CED-9522-57541D70E279}"/>
                </a:ext>
              </a:extLst>
            </p:cNvPr>
            <p:cNvSpPr txBox="1"/>
            <p:nvPr/>
          </p:nvSpPr>
          <p:spPr>
            <a:xfrm>
              <a:off x="3370015" y="1678267"/>
              <a:ext cx="110737"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9</a:t>
              </a:r>
              <a:endParaRPr lang="es-AR" sz="700" b="1" i="0" u="none" strike="noStrike" cap="none" noProof="0" dirty="0">
                <a:solidFill>
                  <a:srgbClr val="000000"/>
                </a:solidFill>
                <a:latin typeface="Arial"/>
                <a:ea typeface="Arial"/>
                <a:cs typeface="Arial"/>
                <a:sym typeface="Arial"/>
              </a:endParaRPr>
            </a:p>
          </p:txBody>
        </p:sp>
        <p:sp>
          <p:nvSpPr>
            <p:cNvPr id="32" name="Google Shape;708;p27">
              <a:extLst>
                <a:ext uri="{FF2B5EF4-FFF2-40B4-BE49-F238E27FC236}">
                  <a16:creationId xmlns:a16="http://schemas.microsoft.com/office/drawing/2014/main" id="{5A2FB653-22D7-ED4C-20A7-4D97FE170371}"/>
                </a:ext>
              </a:extLst>
            </p:cNvPr>
            <p:cNvSpPr txBox="1"/>
            <p:nvPr/>
          </p:nvSpPr>
          <p:spPr>
            <a:xfrm>
              <a:off x="3258417" y="2230393"/>
              <a:ext cx="300301"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26</a:t>
              </a:r>
              <a:endParaRPr lang="es-AR" sz="700" b="1" i="0" u="none" strike="noStrike" cap="none" noProof="0" dirty="0">
                <a:solidFill>
                  <a:srgbClr val="000000"/>
                </a:solidFill>
                <a:latin typeface="Arial"/>
                <a:ea typeface="Arial"/>
                <a:cs typeface="Arial"/>
                <a:sym typeface="Arial"/>
              </a:endParaRPr>
            </a:p>
          </p:txBody>
        </p:sp>
        <p:sp>
          <p:nvSpPr>
            <p:cNvPr id="33" name="Google Shape;708;p27">
              <a:extLst>
                <a:ext uri="{FF2B5EF4-FFF2-40B4-BE49-F238E27FC236}">
                  <a16:creationId xmlns:a16="http://schemas.microsoft.com/office/drawing/2014/main" id="{8EE02355-5FD0-0E49-8093-E3E863E59C49}"/>
                </a:ext>
              </a:extLst>
            </p:cNvPr>
            <p:cNvSpPr txBox="1"/>
            <p:nvPr/>
          </p:nvSpPr>
          <p:spPr>
            <a:xfrm>
              <a:off x="3449055" y="2753874"/>
              <a:ext cx="110737"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7</a:t>
              </a:r>
              <a:endParaRPr lang="es-AR" sz="700" b="1" i="0" u="none" strike="noStrike" cap="none" noProof="0" dirty="0">
                <a:solidFill>
                  <a:srgbClr val="000000"/>
                </a:solidFill>
                <a:latin typeface="Arial"/>
                <a:ea typeface="Arial"/>
                <a:cs typeface="Arial"/>
                <a:sym typeface="Arial"/>
              </a:endParaRPr>
            </a:p>
          </p:txBody>
        </p:sp>
        <p:sp>
          <p:nvSpPr>
            <p:cNvPr id="34" name="Google Shape;708;p27">
              <a:extLst>
                <a:ext uri="{FF2B5EF4-FFF2-40B4-BE49-F238E27FC236}">
                  <a16:creationId xmlns:a16="http://schemas.microsoft.com/office/drawing/2014/main" id="{73CBB826-F490-109F-0BFB-DB17B9C20EC2}"/>
                </a:ext>
              </a:extLst>
            </p:cNvPr>
            <p:cNvSpPr txBox="1"/>
            <p:nvPr/>
          </p:nvSpPr>
          <p:spPr>
            <a:xfrm>
              <a:off x="3438206" y="3590550"/>
              <a:ext cx="110737"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7</a:t>
              </a:r>
              <a:endParaRPr lang="es-AR" sz="700" b="1" i="0" u="none" strike="noStrike" cap="none" noProof="0" dirty="0">
                <a:solidFill>
                  <a:srgbClr val="000000"/>
                </a:solidFill>
                <a:latin typeface="Arial"/>
                <a:ea typeface="Arial"/>
                <a:cs typeface="Arial"/>
                <a:sym typeface="Arial"/>
              </a:endParaRPr>
            </a:p>
          </p:txBody>
        </p:sp>
        <p:sp>
          <p:nvSpPr>
            <p:cNvPr id="35" name="Google Shape;708;p27">
              <a:extLst>
                <a:ext uri="{FF2B5EF4-FFF2-40B4-BE49-F238E27FC236}">
                  <a16:creationId xmlns:a16="http://schemas.microsoft.com/office/drawing/2014/main" id="{D5A9F7F8-AC0F-6F85-F756-D1152EB29E56}"/>
                </a:ext>
              </a:extLst>
            </p:cNvPr>
            <p:cNvSpPr txBox="1"/>
            <p:nvPr/>
          </p:nvSpPr>
          <p:spPr>
            <a:xfrm>
              <a:off x="3314646" y="4100911"/>
              <a:ext cx="110737"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6</a:t>
              </a:r>
              <a:endParaRPr lang="es-AR" sz="700" b="1" i="0" u="none" strike="noStrike" cap="none" noProof="0" dirty="0">
                <a:solidFill>
                  <a:srgbClr val="000000"/>
                </a:solidFill>
                <a:latin typeface="Arial"/>
                <a:ea typeface="Arial"/>
                <a:cs typeface="Arial"/>
                <a:sym typeface="Arial"/>
              </a:endParaRPr>
            </a:p>
          </p:txBody>
        </p:sp>
        <p:sp>
          <p:nvSpPr>
            <p:cNvPr id="36" name="Google Shape;708;p27">
              <a:extLst>
                <a:ext uri="{FF2B5EF4-FFF2-40B4-BE49-F238E27FC236}">
                  <a16:creationId xmlns:a16="http://schemas.microsoft.com/office/drawing/2014/main" id="{783E8A3D-7737-0CC3-B375-F846E682D3C2}"/>
                </a:ext>
              </a:extLst>
            </p:cNvPr>
            <p:cNvSpPr txBox="1"/>
            <p:nvPr/>
          </p:nvSpPr>
          <p:spPr>
            <a:xfrm>
              <a:off x="3315791" y="4478356"/>
              <a:ext cx="110737"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6</a:t>
              </a:r>
              <a:endParaRPr lang="es-AR" sz="700" b="1" i="0" u="none" strike="noStrike" cap="none" noProof="0" dirty="0">
                <a:solidFill>
                  <a:srgbClr val="000000"/>
                </a:solidFill>
                <a:latin typeface="Arial"/>
                <a:ea typeface="Arial"/>
                <a:cs typeface="Arial"/>
                <a:sym typeface="Arial"/>
              </a:endParaRPr>
            </a:p>
          </p:txBody>
        </p:sp>
        <p:sp>
          <p:nvSpPr>
            <p:cNvPr id="37" name="Google Shape;708;p27">
              <a:extLst>
                <a:ext uri="{FF2B5EF4-FFF2-40B4-BE49-F238E27FC236}">
                  <a16:creationId xmlns:a16="http://schemas.microsoft.com/office/drawing/2014/main" id="{92A6F3A0-8C0D-3603-7B50-6010779420B2}"/>
                </a:ext>
              </a:extLst>
            </p:cNvPr>
            <p:cNvSpPr txBox="1"/>
            <p:nvPr/>
          </p:nvSpPr>
          <p:spPr>
            <a:xfrm>
              <a:off x="3438206" y="3198703"/>
              <a:ext cx="110737"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8</a:t>
              </a:r>
              <a:endParaRPr lang="es-AR" sz="700" b="1" i="0" u="none" strike="noStrike" cap="none" noProof="0" dirty="0">
                <a:solidFill>
                  <a:srgbClr val="000000"/>
                </a:solidFill>
                <a:latin typeface="Arial"/>
                <a:ea typeface="Arial"/>
                <a:cs typeface="Arial"/>
                <a:sym typeface="Arial"/>
              </a:endParaRPr>
            </a:p>
          </p:txBody>
        </p:sp>
        <p:sp>
          <p:nvSpPr>
            <p:cNvPr id="39" name="Google Shape;708;p27">
              <a:extLst>
                <a:ext uri="{FF2B5EF4-FFF2-40B4-BE49-F238E27FC236}">
                  <a16:creationId xmlns:a16="http://schemas.microsoft.com/office/drawing/2014/main" id="{6804CB4C-1159-462F-0526-688C9309225E}"/>
                </a:ext>
              </a:extLst>
            </p:cNvPr>
            <p:cNvSpPr txBox="1"/>
            <p:nvPr/>
          </p:nvSpPr>
          <p:spPr>
            <a:xfrm>
              <a:off x="3255749" y="5004035"/>
              <a:ext cx="300301"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20</a:t>
              </a:r>
              <a:endParaRPr lang="es-AR" sz="700" b="1" i="0" u="none" strike="noStrike" cap="none" noProof="0" dirty="0">
                <a:solidFill>
                  <a:srgbClr val="000000"/>
                </a:solidFill>
                <a:latin typeface="Arial"/>
                <a:ea typeface="Arial"/>
                <a:cs typeface="Arial"/>
                <a:sym typeface="Arial"/>
              </a:endParaRPr>
            </a:p>
          </p:txBody>
        </p:sp>
        <p:sp>
          <p:nvSpPr>
            <p:cNvPr id="40" name="Google Shape;708;p27">
              <a:extLst>
                <a:ext uri="{FF2B5EF4-FFF2-40B4-BE49-F238E27FC236}">
                  <a16:creationId xmlns:a16="http://schemas.microsoft.com/office/drawing/2014/main" id="{D3CCF473-A373-4C6B-F375-DB9581D75A9E}"/>
                </a:ext>
              </a:extLst>
            </p:cNvPr>
            <p:cNvSpPr txBox="1"/>
            <p:nvPr/>
          </p:nvSpPr>
          <p:spPr>
            <a:xfrm>
              <a:off x="3259278" y="5465146"/>
              <a:ext cx="110737"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7</a:t>
              </a:r>
              <a:endParaRPr lang="es-AR" sz="700" b="1" i="0" u="none" strike="noStrike" cap="none" noProof="0" dirty="0">
                <a:solidFill>
                  <a:srgbClr val="000000"/>
                </a:solidFill>
                <a:latin typeface="Arial"/>
                <a:ea typeface="Arial"/>
                <a:cs typeface="Arial"/>
                <a:sym typeface="Arial"/>
              </a:endParaRPr>
            </a:p>
          </p:txBody>
        </p:sp>
        <p:sp>
          <p:nvSpPr>
            <p:cNvPr id="41" name="Google Shape;708;p27">
              <a:extLst>
                <a:ext uri="{FF2B5EF4-FFF2-40B4-BE49-F238E27FC236}">
                  <a16:creationId xmlns:a16="http://schemas.microsoft.com/office/drawing/2014/main" id="{1A88B263-1CEE-9540-785E-39AE088B8837}"/>
                </a:ext>
              </a:extLst>
            </p:cNvPr>
            <p:cNvSpPr txBox="1"/>
            <p:nvPr/>
          </p:nvSpPr>
          <p:spPr>
            <a:xfrm>
              <a:off x="3177750" y="5678252"/>
              <a:ext cx="300301" cy="184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AR" sz="600" b="1" i="0" u="none" strike="noStrike" cap="none" noProof="0" dirty="0">
                  <a:solidFill>
                    <a:schemeClr val="dk1"/>
                  </a:solidFill>
                  <a:latin typeface="Arial"/>
                  <a:ea typeface="Arial"/>
                  <a:cs typeface="Arial"/>
                  <a:sym typeface="Arial"/>
                </a:rPr>
                <a:t>11</a:t>
              </a:r>
              <a:endParaRPr lang="es-AR" sz="700" b="1" i="0" u="none" strike="noStrike" cap="none" noProof="0"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84086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4e559c30f4_0_0"/>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139" name="Google Shape;139;g34e559c30f4_0_0"/>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140" name="Google Shape;140;g34e559c30f4_0_0"/>
          <p:cNvSpPr txBox="1">
            <a:spLocks noGrp="1"/>
          </p:cNvSpPr>
          <p:nvPr>
            <p:ph type="subTitle" idx="4294967295"/>
          </p:nvPr>
        </p:nvSpPr>
        <p:spPr>
          <a:xfrm>
            <a:off x="516315" y="1868702"/>
            <a:ext cx="6207632" cy="4500300"/>
          </a:xfrm>
          <a:prstGeom prst="rect">
            <a:avLst/>
          </a:prstGeom>
          <a:noFill/>
          <a:ln>
            <a:noFill/>
          </a:ln>
        </p:spPr>
        <p:txBody>
          <a:bodyPr spcFirstLastPara="1" wrap="square" lIns="45675" tIns="45675" rIns="45675" bIns="45675" anchor="t" anchorCtr="0">
            <a:normAutofit/>
          </a:bodyPr>
          <a:lstStyle/>
          <a:p>
            <a:pPr marL="0" marR="0" lvl="0" indent="0" algn="l" rtl="0">
              <a:lnSpc>
                <a:spcPct val="100000"/>
              </a:lnSpc>
              <a:spcBef>
                <a:spcPts val="500"/>
              </a:spcBef>
              <a:spcAft>
                <a:spcPts val="0"/>
              </a:spcAft>
              <a:buClr>
                <a:srgbClr val="2F5AA6"/>
              </a:buClr>
              <a:buSzPts val="1800"/>
              <a:buFont typeface="Helvetica Neue"/>
              <a:buNone/>
            </a:pPr>
            <a:r>
              <a:rPr lang="es-AR" sz="2400" b="0" i="0" u="sng" strike="noStrike" cap="none" noProof="0" dirty="0">
                <a:solidFill>
                  <a:schemeClr val="dk1"/>
                </a:solidFill>
                <a:latin typeface="Arial"/>
                <a:ea typeface="Arial"/>
                <a:cs typeface="Arial"/>
                <a:sym typeface="Arial"/>
              </a:rPr>
              <a:t>Encuesta</a:t>
            </a:r>
            <a:endParaRPr lang="es-AR" sz="2800" b="0" i="0" u="none" strike="noStrike" cap="none" noProof="0" dirty="0">
              <a:solidFill>
                <a:schemeClr val="dk1"/>
              </a:solidFill>
              <a:latin typeface="Arial"/>
              <a:ea typeface="Arial"/>
              <a:cs typeface="Arial"/>
              <a:sym typeface="Arial"/>
            </a:endParaRPr>
          </a:p>
          <a:p>
            <a:pPr marL="457200" marR="0" lvl="0" indent="-457200" algn="l" rtl="0">
              <a:lnSpc>
                <a:spcPct val="100000"/>
              </a:lnSpc>
              <a:spcBef>
                <a:spcPts val="500"/>
              </a:spcBef>
              <a:spcAft>
                <a:spcPts val="0"/>
              </a:spcAft>
              <a:buClr>
                <a:srgbClr val="2F5AA6"/>
              </a:buClr>
              <a:buSzPts val="2400"/>
              <a:buFont typeface="Arial"/>
              <a:buAutoNum type="arabicPeriod"/>
            </a:pPr>
            <a:r>
              <a:rPr lang="es-AR" sz="2400" b="0" i="0" u="none" strike="noStrike" cap="none" noProof="0" dirty="0">
                <a:solidFill>
                  <a:schemeClr val="dk1"/>
                </a:solidFill>
                <a:latin typeface="Arial"/>
                <a:ea typeface="Arial"/>
                <a:cs typeface="Arial"/>
                <a:sym typeface="Arial"/>
              </a:rPr>
              <a:t>¿Cuál es su tipo de organización?</a:t>
            </a:r>
          </a:p>
          <a:p>
            <a:pPr marL="457200" marR="0" lvl="0" indent="-457200" algn="l" rtl="0">
              <a:lnSpc>
                <a:spcPct val="100000"/>
              </a:lnSpc>
              <a:spcBef>
                <a:spcPts val="500"/>
              </a:spcBef>
              <a:spcAft>
                <a:spcPts val="0"/>
              </a:spcAft>
              <a:buClr>
                <a:srgbClr val="2F5AA6"/>
              </a:buClr>
              <a:buSzPts val="2400"/>
              <a:buFont typeface="Arial"/>
              <a:buAutoNum type="arabicPeriod"/>
            </a:pPr>
            <a:r>
              <a:rPr lang="es-AR" sz="2400" b="0" i="0" u="none" strike="noStrike" cap="none" noProof="0" dirty="0">
                <a:solidFill>
                  <a:schemeClr val="dk1"/>
                </a:solidFill>
                <a:latin typeface="Arial"/>
                <a:ea typeface="Arial"/>
                <a:cs typeface="Arial"/>
                <a:sym typeface="Arial"/>
              </a:rPr>
              <a:t>¿Cuál es su función principal?</a:t>
            </a:r>
          </a:p>
          <a:p>
            <a:pPr marL="457200" marR="0" lvl="0" indent="-457200" algn="l" rtl="0">
              <a:lnSpc>
                <a:spcPct val="100000"/>
              </a:lnSpc>
              <a:spcBef>
                <a:spcPts val="500"/>
              </a:spcBef>
              <a:spcAft>
                <a:spcPts val="0"/>
              </a:spcAft>
              <a:buClr>
                <a:srgbClr val="2F5AA6"/>
              </a:buClr>
              <a:buSzPts val="2400"/>
              <a:buFont typeface="Arial"/>
              <a:buAutoNum type="arabicPeriod"/>
            </a:pPr>
            <a:r>
              <a:rPr lang="es-AR" sz="2400" b="0" i="0" u="none" strike="noStrike" cap="none" noProof="0" dirty="0">
                <a:solidFill>
                  <a:schemeClr val="dk1"/>
                </a:solidFill>
                <a:latin typeface="Arial"/>
                <a:ea typeface="Arial"/>
                <a:cs typeface="Arial"/>
                <a:sym typeface="Arial"/>
              </a:rPr>
              <a:t>Describa su nivel de experiencia con evaluaciones de caminos causales.</a:t>
            </a:r>
            <a:endParaRPr lang="es-AR" sz="2800" b="0" i="0" u="none" strike="noStrike" cap="none" noProof="0" dirty="0">
              <a:solidFill>
                <a:schemeClr val="dk1"/>
              </a:solidFill>
              <a:latin typeface="Arial"/>
              <a:ea typeface="Arial"/>
              <a:cs typeface="Arial"/>
              <a:sym typeface="Arial"/>
            </a:endParaRPr>
          </a:p>
          <a:p>
            <a:pPr marL="0" marR="0" lvl="0" indent="0" algn="l" rtl="0">
              <a:lnSpc>
                <a:spcPct val="100000"/>
              </a:lnSpc>
              <a:spcBef>
                <a:spcPts val="500"/>
              </a:spcBef>
              <a:spcAft>
                <a:spcPts val="0"/>
              </a:spcAft>
              <a:buClr>
                <a:srgbClr val="2F5AA6"/>
              </a:buClr>
              <a:buSzPts val="1800"/>
              <a:buFont typeface="Helvetica Neue"/>
              <a:buNone/>
            </a:pPr>
            <a:endParaRPr lang="es-AR" sz="2800" b="0" i="0" u="none" strike="noStrike" cap="none" noProof="0" dirty="0">
              <a:solidFill>
                <a:srgbClr val="0A4FA6"/>
              </a:solidFill>
              <a:latin typeface="Calibri"/>
              <a:ea typeface="Calibri"/>
              <a:cs typeface="Calibri"/>
              <a:sym typeface="Calibri"/>
            </a:endParaRPr>
          </a:p>
          <a:p>
            <a:pPr marL="0" lvl="0" indent="0">
              <a:lnSpc>
                <a:spcPct val="100000"/>
              </a:lnSpc>
              <a:spcBef>
                <a:spcPts val="500"/>
              </a:spcBef>
              <a:buClr>
                <a:srgbClr val="2F5AA6"/>
              </a:buClr>
              <a:buSzPts val="1800"/>
              <a:buNone/>
            </a:pPr>
            <a:r>
              <a:rPr lang="es-AR" sz="1850" i="1" noProof="0" dirty="0">
                <a:solidFill>
                  <a:srgbClr val="000000"/>
                </a:solidFill>
              </a:rPr>
              <a:t>Las evaluaciones de caminos causales hacen visible la "caja negra" de las estrategias y de cambio sistémico, ayudándonos a ver colectivamente cómo están (o no) contribuyendo a cambios complejos.</a:t>
            </a:r>
            <a:endParaRPr lang="es-AR" sz="2800" b="0" i="0" u="none" strike="noStrike" cap="none" noProof="0" dirty="0">
              <a:solidFill>
                <a:srgbClr val="0A4FA6"/>
              </a:solidFill>
              <a:latin typeface="Calibri"/>
              <a:ea typeface="Calibri"/>
              <a:cs typeface="Calibri"/>
              <a:sym typeface="Calibri"/>
            </a:endParaRPr>
          </a:p>
        </p:txBody>
      </p:sp>
      <p:sp>
        <p:nvSpPr>
          <p:cNvPr id="141" name="Google Shape;141;g34e559c30f4_0_0"/>
          <p:cNvSpPr txBox="1"/>
          <p:nvPr/>
        </p:nvSpPr>
        <p:spPr>
          <a:xfrm>
            <a:off x="591758" y="413419"/>
            <a:ext cx="64749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¿Quiénes</a:t>
            </a:r>
            <a:r>
              <a:rPr lang="es-AR" sz="2400" b="1" noProof="0" dirty="0">
                <a:solidFill>
                  <a:srgbClr val="FFFFFF"/>
                </a:solidFill>
              </a:rPr>
              <a:t> nos acompañan?</a:t>
            </a:r>
            <a:endParaRPr lang="es-AR" sz="1400" b="0" i="0" u="none" strike="noStrike" cap="none" noProof="0" dirty="0">
              <a:solidFill>
                <a:srgbClr val="000000"/>
              </a:solidFill>
              <a:latin typeface="Arial"/>
              <a:ea typeface="Arial"/>
              <a:cs typeface="Arial"/>
              <a:sym typeface="Arial"/>
            </a:endParaRPr>
          </a:p>
        </p:txBody>
      </p:sp>
      <p:cxnSp>
        <p:nvCxnSpPr>
          <p:cNvPr id="142" name="Google Shape;142;g34e559c30f4_0_0"/>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143" name="Google Shape;143;g34e559c30f4_0_0"/>
          <p:cNvPicPr preferRelativeResize="0"/>
          <p:nvPr/>
        </p:nvPicPr>
        <p:blipFill rotWithShape="1">
          <a:blip r:embed="rId3">
            <a:alphaModFix/>
          </a:blip>
          <a:srcRect t="22308" b="20358"/>
          <a:stretch/>
        </p:blipFill>
        <p:spPr>
          <a:xfrm>
            <a:off x="7471429" y="6154250"/>
            <a:ext cx="1672575" cy="7037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0">
          <a:extLst>
            <a:ext uri="{FF2B5EF4-FFF2-40B4-BE49-F238E27FC236}">
              <a16:creationId xmlns:a16="http://schemas.microsoft.com/office/drawing/2014/main" id="{DDB890E8-A972-A754-BE96-2720D2E92220}"/>
            </a:ext>
          </a:extLst>
        </p:cNvPr>
        <p:cNvGrpSpPr/>
        <p:nvPr/>
      </p:nvGrpSpPr>
      <p:grpSpPr>
        <a:xfrm>
          <a:off x="0" y="0"/>
          <a:ext cx="0" cy="0"/>
          <a:chOff x="0" y="0"/>
          <a:chExt cx="0" cy="0"/>
        </a:xfrm>
      </p:grpSpPr>
      <p:sp>
        <p:nvSpPr>
          <p:cNvPr id="721" name="Google Shape;721;p28">
            <a:extLst>
              <a:ext uri="{FF2B5EF4-FFF2-40B4-BE49-F238E27FC236}">
                <a16:creationId xmlns:a16="http://schemas.microsoft.com/office/drawing/2014/main" id="{9D263A03-B0C9-EF33-0368-ADB0AE4108FD}"/>
              </a:ext>
            </a:extLst>
          </p:cNvPr>
          <p:cNvSpPr/>
          <p:nvPr/>
        </p:nvSpPr>
        <p:spPr>
          <a:xfrm>
            <a:off x="0" y="1709"/>
            <a:ext cx="9144000" cy="979664"/>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722" name="Google Shape;722;p28">
            <a:extLst>
              <a:ext uri="{FF2B5EF4-FFF2-40B4-BE49-F238E27FC236}">
                <a16:creationId xmlns:a16="http://schemas.microsoft.com/office/drawing/2014/main" id="{B441667F-BAD6-AC67-35EB-66EA0FEE5FA9}"/>
              </a:ext>
            </a:extLst>
          </p:cNvPr>
          <p:cNvSpPr txBox="1"/>
          <p:nvPr/>
        </p:nvSpPr>
        <p:spPr>
          <a:xfrm>
            <a:off x="1507874" y="138300"/>
            <a:ext cx="6799800" cy="821100"/>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Codificar la causalidad</a:t>
            </a:r>
            <a:endParaRPr lang="es-AR" sz="1400" b="0" i="0" u="none" strike="noStrike" cap="none" noProof="0" dirty="0">
              <a:solidFill>
                <a:srgbClr val="000000"/>
              </a:solidFill>
              <a:latin typeface="Arial"/>
              <a:ea typeface="Arial"/>
              <a:cs typeface="Arial"/>
              <a:sym typeface="Arial"/>
            </a:endParaRPr>
          </a:p>
        </p:txBody>
      </p:sp>
      <p:pic>
        <p:nvPicPr>
          <p:cNvPr id="724" name="Google Shape;724;p28">
            <a:extLst>
              <a:ext uri="{FF2B5EF4-FFF2-40B4-BE49-F238E27FC236}">
                <a16:creationId xmlns:a16="http://schemas.microsoft.com/office/drawing/2014/main" id="{7DE1813A-39B9-E0BE-5F4E-C3FCE5FB982D}"/>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pic>
        <p:nvPicPr>
          <p:cNvPr id="731" name="Google Shape;731;p28">
            <a:extLst>
              <a:ext uri="{FF2B5EF4-FFF2-40B4-BE49-F238E27FC236}">
                <a16:creationId xmlns:a16="http://schemas.microsoft.com/office/drawing/2014/main" id="{B8E41DD7-C520-2943-F30F-1BE79D1050D8}"/>
              </a:ext>
            </a:extLst>
          </p:cNvPr>
          <p:cNvPicPr preferRelativeResize="0"/>
          <p:nvPr/>
        </p:nvPicPr>
        <p:blipFill>
          <a:blip r:embed="rId4"/>
          <a:srcRect l="60" r="60"/>
          <a:stretch/>
        </p:blipFill>
        <p:spPr>
          <a:xfrm>
            <a:off x="2299200" y="1122500"/>
            <a:ext cx="5597425" cy="4469425"/>
          </a:xfrm>
          <a:prstGeom prst="rect">
            <a:avLst/>
          </a:prstGeom>
          <a:noFill/>
          <a:ln>
            <a:noFill/>
          </a:ln>
        </p:spPr>
      </p:pic>
      <p:grpSp>
        <p:nvGrpSpPr>
          <p:cNvPr id="2" name="Google Shape;310;g34f303c7b2d_0_96">
            <a:extLst>
              <a:ext uri="{FF2B5EF4-FFF2-40B4-BE49-F238E27FC236}">
                <a16:creationId xmlns:a16="http://schemas.microsoft.com/office/drawing/2014/main" id="{B94237CE-FEFD-738D-3A1A-6C675D8B3E5E}"/>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D814FB73-3D8E-6545-5E4D-257F840F659E}"/>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CE1CAE0E-A8D6-E19C-CD43-12B5B82FC645}"/>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3CCA1B9B-89DB-869F-FEC7-20D21C8E01BD}"/>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87B2C0DA-D749-E7B4-A7AC-8A566D700061}"/>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chemeClr val="lt1"/>
                  </a:solidFill>
                  <a:latin typeface="Arial"/>
                  <a:ea typeface="Arial"/>
                  <a:cs typeface="Arial"/>
                  <a:sym typeface="Arial"/>
                </a:rPr>
                <a:t>Análisis</a:t>
              </a:r>
              <a:br>
                <a:rPr lang="es-AR" sz="1800" b="1" i="0" u="none" strike="noStrike" cap="none" noProof="0" dirty="0">
                  <a:solidFill>
                    <a:schemeClr val="lt1"/>
                  </a:solidFill>
                  <a:latin typeface="Arial"/>
                  <a:ea typeface="Arial"/>
                  <a:cs typeface="Arial"/>
                  <a:sym typeface="Arial"/>
                </a:rPr>
              </a:br>
              <a:r>
                <a:rPr lang="es-AR" sz="1800" b="1"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9A072AFC-3146-D860-4A58-25921AEAFE87}"/>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b="0" i="0" u="none" strike="noStrike" cap="none" noProof="0" dirty="0">
                  <a:solidFill>
                    <a:schemeClr val="lt1"/>
                  </a:solidFill>
                  <a:latin typeface="Arial"/>
                  <a:ea typeface="Arial"/>
                  <a:cs typeface="Arial"/>
                  <a:sym typeface="Arial"/>
                </a:rPr>
                <a:t>Evaluar la solidez de la evidencia</a:t>
              </a:r>
            </a:p>
          </p:txBody>
        </p:sp>
      </p:grpSp>
      <p:sp>
        <p:nvSpPr>
          <p:cNvPr id="8" name="CuadroTexto 7">
            <a:extLst>
              <a:ext uri="{FF2B5EF4-FFF2-40B4-BE49-F238E27FC236}">
                <a16:creationId xmlns:a16="http://schemas.microsoft.com/office/drawing/2014/main" id="{4C4F7642-567B-BB28-C5CC-96103E051484}"/>
              </a:ext>
            </a:extLst>
          </p:cNvPr>
          <p:cNvSpPr txBox="1"/>
          <p:nvPr/>
        </p:nvSpPr>
        <p:spPr>
          <a:xfrm>
            <a:off x="2559050" y="1266075"/>
            <a:ext cx="1955799" cy="1700466"/>
          </a:xfrm>
          <a:prstGeom prst="rect">
            <a:avLst/>
          </a:prstGeom>
          <a:noFill/>
        </p:spPr>
        <p:txBody>
          <a:bodyPr wrap="square" rtlCol="0">
            <a:spAutoFit/>
          </a:bodyPr>
          <a:lstStyle/>
          <a:p>
            <a:r>
              <a:rPr lang="es-ES" sz="950" b="1" dirty="0">
                <a:latin typeface="Aptos" panose="020B0004020202020204" pitchFamily="34" charset="0"/>
              </a:rPr>
              <a:t>Investigaciones periodísticas como el artículo de investigación de </a:t>
            </a:r>
            <a:r>
              <a:rPr lang="es-ES" sz="950" b="1" i="1" dirty="0" err="1">
                <a:latin typeface="Aptos" panose="020B0004020202020204" pitchFamily="34" charset="0"/>
              </a:rPr>
              <a:t>The</a:t>
            </a:r>
            <a:r>
              <a:rPr lang="es-ES" sz="950" b="1" i="1" dirty="0">
                <a:latin typeface="Aptos" panose="020B0004020202020204" pitchFamily="34" charset="0"/>
              </a:rPr>
              <a:t> Guardian</a:t>
            </a:r>
            <a:r>
              <a:rPr lang="es-ES" sz="950" b="1" dirty="0">
                <a:latin typeface="Aptos" panose="020B0004020202020204" pitchFamily="34" charset="0"/>
              </a:rPr>
              <a:t> revelan la existencia de trabajo forzado y trata de personas en barcos pesqueros tailandeses, y vinculan esos abusos con la venta de productos  camarones y alimentos para mascotas a consumidores occidentales. También en AP y NYT (2012-AI-A)</a:t>
            </a:r>
            <a:endParaRPr lang="es-AR" sz="950" b="1" dirty="0">
              <a:latin typeface="Aptos" panose="020B0004020202020204" pitchFamily="34" charset="0"/>
            </a:endParaRPr>
          </a:p>
        </p:txBody>
      </p:sp>
      <p:sp>
        <p:nvSpPr>
          <p:cNvPr id="9" name="CuadroTexto 8">
            <a:extLst>
              <a:ext uri="{FF2B5EF4-FFF2-40B4-BE49-F238E27FC236}">
                <a16:creationId xmlns:a16="http://schemas.microsoft.com/office/drawing/2014/main" id="{9B43AA43-8967-1D71-FB99-30FD7C3AC48C}"/>
              </a:ext>
            </a:extLst>
          </p:cNvPr>
          <p:cNvSpPr txBox="1"/>
          <p:nvPr/>
        </p:nvSpPr>
        <p:spPr>
          <a:xfrm>
            <a:off x="2625200" y="3639850"/>
            <a:ext cx="1689100" cy="1554272"/>
          </a:xfrm>
          <a:prstGeom prst="rect">
            <a:avLst/>
          </a:prstGeom>
          <a:noFill/>
        </p:spPr>
        <p:txBody>
          <a:bodyPr wrap="square" rtlCol="0">
            <a:spAutoFit/>
          </a:bodyPr>
          <a:lstStyle/>
          <a:p>
            <a:r>
              <a:rPr lang="es-ES" sz="950" b="1" dirty="0">
                <a:latin typeface="Aptos" panose="020B0004020202020204" pitchFamily="34" charset="0"/>
              </a:rPr>
              <a:t>Grandes empresas internacionales de venta minorista, como Tesco, Costco y </a:t>
            </a:r>
            <a:r>
              <a:rPr lang="es-ES" sz="950" b="1" dirty="0" err="1">
                <a:latin typeface="Aptos" panose="020B0004020202020204" pitchFamily="34" charset="0"/>
              </a:rPr>
              <a:t>Charoen</a:t>
            </a:r>
            <a:r>
              <a:rPr lang="es-ES" sz="950" b="1" dirty="0">
                <a:latin typeface="Aptos" panose="020B0004020202020204" pitchFamily="34" charset="0"/>
              </a:rPr>
              <a:t> </a:t>
            </a:r>
            <a:r>
              <a:rPr lang="es-ES" sz="950" b="1" dirty="0" err="1">
                <a:latin typeface="Aptos" panose="020B0004020202020204" pitchFamily="34" charset="0"/>
              </a:rPr>
              <a:t>Pokhand</a:t>
            </a:r>
            <a:r>
              <a:rPr lang="es-ES" sz="950" b="1" dirty="0">
                <a:latin typeface="Aptos" panose="020B0004020202020204" pitchFamily="34" charset="0"/>
              </a:rPr>
              <a:t> </a:t>
            </a:r>
            <a:r>
              <a:rPr lang="es-ES" sz="950" b="1" dirty="0" err="1">
                <a:latin typeface="Aptos" panose="020B0004020202020204" pitchFamily="34" charset="0"/>
              </a:rPr>
              <a:t>Foods</a:t>
            </a:r>
            <a:r>
              <a:rPr lang="es-ES" sz="950" b="1" dirty="0">
                <a:latin typeface="Aptos" panose="020B0004020202020204" pitchFamily="34" charset="0"/>
              </a:rPr>
              <a:t> (CP </a:t>
            </a:r>
            <a:r>
              <a:rPr lang="es-ES" sz="950" b="1" dirty="0" err="1">
                <a:latin typeface="Aptos" panose="020B0004020202020204" pitchFamily="34" charset="0"/>
              </a:rPr>
              <a:t>Foods</a:t>
            </a:r>
            <a:r>
              <a:rPr lang="es-ES" sz="950" b="1" dirty="0">
                <a:latin typeface="Aptos" panose="020B0004020202020204" pitchFamily="34" charset="0"/>
              </a:rPr>
              <a:t>), se comprometen públicamente a revisar y mejorar sus cadenas de suministro (2014-AI-J; 2014-I-H)</a:t>
            </a:r>
            <a:endParaRPr lang="es-AR" sz="950" b="1" dirty="0">
              <a:latin typeface="Aptos" panose="020B0004020202020204" pitchFamily="34" charset="0"/>
            </a:endParaRPr>
          </a:p>
        </p:txBody>
      </p:sp>
      <p:sp>
        <p:nvSpPr>
          <p:cNvPr id="10" name="CuadroTexto 9">
            <a:extLst>
              <a:ext uri="{FF2B5EF4-FFF2-40B4-BE49-F238E27FC236}">
                <a16:creationId xmlns:a16="http://schemas.microsoft.com/office/drawing/2014/main" id="{3BB9D6FD-EC18-802C-9824-58C94767C643}"/>
              </a:ext>
            </a:extLst>
          </p:cNvPr>
          <p:cNvSpPr txBox="1"/>
          <p:nvPr/>
        </p:nvSpPr>
        <p:spPr>
          <a:xfrm>
            <a:off x="4754300" y="3296542"/>
            <a:ext cx="1032400" cy="215444"/>
          </a:xfrm>
          <a:prstGeom prst="rect">
            <a:avLst/>
          </a:prstGeom>
          <a:noFill/>
        </p:spPr>
        <p:txBody>
          <a:bodyPr wrap="square" rtlCol="0">
            <a:spAutoFit/>
          </a:bodyPr>
          <a:lstStyle/>
          <a:p>
            <a:r>
              <a:rPr lang="es-ES" sz="800" b="1" dirty="0">
                <a:latin typeface="Aptos" panose="020B0004020202020204" pitchFamily="34" charset="0"/>
              </a:rPr>
              <a:t>Citar: 2014-AI-J </a:t>
            </a:r>
            <a:endParaRPr lang="es-AR" sz="800" b="1" dirty="0">
              <a:latin typeface="Aptos" panose="020B0004020202020204" pitchFamily="34" charset="0"/>
            </a:endParaRPr>
          </a:p>
        </p:txBody>
      </p:sp>
      <p:sp>
        <p:nvSpPr>
          <p:cNvPr id="11" name="CuadroTexto 10">
            <a:extLst>
              <a:ext uri="{FF2B5EF4-FFF2-40B4-BE49-F238E27FC236}">
                <a16:creationId xmlns:a16="http://schemas.microsoft.com/office/drawing/2014/main" id="{915D0DBC-EA56-EDDC-BDCE-34D80761B25C}"/>
              </a:ext>
            </a:extLst>
          </p:cNvPr>
          <p:cNvSpPr txBox="1"/>
          <p:nvPr/>
        </p:nvSpPr>
        <p:spPr>
          <a:xfrm>
            <a:off x="5863763" y="2475954"/>
            <a:ext cx="1607666" cy="1115690"/>
          </a:xfrm>
          <a:prstGeom prst="rect">
            <a:avLst/>
          </a:prstGeom>
          <a:noFill/>
        </p:spPr>
        <p:txBody>
          <a:bodyPr wrap="square" rtlCol="0">
            <a:spAutoFit/>
          </a:bodyPr>
          <a:lstStyle/>
          <a:p>
            <a:r>
              <a:rPr lang="es-ES" sz="950" b="1" dirty="0">
                <a:latin typeface="Aptos" panose="020B0004020202020204" pitchFamily="34" charset="0"/>
              </a:rPr>
              <a:t>Significativo aumento de la visibilidad y la presión pública para que las autoridades tailandesas aborden el problema (2014-I-C, 2014-S-C, 2014-I-B, 2014-S-B, 2014-S-A)</a:t>
            </a:r>
            <a:endParaRPr lang="es-AR" sz="950" b="1" dirty="0">
              <a:latin typeface="Aptos" panose="020B0004020202020204" pitchFamily="34" charset="0"/>
            </a:endParaRPr>
          </a:p>
        </p:txBody>
      </p:sp>
      <p:sp>
        <p:nvSpPr>
          <p:cNvPr id="12" name="CuadroTexto 11">
            <a:extLst>
              <a:ext uri="{FF2B5EF4-FFF2-40B4-BE49-F238E27FC236}">
                <a16:creationId xmlns:a16="http://schemas.microsoft.com/office/drawing/2014/main" id="{95B22548-AFC4-2B46-3F02-CA566667AF6D}"/>
              </a:ext>
            </a:extLst>
          </p:cNvPr>
          <p:cNvSpPr txBox="1"/>
          <p:nvPr/>
        </p:nvSpPr>
        <p:spPr>
          <a:xfrm>
            <a:off x="2625200" y="5353398"/>
            <a:ext cx="1689100" cy="238527"/>
          </a:xfrm>
          <a:prstGeom prst="rect">
            <a:avLst/>
          </a:prstGeom>
          <a:noFill/>
        </p:spPr>
        <p:txBody>
          <a:bodyPr wrap="square" rtlCol="0">
            <a:spAutoFit/>
          </a:bodyPr>
          <a:lstStyle/>
          <a:p>
            <a:r>
              <a:rPr lang="es-ES" sz="950" b="1" dirty="0">
                <a:latin typeface="Aptos" panose="020B0004020202020204" pitchFamily="34" charset="0"/>
              </a:rPr>
              <a:t>2do Reporte EFJ</a:t>
            </a:r>
            <a:endParaRPr lang="es-AR" sz="950" b="1" dirty="0">
              <a:latin typeface="Aptos" panose="020B0004020202020204" pitchFamily="34" charset="0"/>
            </a:endParaRPr>
          </a:p>
        </p:txBody>
      </p:sp>
    </p:spTree>
    <p:extLst>
      <p:ext uri="{BB962C8B-B14F-4D97-AF65-F5344CB8AC3E}">
        <p14:creationId xmlns:p14="http://schemas.microsoft.com/office/powerpoint/2010/main" val="233049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5">
          <a:extLst>
            <a:ext uri="{FF2B5EF4-FFF2-40B4-BE49-F238E27FC236}">
              <a16:creationId xmlns:a16="http://schemas.microsoft.com/office/drawing/2014/main" id="{E7B3E9A8-2A2F-3D7C-787B-053B699FCEF7}"/>
            </a:ext>
          </a:extLst>
        </p:cNvPr>
        <p:cNvGrpSpPr/>
        <p:nvPr/>
      </p:nvGrpSpPr>
      <p:grpSpPr>
        <a:xfrm>
          <a:off x="0" y="0"/>
          <a:ext cx="0" cy="0"/>
          <a:chOff x="0" y="0"/>
          <a:chExt cx="0" cy="0"/>
        </a:xfrm>
      </p:grpSpPr>
      <p:sp>
        <p:nvSpPr>
          <p:cNvPr id="736" name="Google Shape;736;g34f303c7b2d_0_89">
            <a:extLst>
              <a:ext uri="{FF2B5EF4-FFF2-40B4-BE49-F238E27FC236}">
                <a16:creationId xmlns:a16="http://schemas.microsoft.com/office/drawing/2014/main" id="{8A2D2240-D0BB-F5DE-8D56-2C2E6EA4E38E}"/>
              </a:ext>
            </a:extLst>
          </p:cNvPr>
          <p:cNvSpPr/>
          <p:nvPr/>
        </p:nvSpPr>
        <p:spPr>
          <a:xfrm>
            <a:off x="0" y="72"/>
            <a:ext cx="9144000" cy="6858000"/>
          </a:xfrm>
          <a:prstGeom prst="rect">
            <a:avLst/>
          </a:prstGeom>
          <a:solidFill>
            <a:srgbClr val="00B0F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737" name="Google Shape;737;g34f303c7b2d_0_89">
            <a:extLst>
              <a:ext uri="{FF2B5EF4-FFF2-40B4-BE49-F238E27FC236}">
                <a16:creationId xmlns:a16="http://schemas.microsoft.com/office/drawing/2014/main" id="{47B8D5A1-68DA-A7DF-319C-1A90BDFF5380}"/>
              </a:ext>
            </a:extLst>
          </p:cNvPr>
          <p:cNvSpPr txBox="1"/>
          <p:nvPr/>
        </p:nvSpPr>
        <p:spPr>
          <a:xfrm>
            <a:off x="1639749" y="1772600"/>
            <a:ext cx="6903300" cy="129257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Evaluar la solidez de la </a:t>
            </a:r>
            <a:br>
              <a:rPr lang="es-AR" sz="3900" b="1" i="0" u="none" strike="noStrike" cap="none" noProof="0" dirty="0">
                <a:solidFill>
                  <a:srgbClr val="FFFFFF"/>
                </a:solidFill>
                <a:latin typeface="Calibri"/>
                <a:ea typeface="Calibri"/>
                <a:cs typeface="Calibri"/>
                <a:sym typeface="Calibri"/>
              </a:rPr>
            </a:br>
            <a:r>
              <a:rPr lang="es-AR" sz="3900" b="1" i="0" u="none" strike="noStrike" cap="none" noProof="0" dirty="0">
                <a:solidFill>
                  <a:srgbClr val="FFFFFF"/>
                </a:solidFill>
                <a:latin typeface="Calibri"/>
                <a:ea typeface="Calibri"/>
                <a:cs typeface="Calibri"/>
                <a:sym typeface="Calibri"/>
              </a:rPr>
              <a:t>evidencia</a:t>
            </a:r>
            <a:endParaRPr lang="es-AR" sz="5000" b="1" i="0" u="none" strike="noStrike" cap="none" noProof="0" dirty="0">
              <a:solidFill>
                <a:srgbClr val="FFFFFF"/>
              </a:solidFill>
              <a:latin typeface="Arial"/>
              <a:ea typeface="Arial"/>
              <a:cs typeface="Arial"/>
              <a:sym typeface="Arial"/>
            </a:endParaRPr>
          </a:p>
        </p:txBody>
      </p:sp>
      <p:cxnSp>
        <p:nvCxnSpPr>
          <p:cNvPr id="738" name="Google Shape;738;g34f303c7b2d_0_89">
            <a:extLst>
              <a:ext uri="{FF2B5EF4-FFF2-40B4-BE49-F238E27FC236}">
                <a16:creationId xmlns:a16="http://schemas.microsoft.com/office/drawing/2014/main" id="{0E7CAA7D-1227-F3E8-B6D4-2E55E2EFF430}"/>
              </a:ext>
            </a:extLst>
          </p:cNvPr>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739" name="Google Shape;739;g34f303c7b2d_0_89">
            <a:extLst>
              <a:ext uri="{FF2B5EF4-FFF2-40B4-BE49-F238E27FC236}">
                <a16:creationId xmlns:a16="http://schemas.microsoft.com/office/drawing/2014/main" id="{C98D0220-1329-1453-7776-22EAF8233561}"/>
              </a:ext>
            </a:extLst>
          </p:cNvPr>
          <p:cNvCxnSpPr/>
          <p:nvPr/>
        </p:nvCxnSpPr>
        <p:spPr>
          <a:xfrm>
            <a:off x="0" y="3065608"/>
            <a:ext cx="9144000" cy="0"/>
          </a:xfrm>
          <a:prstGeom prst="straightConnector1">
            <a:avLst/>
          </a:prstGeom>
          <a:noFill/>
          <a:ln w="38100" cap="flat" cmpd="sng">
            <a:solidFill>
              <a:srgbClr val="1B9273"/>
            </a:solidFill>
            <a:prstDash val="solid"/>
            <a:round/>
            <a:headEnd type="none" w="sm" len="sm"/>
            <a:tailEnd type="none" w="sm" len="sm"/>
          </a:ln>
        </p:spPr>
      </p:cxnSp>
      <p:grpSp>
        <p:nvGrpSpPr>
          <p:cNvPr id="2" name="Google Shape;310;g34f303c7b2d_0_96">
            <a:extLst>
              <a:ext uri="{FF2B5EF4-FFF2-40B4-BE49-F238E27FC236}">
                <a16:creationId xmlns:a16="http://schemas.microsoft.com/office/drawing/2014/main" id="{8F0912F4-94F6-8F04-CC2D-EFE86C8B6B50}"/>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075DCF06-6163-CD38-2BDC-28DDAA5C131A}"/>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6EABB7D5-F16F-234E-A1E2-7D687A77C954}"/>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98555264-430A-333D-EC5C-AC144811F8F4}"/>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E7A8973C-C8FB-8B54-DDF0-B77D88BB3712}"/>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Análisis</a:t>
              </a:r>
              <a:br>
                <a:rPr lang="es-AR" i="0" u="none" strike="noStrike" cap="none" noProof="0" dirty="0">
                  <a:solidFill>
                    <a:schemeClr val="lt1"/>
                  </a:solidFill>
                  <a:latin typeface="Arial"/>
                  <a:ea typeface="Arial"/>
                  <a:cs typeface="Arial"/>
                  <a:sym typeface="Arial"/>
                </a:rPr>
              </a:br>
              <a:r>
                <a:rPr lang="es-AR"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208CB7A8-A992-D683-5928-3252DDE35086}"/>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Arial"/>
                  <a:ea typeface="Arial"/>
                  <a:cs typeface="Arial"/>
                  <a:sym typeface="Arial"/>
                </a:rPr>
                <a:t>Evaluar la solidez de la evidencia</a:t>
              </a:r>
            </a:p>
          </p:txBody>
        </p:sp>
      </p:grpSp>
    </p:spTree>
    <p:extLst>
      <p:ext uri="{BB962C8B-B14F-4D97-AF65-F5344CB8AC3E}">
        <p14:creationId xmlns:p14="http://schemas.microsoft.com/office/powerpoint/2010/main" val="4243451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34f303c7b2d_0_919"/>
          <p:cNvSpPr txBox="1">
            <a:spLocks noGrp="1"/>
          </p:cNvSpPr>
          <p:nvPr>
            <p:ph type="body" idx="1"/>
          </p:nvPr>
        </p:nvSpPr>
        <p:spPr>
          <a:xfrm>
            <a:off x="1727673" y="1471100"/>
            <a:ext cx="6915900" cy="4170600"/>
          </a:xfrm>
          <a:prstGeom prst="rect">
            <a:avLst/>
          </a:prstGeom>
          <a:noFill/>
          <a:ln>
            <a:noFill/>
          </a:ln>
        </p:spPr>
        <p:txBody>
          <a:bodyPr spcFirstLastPara="1" wrap="square" lIns="68550" tIns="34275" rIns="68550" bIns="34275" anchor="t" anchorCtr="0">
            <a:normAutofit/>
          </a:bodyPr>
          <a:lstStyle/>
          <a:p>
            <a:pPr marL="0" lvl="0" indent="0" algn="l" rtl="0">
              <a:lnSpc>
                <a:spcPct val="110000"/>
              </a:lnSpc>
              <a:spcBef>
                <a:spcPts val="750"/>
              </a:spcBef>
              <a:spcAft>
                <a:spcPts val="0"/>
              </a:spcAft>
              <a:buClr>
                <a:schemeClr val="accent3"/>
              </a:buClr>
              <a:buSzPts val="2800"/>
              <a:buNone/>
            </a:pPr>
            <a:r>
              <a:rPr lang="es-AR" b="1" noProof="0" dirty="0">
                <a:solidFill>
                  <a:schemeClr val="dk1"/>
                </a:solidFill>
              </a:rPr>
              <a:t>Pasos para encarar un análisis causal</a:t>
            </a:r>
            <a:endParaRPr lang="es-AR" noProof="0" dirty="0"/>
          </a:p>
          <a:p>
            <a:pPr marL="0" lvl="0" indent="0" algn="l" rtl="0">
              <a:lnSpc>
                <a:spcPct val="110000"/>
              </a:lnSpc>
              <a:spcBef>
                <a:spcPts val="750"/>
              </a:spcBef>
              <a:spcAft>
                <a:spcPts val="0"/>
              </a:spcAft>
              <a:buClr>
                <a:schemeClr val="accent3"/>
              </a:buClr>
              <a:buSzPts val="1200"/>
              <a:buNone/>
            </a:pPr>
            <a:endParaRPr lang="es-AR" sz="1200" noProof="0" dirty="0">
              <a:solidFill>
                <a:schemeClr val="dk1"/>
              </a:solidFill>
            </a:endParaRPr>
          </a:p>
          <a:p>
            <a:pPr marL="800100" lvl="1" indent="-342900" algn="l" rtl="0">
              <a:lnSpc>
                <a:spcPct val="100000"/>
              </a:lnSpc>
              <a:spcBef>
                <a:spcPts val="750"/>
              </a:spcBef>
              <a:spcAft>
                <a:spcPts val="0"/>
              </a:spcAft>
              <a:buClr>
                <a:srgbClr val="D0D0D0"/>
              </a:buClr>
              <a:buSzPts val="2400"/>
              <a:buFont typeface="Play"/>
              <a:buAutoNum type="arabicPeriod"/>
            </a:pPr>
            <a:r>
              <a:rPr lang="es-AR" sz="2000" noProof="0" dirty="0">
                <a:solidFill>
                  <a:srgbClr val="D0D0D0"/>
                </a:solidFill>
                <a:latin typeface="Arial"/>
                <a:ea typeface="Arial"/>
                <a:cs typeface="Arial"/>
                <a:sym typeface="Arial"/>
              </a:rPr>
              <a:t>Identificar hipótesis causales e interrogar cada paso dentro de una cadena causal</a:t>
            </a:r>
          </a:p>
          <a:p>
            <a:pPr marL="800100" lvl="1" indent="-342900" algn="l" rtl="0">
              <a:lnSpc>
                <a:spcPct val="100000"/>
              </a:lnSpc>
              <a:spcBef>
                <a:spcPts val="750"/>
              </a:spcBef>
              <a:spcAft>
                <a:spcPts val="0"/>
              </a:spcAft>
              <a:buClr>
                <a:srgbClr val="D0D0D0"/>
              </a:buClr>
              <a:buSzPts val="2400"/>
              <a:buFont typeface="Play"/>
              <a:buAutoNum type="arabicPeriod"/>
            </a:pPr>
            <a:r>
              <a:rPr lang="es-AR" sz="2000" noProof="0" dirty="0">
                <a:solidFill>
                  <a:srgbClr val="D0D0D0"/>
                </a:solidFill>
                <a:latin typeface="Arial"/>
                <a:ea typeface="Arial"/>
                <a:cs typeface="Arial"/>
                <a:sym typeface="Arial"/>
              </a:rPr>
              <a:t>Codificar la causalidad</a:t>
            </a:r>
          </a:p>
          <a:p>
            <a:pPr marL="800100" lvl="1" indent="-342900" algn="l" rtl="0">
              <a:lnSpc>
                <a:spcPct val="100000"/>
              </a:lnSpc>
              <a:spcBef>
                <a:spcPts val="750"/>
              </a:spcBef>
              <a:spcAft>
                <a:spcPts val="0"/>
              </a:spcAft>
              <a:buClr>
                <a:srgbClr val="000000"/>
              </a:buClr>
              <a:buSzPts val="2400"/>
              <a:buFont typeface="Play"/>
              <a:buAutoNum type="arabicPeriod"/>
            </a:pPr>
            <a:r>
              <a:rPr lang="es-AR" sz="2000" noProof="0" dirty="0">
                <a:solidFill>
                  <a:srgbClr val="000000"/>
                </a:solidFill>
                <a:latin typeface="Arial"/>
                <a:ea typeface="Arial"/>
                <a:cs typeface="Arial"/>
                <a:sym typeface="Arial"/>
              </a:rPr>
              <a:t>Probar las relaciones causales y explorar explicaciones rivales</a:t>
            </a:r>
            <a:endParaRPr lang="es-AR" sz="2000" noProof="0" dirty="0">
              <a:latin typeface="Arial"/>
              <a:ea typeface="Arial"/>
              <a:cs typeface="Arial"/>
              <a:sym typeface="Arial"/>
            </a:endParaRPr>
          </a:p>
          <a:p>
            <a:pPr marL="800100" lvl="1" indent="-342900" algn="l" rtl="0">
              <a:lnSpc>
                <a:spcPct val="100000"/>
              </a:lnSpc>
              <a:spcBef>
                <a:spcPts val="750"/>
              </a:spcBef>
              <a:spcAft>
                <a:spcPts val="0"/>
              </a:spcAft>
              <a:buClr>
                <a:srgbClr val="D0D0D0"/>
              </a:buClr>
              <a:buSzPts val="2400"/>
              <a:buFont typeface="Play"/>
              <a:buAutoNum type="arabicPeriod"/>
            </a:pPr>
            <a:r>
              <a:rPr lang="es-AR" sz="2000" noProof="0" dirty="0">
                <a:solidFill>
                  <a:srgbClr val="D0D0D0"/>
                </a:solidFill>
                <a:latin typeface="Arial"/>
                <a:ea typeface="Arial"/>
                <a:cs typeface="Arial"/>
                <a:sym typeface="Arial"/>
              </a:rPr>
              <a:t>Triangular los datos</a:t>
            </a:r>
          </a:p>
          <a:p>
            <a:pPr marL="0" lvl="0" indent="0" algn="l" rtl="0">
              <a:lnSpc>
                <a:spcPct val="90000"/>
              </a:lnSpc>
              <a:spcBef>
                <a:spcPts val="750"/>
              </a:spcBef>
              <a:spcAft>
                <a:spcPts val="0"/>
              </a:spcAft>
              <a:buClr>
                <a:schemeClr val="dk1"/>
              </a:buClr>
              <a:buSzPts val="2800"/>
              <a:buNone/>
            </a:pPr>
            <a:endParaRPr lang="es-AR" noProof="0" dirty="0"/>
          </a:p>
        </p:txBody>
      </p:sp>
      <p:sp>
        <p:nvSpPr>
          <p:cNvPr id="751" name="Google Shape;751;g34f303c7b2d_0_919"/>
          <p:cNvSpPr/>
          <p:nvPr/>
        </p:nvSpPr>
        <p:spPr>
          <a:xfrm>
            <a:off x="0" y="11164"/>
            <a:ext cx="9144000" cy="979800"/>
          </a:xfrm>
          <a:prstGeom prst="rect">
            <a:avLst/>
          </a:prstGeom>
          <a:solidFill>
            <a:srgbClr val="00B0F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752" name="Google Shape;752;g34f303c7b2d_0_919"/>
          <p:cNvCxnSpPr/>
          <p:nvPr/>
        </p:nvCxnSpPr>
        <p:spPr>
          <a:xfrm>
            <a:off x="463869" y="178279"/>
            <a:ext cx="0" cy="645600"/>
          </a:xfrm>
          <a:prstGeom prst="straightConnector1">
            <a:avLst/>
          </a:prstGeom>
          <a:noFill/>
          <a:ln w="25400" cap="flat" cmpd="sng">
            <a:solidFill>
              <a:schemeClr val="accent3"/>
            </a:solidFill>
            <a:prstDash val="solid"/>
            <a:round/>
            <a:headEnd type="none" w="sm" len="sm"/>
            <a:tailEnd type="none" w="sm" len="sm"/>
          </a:ln>
        </p:spPr>
      </p:cxnSp>
      <p:sp>
        <p:nvSpPr>
          <p:cNvPr id="753" name="Google Shape;753;g34f303c7b2d_0_919"/>
          <p:cNvSpPr txBox="1"/>
          <p:nvPr/>
        </p:nvSpPr>
        <p:spPr>
          <a:xfrm>
            <a:off x="1390500" y="90525"/>
            <a:ext cx="7503000" cy="821100"/>
          </a:xfrm>
          <a:prstGeom prst="rect">
            <a:avLst/>
          </a:prstGeom>
          <a:noFill/>
          <a:ln>
            <a:noFill/>
          </a:ln>
        </p:spPr>
        <p:txBody>
          <a:bodyPr spcFirstLastPara="1" wrap="square" lIns="45675" tIns="45675" rIns="45675" bIns="45675" anchor="ctr" anchorCtr="0">
            <a:normAutofit fontScale="92500"/>
          </a:bodyPr>
          <a:lstStyle/>
          <a:p>
            <a:pPr lvl="0" algn="ctr">
              <a:lnSpc>
                <a:spcPct val="90000"/>
              </a:lnSpc>
              <a:buClr>
                <a:srgbClr val="FFFFFF"/>
              </a:buClr>
              <a:buSzPts val="2400"/>
            </a:pPr>
            <a:r>
              <a:rPr lang="es-AR" sz="2400" b="1" dirty="0">
                <a:solidFill>
                  <a:srgbClr val="FFFFFF"/>
                </a:solidFill>
              </a:rPr>
              <a:t>Aumentar la confianza en los argumentos causales requiere de un análisis cuidadoso y sistemático</a:t>
            </a:r>
            <a:endParaRPr lang="es-AR" sz="1800" dirty="0"/>
          </a:p>
        </p:txBody>
      </p:sp>
      <p:pic>
        <p:nvPicPr>
          <p:cNvPr id="754" name="Google Shape;754;g34f303c7b2d_0_919"/>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755" name="Google Shape;755;g34f303c7b2d_0_919"/>
          <p:cNvSpPr txBox="1"/>
          <p:nvPr/>
        </p:nvSpPr>
        <p:spPr>
          <a:xfrm>
            <a:off x="1320794" y="6469350"/>
            <a:ext cx="3119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noProof="0" dirty="0">
                <a:solidFill>
                  <a:schemeClr val="dk1"/>
                </a:solidFill>
                <a:latin typeface="Arial"/>
                <a:ea typeface="Arial"/>
                <a:cs typeface="Arial"/>
                <a:sym typeface="Arial"/>
              </a:rPr>
              <a:t>Apgar and Aston</a:t>
            </a:r>
            <a:r>
              <a:rPr lang="es-AR" sz="1200" b="0" i="0" u="none" strike="noStrike" cap="none" noProof="0">
                <a:solidFill>
                  <a:schemeClr val="dk1"/>
                </a:solidFill>
                <a:latin typeface="Arial"/>
                <a:ea typeface="Arial"/>
                <a:cs typeface="Arial"/>
                <a:sym typeface="Arial"/>
              </a:rPr>
              <a:t>, enero </a:t>
            </a:r>
            <a:r>
              <a:rPr lang="es-AR" sz="1200" b="0" i="0" u="none" strike="noStrike" cap="none" noProof="0" dirty="0">
                <a:solidFill>
                  <a:schemeClr val="dk1"/>
                </a:solidFill>
                <a:latin typeface="Arial"/>
                <a:ea typeface="Arial"/>
                <a:cs typeface="Arial"/>
                <a:sym typeface="Arial"/>
              </a:rPr>
              <a:t>2025, pp. 22-23.</a:t>
            </a:r>
            <a:endParaRPr lang="es-AR" sz="1400" b="0" i="0" u="none" strike="noStrike" cap="none" noProof="0" dirty="0">
              <a:solidFill>
                <a:srgbClr val="000000"/>
              </a:solidFill>
              <a:latin typeface="Arial"/>
              <a:ea typeface="Arial"/>
              <a:cs typeface="Arial"/>
              <a:sym typeface="Arial"/>
            </a:endParaRPr>
          </a:p>
        </p:txBody>
      </p:sp>
      <p:grpSp>
        <p:nvGrpSpPr>
          <p:cNvPr id="2" name="Google Shape;310;g34f303c7b2d_0_96">
            <a:extLst>
              <a:ext uri="{FF2B5EF4-FFF2-40B4-BE49-F238E27FC236}">
                <a16:creationId xmlns:a16="http://schemas.microsoft.com/office/drawing/2014/main" id="{4EF8B373-3478-9C75-77AC-015F9D02C6B6}"/>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50E860D0-4B4A-07A2-E309-6487A48D478A}"/>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BAE7FF46-DC45-4505-5504-070A46639114}"/>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ABB09BB9-0FBC-EA22-F2AE-FC4720D78F6A}"/>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C3DFBBBB-9CBE-5BEA-5B89-0F4496B8BDB6}"/>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Análisis</a:t>
              </a:r>
              <a:br>
                <a:rPr lang="es-AR" i="0" u="none" strike="noStrike" cap="none" noProof="0" dirty="0">
                  <a:solidFill>
                    <a:schemeClr val="lt1"/>
                  </a:solidFill>
                  <a:latin typeface="Arial"/>
                  <a:ea typeface="Arial"/>
                  <a:cs typeface="Arial"/>
                  <a:sym typeface="Arial"/>
                </a:rPr>
              </a:br>
              <a:r>
                <a:rPr lang="es-AR"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0B8C7EE7-93DF-E1EC-655D-260E1A5792B9}"/>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Arial"/>
                  <a:ea typeface="Arial"/>
                  <a:cs typeface="Arial"/>
                  <a:sym typeface="Arial"/>
                </a:rPr>
                <a:t>Evaluar la solidez de la evidencia</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6">
          <a:extLst>
            <a:ext uri="{FF2B5EF4-FFF2-40B4-BE49-F238E27FC236}">
              <a16:creationId xmlns:a16="http://schemas.microsoft.com/office/drawing/2014/main" id="{B634C1E1-BE39-8C1A-AD2A-5B065F8F4D7B}"/>
            </a:ext>
          </a:extLst>
        </p:cNvPr>
        <p:cNvGrpSpPr/>
        <p:nvPr/>
      </p:nvGrpSpPr>
      <p:grpSpPr>
        <a:xfrm>
          <a:off x="0" y="0"/>
          <a:ext cx="0" cy="0"/>
          <a:chOff x="0" y="0"/>
          <a:chExt cx="0" cy="0"/>
        </a:xfrm>
      </p:grpSpPr>
      <p:sp>
        <p:nvSpPr>
          <p:cNvPr id="767" name="Google Shape;767;p29">
            <a:extLst>
              <a:ext uri="{FF2B5EF4-FFF2-40B4-BE49-F238E27FC236}">
                <a16:creationId xmlns:a16="http://schemas.microsoft.com/office/drawing/2014/main" id="{D8660053-B032-FF82-37AC-A1EE2D4B6A02}"/>
              </a:ext>
            </a:extLst>
          </p:cNvPr>
          <p:cNvSpPr txBox="1"/>
          <p:nvPr/>
        </p:nvSpPr>
        <p:spPr>
          <a:xfrm>
            <a:off x="7832558" y="2667624"/>
            <a:ext cx="138600" cy="276969"/>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lang="es-AR" sz="1350" b="0" i="0" u="none" strike="noStrike" cap="none" noProof="0" dirty="0">
              <a:solidFill>
                <a:schemeClr val="dk1"/>
              </a:solidFill>
              <a:latin typeface="Arial"/>
              <a:ea typeface="Arial"/>
              <a:cs typeface="Arial"/>
              <a:sym typeface="Arial"/>
            </a:endParaRPr>
          </a:p>
        </p:txBody>
      </p:sp>
      <p:sp>
        <p:nvSpPr>
          <p:cNvPr id="768" name="Google Shape;768;p29">
            <a:extLst>
              <a:ext uri="{FF2B5EF4-FFF2-40B4-BE49-F238E27FC236}">
                <a16:creationId xmlns:a16="http://schemas.microsoft.com/office/drawing/2014/main" id="{F1FBB9FF-6E02-B5FE-7F53-28D6B5426A9A}"/>
              </a:ext>
            </a:extLst>
          </p:cNvPr>
          <p:cNvSpPr/>
          <p:nvPr/>
        </p:nvSpPr>
        <p:spPr>
          <a:xfrm>
            <a:off x="0" y="167"/>
            <a:ext cx="9144000" cy="979664"/>
          </a:xfrm>
          <a:prstGeom prst="rect">
            <a:avLst/>
          </a:prstGeom>
          <a:solidFill>
            <a:srgbClr val="00B0F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769" name="Google Shape;769;p29">
            <a:extLst>
              <a:ext uri="{FF2B5EF4-FFF2-40B4-BE49-F238E27FC236}">
                <a16:creationId xmlns:a16="http://schemas.microsoft.com/office/drawing/2014/main" id="{8593154B-8101-F5FD-8ECD-48C7389994A1}"/>
              </a:ext>
            </a:extLst>
          </p:cNvPr>
          <p:cNvSpPr txBox="1"/>
          <p:nvPr/>
        </p:nvSpPr>
        <p:spPr>
          <a:xfrm>
            <a:off x="2037828" y="90566"/>
            <a:ext cx="6454500" cy="821100"/>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Maneras de evaluar la solidez de nuestras explicaciones causales</a:t>
            </a:r>
            <a:endParaRPr lang="es-AR" sz="1400" b="0" i="0" u="none" strike="noStrike" cap="none" noProof="0" dirty="0">
              <a:solidFill>
                <a:srgbClr val="000000"/>
              </a:solidFill>
              <a:latin typeface="Arial"/>
              <a:ea typeface="Arial"/>
              <a:cs typeface="Arial"/>
              <a:sym typeface="Arial"/>
            </a:endParaRPr>
          </a:p>
        </p:txBody>
      </p:sp>
      <p:pic>
        <p:nvPicPr>
          <p:cNvPr id="771" name="Google Shape;771;p29">
            <a:extLst>
              <a:ext uri="{FF2B5EF4-FFF2-40B4-BE49-F238E27FC236}">
                <a16:creationId xmlns:a16="http://schemas.microsoft.com/office/drawing/2014/main" id="{77924E32-E2D9-3210-7BC1-BC964471D664}"/>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13" name="Google Shape;781;p29">
            <a:extLst>
              <a:ext uri="{FF2B5EF4-FFF2-40B4-BE49-F238E27FC236}">
                <a16:creationId xmlns:a16="http://schemas.microsoft.com/office/drawing/2014/main" id="{B047C27E-549F-3B4A-1C80-EE3197C0C32E}"/>
              </a:ext>
            </a:extLst>
          </p:cNvPr>
          <p:cNvSpPr txBox="1"/>
          <p:nvPr/>
        </p:nvSpPr>
        <p:spPr>
          <a:xfrm>
            <a:off x="1291700" y="1115531"/>
            <a:ext cx="7680336" cy="353913"/>
          </a:xfrm>
          <a:prstGeom prst="rect">
            <a:avLst/>
          </a:prstGeom>
          <a:solidFill>
            <a:schemeClr val="bg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s-AR" sz="1100" b="0" i="0" u="none" strike="noStrike" cap="none" noProof="0" dirty="0">
                <a:solidFill>
                  <a:schemeClr val="tx1"/>
                </a:solidFill>
                <a:latin typeface="Raleway" panose="020B0003030101060003" pitchFamily="34" charset="0"/>
                <a:sym typeface="Arial"/>
              </a:rPr>
              <a:t>1.6 RÚBRICA COMPLETA PARA EVALUACIÓN DE CALIDAD DE LA EVIDENCIA</a:t>
            </a:r>
          </a:p>
        </p:txBody>
      </p:sp>
      <p:sp>
        <p:nvSpPr>
          <p:cNvPr id="773" name="Google Shape;773;p29">
            <a:extLst>
              <a:ext uri="{FF2B5EF4-FFF2-40B4-BE49-F238E27FC236}">
                <a16:creationId xmlns:a16="http://schemas.microsoft.com/office/drawing/2014/main" id="{B4B55906-E7B4-2CD1-AE08-BA864E9398BE}"/>
              </a:ext>
            </a:extLst>
          </p:cNvPr>
          <p:cNvSpPr txBox="1"/>
          <p:nvPr/>
        </p:nvSpPr>
        <p:spPr>
          <a:xfrm>
            <a:off x="1291700" y="3826739"/>
            <a:ext cx="4055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noProof="0" dirty="0">
                <a:solidFill>
                  <a:srgbClr val="494263"/>
                </a:solidFill>
                <a:latin typeface="Arial"/>
                <a:ea typeface="Arial"/>
                <a:cs typeface="Arial"/>
                <a:sym typeface="Arial"/>
              </a:rPr>
              <a:t>CLARISSA (2023) ‘</a:t>
            </a:r>
            <a:r>
              <a:rPr lang="es-AR" sz="1200" b="0" i="0" u="none" strike="noStrike" cap="none" noProof="0" dirty="0" err="1">
                <a:solidFill>
                  <a:srgbClr val="494263"/>
                </a:solidFill>
                <a:latin typeface="Arial"/>
                <a:ea typeface="Arial"/>
                <a:cs typeface="Arial"/>
                <a:sym typeface="Arial"/>
              </a:rPr>
              <a:t>CLARISSA’s</a:t>
            </a:r>
            <a:r>
              <a:rPr lang="es-AR" sz="1200" b="0" i="0" u="none" strike="noStrike" cap="none" noProof="0" dirty="0">
                <a:solidFill>
                  <a:srgbClr val="494263"/>
                </a:solidFill>
                <a:latin typeface="Arial"/>
                <a:ea typeface="Arial"/>
                <a:cs typeface="Arial"/>
                <a:sym typeface="Arial"/>
              </a:rPr>
              <a:t> </a:t>
            </a:r>
            <a:r>
              <a:rPr lang="es-AR" sz="1200" b="0" i="0" u="none" strike="noStrike" cap="none" noProof="0" dirty="0" err="1">
                <a:solidFill>
                  <a:srgbClr val="494263"/>
                </a:solidFill>
                <a:latin typeface="Arial"/>
                <a:ea typeface="Arial"/>
                <a:cs typeface="Arial"/>
                <a:sym typeface="Arial"/>
              </a:rPr>
              <a:t>Quality</a:t>
            </a:r>
            <a:r>
              <a:rPr lang="es-AR" sz="1200" b="0" i="0" u="none" strike="noStrike" cap="none" noProof="0" dirty="0">
                <a:solidFill>
                  <a:srgbClr val="494263"/>
                </a:solidFill>
                <a:latin typeface="Arial"/>
                <a:ea typeface="Arial"/>
                <a:cs typeface="Arial"/>
                <a:sym typeface="Arial"/>
              </a:rPr>
              <a:t> </a:t>
            </a:r>
            <a:r>
              <a:rPr lang="es-AR" sz="1200" b="0" i="0" u="none" strike="noStrike" cap="none" noProof="0" dirty="0" err="1">
                <a:solidFill>
                  <a:srgbClr val="494263"/>
                </a:solidFill>
                <a:latin typeface="Arial"/>
                <a:ea typeface="Arial"/>
                <a:cs typeface="Arial"/>
                <a:sym typeface="Arial"/>
              </a:rPr>
              <a:t>Of</a:t>
            </a:r>
            <a:r>
              <a:rPr lang="es-AR" sz="1200" b="0" i="0" u="none" strike="noStrike" cap="none" noProof="0" dirty="0">
                <a:solidFill>
                  <a:srgbClr val="494263"/>
                </a:solidFill>
                <a:latin typeface="Arial"/>
                <a:ea typeface="Arial"/>
                <a:cs typeface="Arial"/>
                <a:sym typeface="Arial"/>
              </a:rPr>
              <a:t> </a:t>
            </a:r>
            <a:r>
              <a:rPr lang="es-AR" sz="1200" b="0" i="0" u="none" strike="noStrike" cap="none" noProof="0" dirty="0" err="1">
                <a:solidFill>
                  <a:srgbClr val="494263"/>
                </a:solidFill>
                <a:latin typeface="Arial"/>
                <a:ea typeface="Arial"/>
                <a:cs typeface="Arial"/>
                <a:sym typeface="Arial"/>
              </a:rPr>
              <a:t>Evidence</a:t>
            </a:r>
            <a:r>
              <a:rPr lang="es-AR" sz="1200" b="0" i="0" u="none" strike="noStrike" cap="none" noProof="0" dirty="0">
                <a:solidFill>
                  <a:srgbClr val="494263"/>
                </a:solidFill>
                <a:latin typeface="Arial"/>
                <a:ea typeface="Arial"/>
                <a:cs typeface="Arial"/>
                <a:sym typeface="Arial"/>
              </a:rPr>
              <a:t> </a:t>
            </a:r>
            <a:r>
              <a:rPr lang="es-AR" sz="1200" b="0" i="0" u="none" strike="noStrike" cap="none" noProof="0" dirty="0" err="1">
                <a:solidFill>
                  <a:srgbClr val="494263"/>
                </a:solidFill>
                <a:latin typeface="Arial"/>
                <a:ea typeface="Arial"/>
                <a:cs typeface="Arial"/>
                <a:sym typeface="Arial"/>
              </a:rPr>
              <a:t>Rubrics</a:t>
            </a:r>
            <a:r>
              <a:rPr lang="es-AR" sz="1200" b="0" i="0" u="none" strike="noStrike" cap="none" noProof="0" dirty="0">
                <a:solidFill>
                  <a:srgbClr val="494263"/>
                </a:solidFill>
                <a:latin typeface="Arial"/>
                <a:ea typeface="Arial"/>
                <a:cs typeface="Arial"/>
                <a:sym typeface="Arial"/>
              </a:rPr>
              <a:t>’, </a:t>
            </a:r>
            <a:r>
              <a:rPr lang="es-AR" sz="1200" b="0" i="0" u="none" strike="noStrike" cap="none" noProof="0" dirty="0" err="1">
                <a:solidFill>
                  <a:srgbClr val="494263"/>
                </a:solidFill>
                <a:latin typeface="Arial"/>
                <a:ea typeface="Arial"/>
                <a:cs typeface="Arial"/>
                <a:sym typeface="Arial"/>
              </a:rPr>
              <a:t>Design</a:t>
            </a:r>
            <a:r>
              <a:rPr lang="es-AR" sz="1200" b="0" i="0" u="none" strike="noStrike" cap="none" noProof="0" dirty="0">
                <a:solidFill>
                  <a:srgbClr val="494263"/>
                </a:solidFill>
                <a:latin typeface="Arial"/>
                <a:ea typeface="Arial"/>
                <a:cs typeface="Arial"/>
                <a:sym typeface="Arial"/>
              </a:rPr>
              <a:t> Note 2</a:t>
            </a:r>
            <a:endParaRPr lang="es-AR" sz="1200" b="0" i="0" u="none" strike="noStrike" cap="none" noProof="0" dirty="0">
              <a:solidFill>
                <a:schemeClr val="dk1"/>
              </a:solidFill>
              <a:latin typeface="Arial"/>
              <a:ea typeface="Arial"/>
              <a:cs typeface="Arial"/>
              <a:sym typeface="Arial"/>
            </a:endParaRPr>
          </a:p>
        </p:txBody>
      </p:sp>
      <p:sp>
        <p:nvSpPr>
          <p:cNvPr id="780" name="Google Shape;780;p29">
            <a:extLst>
              <a:ext uri="{FF2B5EF4-FFF2-40B4-BE49-F238E27FC236}">
                <a16:creationId xmlns:a16="http://schemas.microsoft.com/office/drawing/2014/main" id="{770F5E25-B903-E4FC-DAD4-2E4AD4CA5795}"/>
              </a:ext>
            </a:extLst>
          </p:cNvPr>
          <p:cNvSpPr txBox="1"/>
          <p:nvPr/>
        </p:nvSpPr>
        <p:spPr>
          <a:xfrm>
            <a:off x="1949850" y="4407278"/>
            <a:ext cx="2258700" cy="2339072"/>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100"/>
              <a:buFont typeface="Arial"/>
              <a:buNone/>
            </a:pPr>
            <a:r>
              <a:rPr lang="es-AR" sz="2000" dirty="0">
                <a:solidFill>
                  <a:srgbClr val="008EF4"/>
                </a:solidFill>
              </a:rPr>
              <a:t>Específicas del método </a:t>
            </a:r>
            <a:r>
              <a:rPr lang="es-AR" sz="2000" b="0" i="0" u="none" strike="noStrike" cap="none" noProof="0" dirty="0">
                <a:solidFill>
                  <a:srgbClr val="008EF4"/>
                </a:solidFill>
                <a:latin typeface="Arial"/>
                <a:ea typeface="Arial"/>
                <a:cs typeface="Arial"/>
                <a:sym typeface="Arial"/>
              </a:rPr>
              <a:t>(p. ej., para el método </a:t>
            </a:r>
            <a:r>
              <a:rPr lang="es-AR" sz="2000" b="0" i="0" u="none" strike="noStrike" cap="none" noProof="0" dirty="0" err="1">
                <a:solidFill>
                  <a:srgbClr val="008EF4"/>
                </a:solidFill>
                <a:latin typeface="Arial"/>
                <a:ea typeface="Arial"/>
                <a:cs typeface="Arial"/>
                <a:sym typeface="Arial"/>
              </a:rPr>
              <a:t>QuIP</a:t>
            </a:r>
            <a:r>
              <a:rPr lang="es-AR" sz="2000" b="0" i="0" u="none" strike="noStrike" cap="none" noProof="0" dirty="0">
                <a:solidFill>
                  <a:srgbClr val="008EF4"/>
                </a:solidFill>
                <a:latin typeface="Arial"/>
                <a:ea typeface="Arial"/>
                <a:cs typeface="Arial"/>
                <a:sym typeface="Arial"/>
              </a:rPr>
              <a:t> y para el método </a:t>
            </a:r>
            <a:br>
              <a:rPr lang="es-AR" sz="2000" b="0" i="0" u="none" strike="noStrike" cap="none" noProof="0" dirty="0">
                <a:solidFill>
                  <a:srgbClr val="008EF4"/>
                </a:solidFill>
                <a:latin typeface="Arial"/>
                <a:ea typeface="Arial"/>
                <a:cs typeface="Arial"/>
                <a:sym typeface="Arial"/>
              </a:rPr>
            </a:br>
            <a:r>
              <a:rPr lang="es-AR" sz="2000" b="0" i="0" u="none" strike="noStrike" cap="none" noProof="0" dirty="0">
                <a:solidFill>
                  <a:srgbClr val="008EF4"/>
                </a:solidFill>
                <a:latin typeface="Arial"/>
                <a:ea typeface="Arial"/>
                <a:cs typeface="Arial"/>
                <a:sym typeface="Arial"/>
              </a:rPr>
              <a:t>de Rastreo de Procesos)</a:t>
            </a:r>
          </a:p>
        </p:txBody>
      </p:sp>
      <p:sp>
        <p:nvSpPr>
          <p:cNvPr id="781" name="Google Shape;781;p29">
            <a:extLst>
              <a:ext uri="{FF2B5EF4-FFF2-40B4-BE49-F238E27FC236}">
                <a16:creationId xmlns:a16="http://schemas.microsoft.com/office/drawing/2014/main" id="{811F1D1A-9E6D-01E4-68EC-D9C78729EAC2}"/>
              </a:ext>
            </a:extLst>
          </p:cNvPr>
          <p:cNvSpPr txBox="1"/>
          <p:nvPr/>
        </p:nvSpPr>
        <p:spPr>
          <a:xfrm>
            <a:off x="7133775" y="1479920"/>
            <a:ext cx="1810200" cy="203129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s-AR" sz="2000" b="0" i="0" u="none" strike="noStrike" cap="none" noProof="0" dirty="0">
                <a:solidFill>
                  <a:srgbClr val="008EF4"/>
                </a:solidFill>
                <a:latin typeface="Arial"/>
                <a:ea typeface="Arial"/>
                <a:cs typeface="Arial"/>
                <a:sym typeface="Arial"/>
              </a:rPr>
              <a:t>Agnósticas respecto del método, p. ej., rúbricas basadas en valores</a:t>
            </a:r>
          </a:p>
        </p:txBody>
      </p:sp>
      <p:pic>
        <p:nvPicPr>
          <p:cNvPr id="782" name="Google Shape;782;p29">
            <a:extLst>
              <a:ext uri="{FF2B5EF4-FFF2-40B4-BE49-F238E27FC236}">
                <a16:creationId xmlns:a16="http://schemas.microsoft.com/office/drawing/2014/main" id="{E7CA489E-048A-BCC6-858E-6B7419856F23}"/>
              </a:ext>
            </a:extLst>
          </p:cNvPr>
          <p:cNvPicPr preferRelativeResize="0"/>
          <p:nvPr/>
        </p:nvPicPr>
        <p:blipFill>
          <a:blip r:embed="rId4">
            <a:alphaModFix/>
          </a:blip>
          <a:stretch>
            <a:fillRect/>
          </a:stretch>
        </p:blipFill>
        <p:spPr>
          <a:xfrm>
            <a:off x="4554579" y="4152499"/>
            <a:ext cx="4589420" cy="2633276"/>
          </a:xfrm>
          <a:prstGeom prst="rect">
            <a:avLst/>
          </a:prstGeom>
          <a:noFill/>
          <a:ln>
            <a:noFill/>
          </a:ln>
        </p:spPr>
      </p:pic>
      <p:grpSp>
        <p:nvGrpSpPr>
          <p:cNvPr id="2" name="Google Shape;310;g34f303c7b2d_0_96">
            <a:extLst>
              <a:ext uri="{FF2B5EF4-FFF2-40B4-BE49-F238E27FC236}">
                <a16:creationId xmlns:a16="http://schemas.microsoft.com/office/drawing/2014/main" id="{7FED3E63-048C-8BE3-2A26-C735FF6D8EDD}"/>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EA1EA9CC-69A8-AE5F-5A67-A6F89C63EC17}"/>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6CC07112-D00A-6642-6F0C-9FAA10A3B033}"/>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DAAFE7DE-FA29-A971-5D42-0B67B75FD68D}"/>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B2131C1F-9534-CE4B-F43F-EFF5C65E7698}"/>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Análisis</a:t>
              </a:r>
              <a:br>
                <a:rPr lang="es-AR" i="0" u="none" strike="noStrike" cap="none" noProof="0" dirty="0">
                  <a:solidFill>
                    <a:schemeClr val="lt1"/>
                  </a:solidFill>
                  <a:latin typeface="Arial"/>
                  <a:ea typeface="Arial"/>
                  <a:cs typeface="Arial"/>
                  <a:sym typeface="Arial"/>
                </a:rPr>
              </a:br>
              <a:r>
                <a:rPr lang="es-AR"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727B235B-E055-8DDF-519F-E67D3E806330}"/>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Arial"/>
                  <a:ea typeface="Arial"/>
                  <a:cs typeface="Arial"/>
                  <a:sym typeface="Arial"/>
                </a:rPr>
                <a:t>Evaluar la solidez de la evidencia</a:t>
              </a:r>
            </a:p>
          </p:txBody>
        </p:sp>
      </p:grpSp>
      <p:graphicFrame>
        <p:nvGraphicFramePr>
          <p:cNvPr id="12" name="Tabla 11">
            <a:extLst>
              <a:ext uri="{FF2B5EF4-FFF2-40B4-BE49-F238E27FC236}">
                <a16:creationId xmlns:a16="http://schemas.microsoft.com/office/drawing/2014/main" id="{330CB4A8-2CDE-A97D-1293-B100A1D7589F}"/>
              </a:ext>
            </a:extLst>
          </p:cNvPr>
          <p:cNvGraphicFramePr>
            <a:graphicFrameLocks noGrp="1"/>
          </p:cNvGraphicFramePr>
          <p:nvPr>
            <p:extLst>
              <p:ext uri="{D42A27DB-BD31-4B8C-83A1-F6EECF244321}">
                <p14:modId xmlns:p14="http://schemas.microsoft.com/office/powerpoint/2010/main" val="3277304789"/>
              </p:ext>
            </p:extLst>
          </p:nvPr>
        </p:nvGraphicFramePr>
        <p:xfrm>
          <a:off x="1361877" y="1413214"/>
          <a:ext cx="5771898" cy="2413000"/>
        </p:xfrm>
        <a:graphic>
          <a:graphicData uri="http://schemas.openxmlformats.org/drawingml/2006/table">
            <a:tbl>
              <a:tblPr firstRow="1" bandRow="1">
                <a:tableStyleId>{5C22544A-7EE6-4342-B048-85BDC9FD1C3A}</a:tableStyleId>
              </a:tblPr>
              <a:tblGrid>
                <a:gridCol w="889253">
                  <a:extLst>
                    <a:ext uri="{9D8B030D-6E8A-4147-A177-3AD203B41FA5}">
                      <a16:colId xmlns:a16="http://schemas.microsoft.com/office/drawing/2014/main" val="570730272"/>
                    </a:ext>
                  </a:extLst>
                </a:gridCol>
                <a:gridCol w="976529">
                  <a:extLst>
                    <a:ext uri="{9D8B030D-6E8A-4147-A177-3AD203B41FA5}">
                      <a16:colId xmlns:a16="http://schemas.microsoft.com/office/drawing/2014/main" val="984919765"/>
                    </a:ext>
                  </a:extLst>
                </a:gridCol>
                <a:gridCol w="976529">
                  <a:extLst>
                    <a:ext uri="{9D8B030D-6E8A-4147-A177-3AD203B41FA5}">
                      <a16:colId xmlns:a16="http://schemas.microsoft.com/office/drawing/2014/main" val="1541735242"/>
                    </a:ext>
                  </a:extLst>
                </a:gridCol>
                <a:gridCol w="976529">
                  <a:extLst>
                    <a:ext uri="{9D8B030D-6E8A-4147-A177-3AD203B41FA5}">
                      <a16:colId xmlns:a16="http://schemas.microsoft.com/office/drawing/2014/main" val="2054352047"/>
                    </a:ext>
                  </a:extLst>
                </a:gridCol>
                <a:gridCol w="976529">
                  <a:extLst>
                    <a:ext uri="{9D8B030D-6E8A-4147-A177-3AD203B41FA5}">
                      <a16:colId xmlns:a16="http://schemas.microsoft.com/office/drawing/2014/main" val="3277845270"/>
                    </a:ext>
                  </a:extLst>
                </a:gridCol>
                <a:gridCol w="976529">
                  <a:extLst>
                    <a:ext uri="{9D8B030D-6E8A-4147-A177-3AD203B41FA5}">
                      <a16:colId xmlns:a16="http://schemas.microsoft.com/office/drawing/2014/main" val="3917864775"/>
                    </a:ext>
                  </a:extLst>
                </a:gridCol>
              </a:tblGrid>
              <a:tr h="370840">
                <a:tc>
                  <a:txBody>
                    <a:bodyPr/>
                    <a:lstStyle/>
                    <a:p>
                      <a:r>
                        <a:rPr lang="es-AR" sz="800" dirty="0"/>
                        <a:t>Criterio</a:t>
                      </a:r>
                    </a:p>
                  </a:txBody>
                  <a:tcPr>
                    <a:solidFill>
                      <a:srgbClr val="E35B82"/>
                    </a:solidFill>
                  </a:tcPr>
                </a:tc>
                <a:tc>
                  <a:txBody>
                    <a:bodyPr/>
                    <a:lstStyle/>
                    <a:p>
                      <a:r>
                        <a:rPr lang="es-AR" sz="800" dirty="0"/>
                        <a:t>1</a:t>
                      </a:r>
                    </a:p>
                  </a:txBody>
                  <a:tcPr>
                    <a:solidFill>
                      <a:schemeClr val="bg1">
                        <a:lumMod val="85000"/>
                      </a:schemeClr>
                    </a:solidFill>
                  </a:tcPr>
                </a:tc>
                <a:tc>
                  <a:txBody>
                    <a:bodyPr/>
                    <a:lstStyle/>
                    <a:p>
                      <a:r>
                        <a:rPr lang="es-AR" sz="800" dirty="0"/>
                        <a:t>2</a:t>
                      </a:r>
                    </a:p>
                  </a:txBody>
                  <a:tcPr>
                    <a:solidFill>
                      <a:schemeClr val="bg1">
                        <a:lumMod val="75000"/>
                      </a:schemeClr>
                    </a:solidFill>
                  </a:tcPr>
                </a:tc>
                <a:tc>
                  <a:txBody>
                    <a:bodyPr/>
                    <a:lstStyle/>
                    <a:p>
                      <a:r>
                        <a:rPr lang="es-AR" sz="800" dirty="0"/>
                        <a:t>3</a:t>
                      </a:r>
                    </a:p>
                  </a:txBody>
                  <a:tcPr>
                    <a:solidFill>
                      <a:schemeClr val="bg1">
                        <a:lumMod val="65000"/>
                      </a:schemeClr>
                    </a:solidFill>
                  </a:tcPr>
                </a:tc>
                <a:tc>
                  <a:txBody>
                    <a:bodyPr/>
                    <a:lstStyle/>
                    <a:p>
                      <a:r>
                        <a:rPr lang="es-AR" sz="800" dirty="0"/>
                        <a:t>4</a:t>
                      </a:r>
                    </a:p>
                  </a:txBody>
                  <a:tcPr>
                    <a:solidFill>
                      <a:schemeClr val="bg1">
                        <a:lumMod val="50000"/>
                      </a:schemeClr>
                    </a:solidFill>
                  </a:tcPr>
                </a:tc>
                <a:tc>
                  <a:txBody>
                    <a:bodyPr/>
                    <a:lstStyle/>
                    <a:p>
                      <a:r>
                        <a:rPr lang="es-AR" sz="800" dirty="0"/>
                        <a:t>5</a:t>
                      </a:r>
                    </a:p>
                  </a:txBody>
                  <a:tcPr>
                    <a:solidFill>
                      <a:schemeClr val="tx1">
                        <a:lumMod val="50000"/>
                        <a:lumOff val="50000"/>
                      </a:schemeClr>
                    </a:solidFill>
                  </a:tcPr>
                </a:tc>
                <a:extLst>
                  <a:ext uri="{0D108BD9-81ED-4DB2-BD59-A6C34878D82A}">
                    <a16:rowId xmlns:a16="http://schemas.microsoft.com/office/drawing/2014/main" val="50731028"/>
                  </a:ext>
                </a:extLst>
              </a:tr>
              <a:tr h="370840">
                <a:tc>
                  <a:txBody>
                    <a:bodyPr/>
                    <a:lstStyle/>
                    <a:p>
                      <a:r>
                        <a:rPr lang="es-AR" sz="800" b="1" dirty="0"/>
                        <a:t>Plausibilidad</a:t>
                      </a:r>
                    </a:p>
                  </a:txBody>
                  <a:tcPr>
                    <a:solidFill>
                      <a:schemeClr val="bg2">
                        <a:lumMod val="25000"/>
                        <a:lumOff val="75000"/>
                      </a:schemeClr>
                    </a:solidFill>
                  </a:tcPr>
                </a:tc>
                <a:tc>
                  <a:txBody>
                    <a:bodyPr/>
                    <a:lstStyle/>
                    <a:p>
                      <a:r>
                        <a:rPr lang="es-AR" sz="800" dirty="0"/>
                        <a:t>La explicación que conecta la intervención con el resultado es poco clara, ilógica o contradictoria.</a:t>
                      </a:r>
                    </a:p>
                  </a:txBody>
                  <a:tcPr>
                    <a:solidFill>
                      <a:schemeClr val="bg2">
                        <a:lumMod val="25000"/>
                        <a:lumOff val="75000"/>
                      </a:schemeClr>
                    </a:solidFill>
                  </a:tcPr>
                </a:tc>
                <a:tc>
                  <a:txBody>
                    <a:bodyPr/>
                    <a:lstStyle/>
                    <a:p>
                      <a:r>
                        <a:rPr lang="es-AR" sz="800" dirty="0"/>
                        <a:t>La explicación indica alguna posible conexión entre la intervención y el resultado.</a:t>
                      </a:r>
                    </a:p>
                  </a:txBody>
                  <a:tcPr>
                    <a:solidFill>
                      <a:schemeClr val="bg2">
                        <a:lumMod val="25000"/>
                        <a:lumOff val="75000"/>
                      </a:schemeClr>
                    </a:solidFill>
                  </a:tcPr>
                </a:tc>
                <a:tc>
                  <a:txBody>
                    <a:bodyPr/>
                    <a:lstStyle/>
                    <a:p>
                      <a:r>
                        <a:rPr lang="es-AR" sz="800" dirty="0"/>
                        <a:t>La explicación es clara, lógica y consistente con la temporalidad, y además sugiere una asociación probable entre la intervención y el resultado.</a:t>
                      </a:r>
                    </a:p>
                  </a:txBody>
                  <a:tcPr>
                    <a:solidFill>
                      <a:schemeClr val="bg2">
                        <a:lumMod val="25000"/>
                        <a:lumOff val="75000"/>
                      </a:schemeClr>
                    </a:solidFill>
                  </a:tcPr>
                </a:tc>
                <a:tc>
                  <a:txBody>
                    <a:bodyPr/>
                    <a:lstStyle/>
                    <a:p>
                      <a:r>
                        <a:rPr lang="es-AR" sz="800" dirty="0"/>
                        <a:t>La explicación de cómo la evidencia conecta la intervención con el resultado es convincente. Las conclusiones extraídas tienden a coincidir con los datos.</a:t>
                      </a:r>
                    </a:p>
                  </a:txBody>
                  <a:tcPr>
                    <a:solidFill>
                      <a:schemeClr val="bg2">
                        <a:lumMod val="25000"/>
                        <a:lumOff val="75000"/>
                      </a:schemeClr>
                    </a:solidFill>
                  </a:tcPr>
                </a:tc>
                <a:tc>
                  <a:txBody>
                    <a:bodyPr/>
                    <a:lstStyle/>
                    <a:p>
                      <a:r>
                        <a:rPr lang="es-AR" sz="800" dirty="0"/>
                        <a:t>Explicación altamente convincente, que marca de manera clara y convincentes los pasos y datos específicos que conecta a la intervención con el resultado. Las conclusiones extraídas siguen los datos de manera inequívoca.</a:t>
                      </a:r>
                    </a:p>
                  </a:txBody>
                  <a:tcPr>
                    <a:solidFill>
                      <a:schemeClr val="bg2">
                        <a:lumMod val="25000"/>
                        <a:lumOff val="75000"/>
                      </a:schemeClr>
                    </a:solidFill>
                  </a:tcPr>
                </a:tc>
                <a:extLst>
                  <a:ext uri="{0D108BD9-81ED-4DB2-BD59-A6C34878D82A}">
                    <a16:rowId xmlns:a16="http://schemas.microsoft.com/office/drawing/2014/main" val="678274840"/>
                  </a:ext>
                </a:extLst>
              </a:tr>
            </a:tbl>
          </a:graphicData>
        </a:graphic>
      </p:graphicFrame>
    </p:spTree>
    <p:extLst>
      <p:ext uri="{BB962C8B-B14F-4D97-AF65-F5344CB8AC3E}">
        <p14:creationId xmlns:p14="http://schemas.microsoft.com/office/powerpoint/2010/main" val="2498276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6">
          <a:extLst>
            <a:ext uri="{FF2B5EF4-FFF2-40B4-BE49-F238E27FC236}">
              <a16:creationId xmlns:a16="http://schemas.microsoft.com/office/drawing/2014/main" id="{7FD61C6B-2FE6-954D-2984-AAA95AB3DAE7}"/>
            </a:ext>
          </a:extLst>
        </p:cNvPr>
        <p:cNvGrpSpPr/>
        <p:nvPr/>
      </p:nvGrpSpPr>
      <p:grpSpPr>
        <a:xfrm>
          <a:off x="0" y="0"/>
          <a:ext cx="0" cy="0"/>
          <a:chOff x="0" y="0"/>
          <a:chExt cx="0" cy="0"/>
        </a:xfrm>
      </p:grpSpPr>
      <p:sp>
        <p:nvSpPr>
          <p:cNvPr id="787" name="Google Shape;787;p31">
            <a:extLst>
              <a:ext uri="{FF2B5EF4-FFF2-40B4-BE49-F238E27FC236}">
                <a16:creationId xmlns:a16="http://schemas.microsoft.com/office/drawing/2014/main" id="{512A952D-16F9-C7FD-ABCA-7E32EB49A463}"/>
              </a:ext>
            </a:extLst>
          </p:cNvPr>
          <p:cNvSpPr/>
          <p:nvPr/>
        </p:nvSpPr>
        <p:spPr>
          <a:xfrm>
            <a:off x="0" y="11164"/>
            <a:ext cx="9144000" cy="979800"/>
          </a:xfrm>
          <a:prstGeom prst="rect">
            <a:avLst/>
          </a:prstGeom>
          <a:solidFill>
            <a:srgbClr val="00B0F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788" name="Google Shape;788;p31">
            <a:extLst>
              <a:ext uri="{FF2B5EF4-FFF2-40B4-BE49-F238E27FC236}">
                <a16:creationId xmlns:a16="http://schemas.microsoft.com/office/drawing/2014/main" id="{CE5DDDD7-545E-39BC-8724-B3A190477962}"/>
              </a:ext>
            </a:extLst>
          </p:cNvPr>
          <p:cNvSpPr txBox="1"/>
          <p:nvPr/>
        </p:nvSpPr>
        <p:spPr>
          <a:xfrm>
            <a:off x="1760976" y="90525"/>
            <a:ext cx="6634500" cy="821100"/>
          </a:xfrm>
          <a:prstGeom prst="rect">
            <a:avLst/>
          </a:prstGeom>
          <a:noFill/>
          <a:ln>
            <a:noFill/>
          </a:ln>
        </p:spPr>
        <p:txBody>
          <a:bodyPr spcFirstLastPara="1" wrap="square" lIns="45675" tIns="45675" rIns="45675" bIns="45675" anchor="ctr" anchorCtr="0">
            <a:normAutofit fontScale="85000" lnSpcReduction="10000"/>
          </a:bodyPr>
          <a:lstStyle/>
          <a:p>
            <a:pPr marL="0" marR="0" lvl="0" indent="0" algn="ctr" rtl="0">
              <a:lnSpc>
                <a:spcPct val="12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Sesiones de Búsqueda de sentido, Aprendizaje y Adaptación con una perspectiva de caminos causales</a:t>
            </a:r>
            <a:endParaRPr lang="es-AR" sz="1400" b="0" i="0" u="none" strike="noStrike" cap="none" noProof="0" dirty="0">
              <a:solidFill>
                <a:srgbClr val="000000"/>
              </a:solidFill>
              <a:latin typeface="Arial"/>
              <a:ea typeface="Arial"/>
              <a:cs typeface="Arial"/>
              <a:sym typeface="Arial"/>
            </a:endParaRPr>
          </a:p>
        </p:txBody>
      </p:sp>
      <p:cxnSp>
        <p:nvCxnSpPr>
          <p:cNvPr id="789" name="Google Shape;789;p31">
            <a:extLst>
              <a:ext uri="{FF2B5EF4-FFF2-40B4-BE49-F238E27FC236}">
                <a16:creationId xmlns:a16="http://schemas.microsoft.com/office/drawing/2014/main" id="{68E83077-85F9-9E58-1F9B-1BC9F6DDF611}"/>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790" name="Google Shape;790;p31">
            <a:extLst>
              <a:ext uri="{FF2B5EF4-FFF2-40B4-BE49-F238E27FC236}">
                <a16:creationId xmlns:a16="http://schemas.microsoft.com/office/drawing/2014/main" id="{D71CD44D-09F5-95B9-7A38-354FAB8BCB28}"/>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pic>
        <p:nvPicPr>
          <p:cNvPr id="797" name="Google Shape;797;p31">
            <a:extLst>
              <a:ext uri="{FF2B5EF4-FFF2-40B4-BE49-F238E27FC236}">
                <a16:creationId xmlns:a16="http://schemas.microsoft.com/office/drawing/2014/main" id="{BD23D794-85EB-A34A-E743-ED7D74B8E87F}"/>
              </a:ext>
            </a:extLst>
          </p:cNvPr>
          <p:cNvPicPr preferRelativeResize="0"/>
          <p:nvPr/>
        </p:nvPicPr>
        <p:blipFill rotWithShape="1">
          <a:blip r:embed="rId4">
            <a:alphaModFix/>
          </a:blip>
          <a:srcRect/>
          <a:stretch/>
        </p:blipFill>
        <p:spPr>
          <a:xfrm rot="5400000">
            <a:off x="2635087" y="297002"/>
            <a:ext cx="4643977" cy="6521897"/>
          </a:xfrm>
          <a:prstGeom prst="rect">
            <a:avLst/>
          </a:prstGeom>
          <a:noFill/>
          <a:ln>
            <a:noFill/>
          </a:ln>
        </p:spPr>
      </p:pic>
      <p:grpSp>
        <p:nvGrpSpPr>
          <p:cNvPr id="2" name="Google Shape;310;g34f303c7b2d_0_96">
            <a:extLst>
              <a:ext uri="{FF2B5EF4-FFF2-40B4-BE49-F238E27FC236}">
                <a16:creationId xmlns:a16="http://schemas.microsoft.com/office/drawing/2014/main" id="{7348DD17-1464-3CBB-2E07-22CFCCE4B486}"/>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9F6179B0-F9BA-03CF-41C1-DFC8B8E36893}"/>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DB618775-0E9C-805B-EB5A-44E488795D27}"/>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2BDA3A43-9FA8-FCCC-8409-08FD2E3791BD}"/>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B3617EAA-011B-B90F-B371-C32588A24D11}"/>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Análisis</a:t>
              </a:r>
              <a:br>
                <a:rPr lang="es-AR" i="0" u="none" strike="noStrike" cap="none" noProof="0" dirty="0">
                  <a:solidFill>
                    <a:schemeClr val="lt1"/>
                  </a:solidFill>
                  <a:latin typeface="Arial"/>
                  <a:ea typeface="Arial"/>
                  <a:cs typeface="Arial"/>
                  <a:sym typeface="Arial"/>
                </a:rPr>
              </a:br>
              <a:r>
                <a:rPr lang="es-AR"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F501C54C-218B-17F3-6C9A-5912BFBE0252}"/>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Arial"/>
                  <a:ea typeface="Arial"/>
                  <a:cs typeface="Arial"/>
                  <a:sym typeface="Arial"/>
                </a:rPr>
                <a:t>Evaluar la solidez de la evidencia</a:t>
              </a:r>
            </a:p>
          </p:txBody>
        </p:sp>
      </p:grpSp>
    </p:spTree>
    <p:extLst>
      <p:ext uri="{BB962C8B-B14F-4D97-AF65-F5344CB8AC3E}">
        <p14:creationId xmlns:p14="http://schemas.microsoft.com/office/powerpoint/2010/main" val="3946741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34f303c7b2d_0_946"/>
          <p:cNvSpPr txBox="1">
            <a:spLocks noGrp="1"/>
          </p:cNvSpPr>
          <p:nvPr>
            <p:ph type="body" idx="1"/>
          </p:nvPr>
        </p:nvSpPr>
        <p:spPr>
          <a:xfrm>
            <a:off x="1727673" y="1471100"/>
            <a:ext cx="6915900" cy="4170600"/>
          </a:xfrm>
          <a:prstGeom prst="rect">
            <a:avLst/>
          </a:prstGeom>
          <a:noFill/>
          <a:ln>
            <a:noFill/>
          </a:ln>
        </p:spPr>
        <p:txBody>
          <a:bodyPr spcFirstLastPara="1" wrap="square" lIns="68550" tIns="34275" rIns="68550" bIns="34275" anchor="t" anchorCtr="0">
            <a:normAutofit/>
          </a:bodyPr>
          <a:lstStyle/>
          <a:p>
            <a:pPr marL="0" lvl="0" indent="0" algn="l" rtl="0">
              <a:lnSpc>
                <a:spcPct val="110000"/>
              </a:lnSpc>
              <a:spcBef>
                <a:spcPts val="750"/>
              </a:spcBef>
              <a:spcAft>
                <a:spcPts val="0"/>
              </a:spcAft>
              <a:buClr>
                <a:schemeClr val="accent3"/>
              </a:buClr>
              <a:buSzPts val="2800"/>
              <a:buNone/>
            </a:pPr>
            <a:r>
              <a:rPr lang="es-AR" b="1" noProof="0" dirty="0">
                <a:solidFill>
                  <a:schemeClr val="dk1"/>
                </a:solidFill>
              </a:rPr>
              <a:t>Pasos para encarar un análisis causal</a:t>
            </a:r>
            <a:endParaRPr lang="es-AR" noProof="0" dirty="0"/>
          </a:p>
          <a:p>
            <a:pPr marL="0" lvl="0" indent="0" algn="l" rtl="0">
              <a:lnSpc>
                <a:spcPct val="110000"/>
              </a:lnSpc>
              <a:spcBef>
                <a:spcPts val="750"/>
              </a:spcBef>
              <a:spcAft>
                <a:spcPts val="0"/>
              </a:spcAft>
              <a:buClr>
                <a:schemeClr val="accent3"/>
              </a:buClr>
              <a:buSzPts val="1200"/>
              <a:buNone/>
            </a:pPr>
            <a:endParaRPr lang="es-AR" sz="1200" noProof="0" dirty="0">
              <a:solidFill>
                <a:schemeClr val="dk1"/>
              </a:solidFill>
            </a:endParaRPr>
          </a:p>
          <a:p>
            <a:pPr marL="800100" lvl="1" indent="-342900" algn="l" rtl="0">
              <a:lnSpc>
                <a:spcPct val="100000"/>
              </a:lnSpc>
              <a:spcBef>
                <a:spcPts val="750"/>
              </a:spcBef>
              <a:spcAft>
                <a:spcPts val="0"/>
              </a:spcAft>
              <a:buClr>
                <a:srgbClr val="D0D0D0"/>
              </a:buClr>
              <a:buSzPts val="2400"/>
              <a:buFont typeface="Play"/>
              <a:buAutoNum type="arabicPeriod"/>
            </a:pPr>
            <a:r>
              <a:rPr lang="es-AR" sz="2000" noProof="0" dirty="0">
                <a:solidFill>
                  <a:srgbClr val="D0D0D0"/>
                </a:solidFill>
                <a:latin typeface="Arial"/>
                <a:ea typeface="Arial"/>
                <a:cs typeface="Arial"/>
                <a:sym typeface="Arial"/>
              </a:rPr>
              <a:t>Identificar hipótesis causales e interrogar cada paso dentro de una cadena causal</a:t>
            </a:r>
          </a:p>
          <a:p>
            <a:pPr marL="800100" lvl="1" indent="-342900" algn="l" rtl="0">
              <a:lnSpc>
                <a:spcPct val="100000"/>
              </a:lnSpc>
              <a:spcBef>
                <a:spcPts val="750"/>
              </a:spcBef>
              <a:spcAft>
                <a:spcPts val="0"/>
              </a:spcAft>
              <a:buClr>
                <a:srgbClr val="D0D0D0"/>
              </a:buClr>
              <a:buSzPts val="2400"/>
              <a:buFont typeface="Play"/>
              <a:buAutoNum type="arabicPeriod"/>
            </a:pPr>
            <a:r>
              <a:rPr lang="es-AR" sz="2000" noProof="0" dirty="0">
                <a:solidFill>
                  <a:srgbClr val="D0D0D0"/>
                </a:solidFill>
                <a:latin typeface="Arial"/>
                <a:ea typeface="Arial"/>
                <a:cs typeface="Arial"/>
                <a:sym typeface="Arial"/>
              </a:rPr>
              <a:t>Codificar la causalidad</a:t>
            </a:r>
          </a:p>
          <a:p>
            <a:pPr marL="800100" lvl="1" indent="-342900" algn="l" rtl="0">
              <a:lnSpc>
                <a:spcPct val="100000"/>
              </a:lnSpc>
              <a:spcBef>
                <a:spcPts val="750"/>
              </a:spcBef>
              <a:spcAft>
                <a:spcPts val="0"/>
              </a:spcAft>
              <a:buClr>
                <a:srgbClr val="D0D0D0"/>
              </a:buClr>
              <a:buSzPts val="2400"/>
              <a:buFont typeface="Play"/>
              <a:buAutoNum type="arabicPeriod"/>
            </a:pPr>
            <a:r>
              <a:rPr lang="es-AR" sz="2000" noProof="0" dirty="0">
                <a:solidFill>
                  <a:srgbClr val="D0D0D0"/>
                </a:solidFill>
                <a:latin typeface="Arial"/>
                <a:ea typeface="Arial"/>
                <a:cs typeface="Arial"/>
                <a:sym typeface="Arial"/>
              </a:rPr>
              <a:t>Probar las relaciones causales y explorar explicaciones rivales</a:t>
            </a:r>
          </a:p>
          <a:p>
            <a:pPr marL="800100" lvl="1" indent="-342900" algn="l" rtl="0">
              <a:lnSpc>
                <a:spcPct val="100000"/>
              </a:lnSpc>
              <a:spcBef>
                <a:spcPts val="750"/>
              </a:spcBef>
              <a:spcAft>
                <a:spcPts val="0"/>
              </a:spcAft>
              <a:buSzPts val="2400"/>
              <a:buFont typeface="Play"/>
              <a:buAutoNum type="arabicPeriod"/>
            </a:pPr>
            <a:r>
              <a:rPr lang="es-AR" sz="2000" noProof="0" dirty="0">
                <a:latin typeface="Arial"/>
                <a:ea typeface="Arial"/>
                <a:cs typeface="Arial"/>
                <a:sym typeface="Arial"/>
              </a:rPr>
              <a:t>Triangular datos</a:t>
            </a:r>
          </a:p>
          <a:p>
            <a:pPr marL="0" lvl="0" indent="0" algn="l" rtl="0">
              <a:lnSpc>
                <a:spcPct val="90000"/>
              </a:lnSpc>
              <a:spcBef>
                <a:spcPts val="750"/>
              </a:spcBef>
              <a:spcAft>
                <a:spcPts val="0"/>
              </a:spcAft>
              <a:buClr>
                <a:schemeClr val="dk1"/>
              </a:buClr>
              <a:buSzPts val="2800"/>
              <a:buNone/>
            </a:pPr>
            <a:endParaRPr lang="es-AR" noProof="0" dirty="0"/>
          </a:p>
        </p:txBody>
      </p:sp>
      <p:sp>
        <p:nvSpPr>
          <p:cNvPr id="803" name="Google Shape;803;g34f303c7b2d_0_946"/>
          <p:cNvSpPr/>
          <p:nvPr/>
        </p:nvSpPr>
        <p:spPr>
          <a:xfrm>
            <a:off x="0" y="11164"/>
            <a:ext cx="9144000" cy="979800"/>
          </a:xfrm>
          <a:prstGeom prst="rect">
            <a:avLst/>
          </a:prstGeom>
          <a:solidFill>
            <a:srgbClr val="00B0F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804" name="Google Shape;804;g34f303c7b2d_0_946"/>
          <p:cNvCxnSpPr/>
          <p:nvPr/>
        </p:nvCxnSpPr>
        <p:spPr>
          <a:xfrm>
            <a:off x="463869" y="178279"/>
            <a:ext cx="0" cy="645600"/>
          </a:xfrm>
          <a:prstGeom prst="straightConnector1">
            <a:avLst/>
          </a:prstGeom>
          <a:noFill/>
          <a:ln w="25400" cap="flat" cmpd="sng">
            <a:solidFill>
              <a:schemeClr val="accent3"/>
            </a:solidFill>
            <a:prstDash val="solid"/>
            <a:round/>
            <a:headEnd type="none" w="sm" len="sm"/>
            <a:tailEnd type="none" w="sm" len="sm"/>
          </a:ln>
        </p:spPr>
      </p:cxnSp>
      <p:sp>
        <p:nvSpPr>
          <p:cNvPr id="805" name="Google Shape;805;g34f303c7b2d_0_946"/>
          <p:cNvSpPr txBox="1"/>
          <p:nvPr/>
        </p:nvSpPr>
        <p:spPr>
          <a:xfrm>
            <a:off x="1390500" y="90525"/>
            <a:ext cx="7503000" cy="821100"/>
          </a:xfrm>
          <a:prstGeom prst="rect">
            <a:avLst/>
          </a:prstGeom>
          <a:noFill/>
          <a:ln>
            <a:noFill/>
          </a:ln>
        </p:spPr>
        <p:txBody>
          <a:bodyPr spcFirstLastPara="1" wrap="square" lIns="45675" tIns="45675" rIns="45675" bIns="45675" anchor="ctr" anchorCtr="0">
            <a:normAutofit fontScale="92500"/>
          </a:bodyPr>
          <a:lstStyle/>
          <a:p>
            <a:pPr lvl="0" algn="ctr">
              <a:lnSpc>
                <a:spcPct val="90000"/>
              </a:lnSpc>
              <a:buClr>
                <a:srgbClr val="FFFFFF"/>
              </a:buClr>
              <a:buSzPts val="2400"/>
            </a:pPr>
            <a:r>
              <a:rPr lang="es-AR" sz="2400" b="1" dirty="0">
                <a:solidFill>
                  <a:srgbClr val="FFFFFF"/>
                </a:solidFill>
              </a:rPr>
              <a:t>Aumentar la confianza en los argumentos causales requiere de un análisis cuidadoso y sistemático</a:t>
            </a:r>
            <a:endParaRPr lang="es-AR" sz="1800" dirty="0"/>
          </a:p>
        </p:txBody>
      </p:sp>
      <p:pic>
        <p:nvPicPr>
          <p:cNvPr id="806" name="Google Shape;806;g34f303c7b2d_0_946"/>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807" name="Google Shape;807;g34f303c7b2d_0_946"/>
          <p:cNvSpPr txBox="1"/>
          <p:nvPr/>
        </p:nvSpPr>
        <p:spPr>
          <a:xfrm>
            <a:off x="1320794" y="6469350"/>
            <a:ext cx="3119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noProof="0" dirty="0">
                <a:solidFill>
                  <a:schemeClr val="dk1"/>
                </a:solidFill>
                <a:latin typeface="Arial"/>
                <a:ea typeface="Arial"/>
                <a:cs typeface="Arial"/>
                <a:sym typeface="Arial"/>
              </a:rPr>
              <a:t>Apgar and Aston, Enero 2025, pp. 22-23.</a:t>
            </a:r>
            <a:endParaRPr lang="es-AR" sz="1400" b="0" i="0" u="none" strike="noStrike" cap="none" noProof="0" dirty="0">
              <a:solidFill>
                <a:srgbClr val="000000"/>
              </a:solidFill>
              <a:latin typeface="Arial"/>
              <a:ea typeface="Arial"/>
              <a:cs typeface="Arial"/>
              <a:sym typeface="Arial"/>
            </a:endParaRPr>
          </a:p>
        </p:txBody>
      </p:sp>
      <p:grpSp>
        <p:nvGrpSpPr>
          <p:cNvPr id="808" name="Google Shape;808;g34f303c7b2d_0_946"/>
          <p:cNvGrpSpPr/>
          <p:nvPr/>
        </p:nvGrpSpPr>
        <p:grpSpPr>
          <a:xfrm>
            <a:off x="-91300" y="175"/>
            <a:ext cx="1412100" cy="6858000"/>
            <a:chOff x="-91300" y="175"/>
            <a:chExt cx="1412100" cy="6858000"/>
          </a:xfrm>
        </p:grpSpPr>
        <p:sp>
          <p:nvSpPr>
            <p:cNvPr id="809" name="Google Shape;809;g34f303c7b2d_0_946"/>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810" name="Google Shape;810;g34f303c7b2d_0_946"/>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s-AR" sz="1300" b="0" i="0" u="none" strike="noStrike" cap="none" noProof="0" dirty="0" err="1">
                  <a:solidFill>
                    <a:schemeClr val="lt1"/>
                  </a:solidFill>
                  <a:latin typeface="Arial"/>
                  <a:ea typeface="Arial"/>
                  <a:cs typeface="Arial"/>
                  <a:sym typeface="Arial"/>
                </a:rPr>
                <a:t>Evaluation</a:t>
              </a:r>
              <a:r>
                <a:rPr lang="es-AR" sz="1300" b="0" i="0" u="none" strike="noStrike" cap="none" noProof="0" dirty="0">
                  <a:solidFill>
                    <a:schemeClr val="lt1"/>
                  </a:solidFill>
                  <a:latin typeface="Arial"/>
                  <a:ea typeface="Arial"/>
                  <a:cs typeface="Arial"/>
                  <a:sym typeface="Arial"/>
                </a:rPr>
                <a:t> </a:t>
              </a:r>
              <a:r>
                <a:rPr lang="es-AR" sz="1300" b="0" i="0" u="none" strike="noStrike" cap="none" noProof="0" dirty="0" err="1">
                  <a:solidFill>
                    <a:schemeClr val="lt1"/>
                  </a:solidFill>
                  <a:latin typeface="Arial"/>
                  <a:ea typeface="Arial"/>
                  <a:cs typeface="Arial"/>
                  <a:sym typeface="Arial"/>
                </a:rPr>
                <a:t>Design</a:t>
              </a:r>
              <a:r>
                <a:rPr lang="es-AR" sz="1300" b="0" i="0" u="none" strike="noStrike" cap="none" noProof="0" dirty="0">
                  <a:solidFill>
                    <a:schemeClr val="lt1"/>
                  </a:solidFill>
                  <a:latin typeface="Arial"/>
                  <a:ea typeface="Arial"/>
                  <a:cs typeface="Arial"/>
                  <a:sym typeface="Arial"/>
                </a:rPr>
                <a:t> &amp; </a:t>
              </a:r>
              <a:r>
                <a:rPr lang="es-AR" sz="1300" b="0" i="0" u="none" strike="noStrike" cap="none" noProof="0" dirty="0" err="1">
                  <a:solidFill>
                    <a:schemeClr val="lt1"/>
                  </a:solidFill>
                  <a:latin typeface="Arial"/>
                  <a:ea typeface="Arial"/>
                  <a:cs typeface="Arial"/>
                  <a:sym typeface="Arial"/>
                </a:rPr>
                <a:t>Questions</a:t>
              </a:r>
              <a:endParaRPr lang="es-AR" sz="1300" b="0" i="0" u="none" strike="noStrike" cap="none" noProof="0" dirty="0">
                <a:solidFill>
                  <a:schemeClr val="lt1"/>
                </a:solidFill>
                <a:latin typeface="Arial"/>
                <a:ea typeface="Arial"/>
                <a:cs typeface="Arial"/>
                <a:sym typeface="Arial"/>
              </a:endParaRPr>
            </a:p>
          </p:txBody>
        </p:sp>
        <p:sp>
          <p:nvSpPr>
            <p:cNvPr id="811" name="Google Shape;811;g34f303c7b2d_0_946"/>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AR" sz="1400" b="0" i="0" u="none" strike="noStrike" cap="none" noProof="0" dirty="0" err="1">
                  <a:solidFill>
                    <a:schemeClr val="lt1"/>
                  </a:solidFill>
                  <a:latin typeface="Arial"/>
                  <a:ea typeface="Arial"/>
                  <a:cs typeface="Arial"/>
                  <a:sym typeface="Arial"/>
                </a:rPr>
                <a:t>Methods</a:t>
              </a:r>
              <a:r>
                <a:rPr lang="es-AR" sz="1400" b="0" i="0" u="none" strike="noStrike" cap="none" noProof="0" dirty="0">
                  <a:solidFill>
                    <a:schemeClr val="lt1"/>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ts val="1400"/>
                <a:buFont typeface="Arial"/>
                <a:buNone/>
              </a:pPr>
              <a:r>
                <a:rPr lang="es-AR" sz="1400" b="0" i="0" u="none" strike="noStrike" cap="none" noProof="0" dirty="0">
                  <a:solidFill>
                    <a:schemeClr val="lt1"/>
                  </a:solidFill>
                  <a:latin typeface="Arial"/>
                  <a:ea typeface="Arial"/>
                  <a:cs typeface="Arial"/>
                  <a:sym typeface="Arial"/>
                </a:rPr>
                <a:t>&amp; Data</a:t>
              </a:r>
            </a:p>
          </p:txBody>
        </p:sp>
        <p:sp>
          <p:nvSpPr>
            <p:cNvPr id="812" name="Google Shape;812;g34f303c7b2d_0_946"/>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AR" sz="1400" b="0" i="0" u="none" strike="noStrike" cap="none" noProof="0" dirty="0">
                  <a:solidFill>
                    <a:schemeClr val="lt1"/>
                  </a:solidFill>
                  <a:latin typeface="Arial"/>
                  <a:ea typeface="Arial"/>
                  <a:cs typeface="Arial"/>
                  <a:sym typeface="Arial"/>
                </a:rPr>
                <a:t>Causal </a:t>
              </a:r>
            </a:p>
            <a:p>
              <a:pPr marL="0" marR="0" lvl="0" indent="0" algn="ctr" rtl="0">
                <a:lnSpc>
                  <a:spcPct val="100000"/>
                </a:lnSpc>
                <a:spcBef>
                  <a:spcPts val="0"/>
                </a:spcBef>
                <a:spcAft>
                  <a:spcPts val="0"/>
                </a:spcAft>
                <a:buClr>
                  <a:srgbClr val="000000"/>
                </a:buClr>
                <a:buSzPts val="1400"/>
                <a:buFont typeface="Arial"/>
                <a:buNone/>
              </a:pPr>
              <a:r>
                <a:rPr lang="es-AR" sz="1400" b="0" i="0" u="none" strike="noStrike" cap="none" noProof="0" dirty="0" err="1">
                  <a:solidFill>
                    <a:schemeClr val="lt1"/>
                  </a:solidFill>
                  <a:latin typeface="Arial"/>
                  <a:ea typeface="Arial"/>
                  <a:cs typeface="Arial"/>
                  <a:sym typeface="Arial"/>
                </a:rPr>
                <a:t>Analysis</a:t>
              </a:r>
              <a:endParaRPr lang="es-AR" sz="1400" b="0" i="0" u="none" strike="noStrike" cap="none" noProof="0" dirty="0">
                <a:solidFill>
                  <a:schemeClr val="lt1"/>
                </a:solidFill>
                <a:latin typeface="Arial"/>
                <a:ea typeface="Arial"/>
                <a:cs typeface="Arial"/>
                <a:sym typeface="Arial"/>
              </a:endParaRPr>
            </a:p>
          </p:txBody>
        </p:sp>
        <p:sp>
          <p:nvSpPr>
            <p:cNvPr id="813" name="Google Shape;813;g34f303c7b2d_0_946"/>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s-AR" sz="1700" b="1" i="0" u="none" strike="noStrike" cap="none" noProof="0" dirty="0" err="1">
                  <a:solidFill>
                    <a:schemeClr val="lt1"/>
                  </a:solidFill>
                  <a:latin typeface="Arial"/>
                  <a:ea typeface="Arial"/>
                  <a:cs typeface="Arial"/>
                  <a:sym typeface="Arial"/>
                </a:rPr>
                <a:t>Assessing</a:t>
              </a:r>
              <a:r>
                <a:rPr lang="es-AR" sz="1700" b="1" i="0" u="none" strike="noStrike" cap="none" noProof="0" dirty="0">
                  <a:solidFill>
                    <a:schemeClr val="lt1"/>
                  </a:solidFill>
                  <a:latin typeface="Arial"/>
                  <a:ea typeface="Arial"/>
                  <a:cs typeface="Arial"/>
                  <a:sym typeface="Arial"/>
                </a:rPr>
                <a:t> the </a:t>
              </a:r>
            </a:p>
            <a:p>
              <a:pPr marL="0" marR="0" lvl="0" indent="0" algn="ctr" rtl="0">
                <a:lnSpc>
                  <a:spcPct val="100000"/>
                </a:lnSpc>
                <a:spcBef>
                  <a:spcPts val="0"/>
                </a:spcBef>
                <a:spcAft>
                  <a:spcPts val="0"/>
                </a:spcAft>
                <a:buClr>
                  <a:srgbClr val="000000"/>
                </a:buClr>
                <a:buSzPts val="1700"/>
                <a:buFont typeface="Arial"/>
                <a:buNone/>
              </a:pPr>
              <a:r>
                <a:rPr lang="es-AR" sz="1700" b="1" i="0" u="none" strike="noStrike" cap="none" noProof="0" dirty="0" err="1">
                  <a:solidFill>
                    <a:schemeClr val="lt1"/>
                  </a:solidFill>
                  <a:latin typeface="Arial"/>
                  <a:ea typeface="Arial"/>
                  <a:cs typeface="Arial"/>
                  <a:sym typeface="Arial"/>
                </a:rPr>
                <a:t>Strength</a:t>
              </a:r>
              <a:r>
                <a:rPr lang="es-AR" sz="1700" b="1" i="0" u="none" strike="noStrike" cap="none" noProof="0" dirty="0">
                  <a:solidFill>
                    <a:schemeClr val="lt1"/>
                  </a:solidFill>
                  <a:latin typeface="Arial"/>
                  <a:ea typeface="Arial"/>
                  <a:cs typeface="Arial"/>
                  <a:sym typeface="Arial"/>
                </a:rPr>
                <a:t> </a:t>
              </a:r>
              <a:r>
                <a:rPr lang="es-AR" sz="1700" b="1" i="0" u="none" strike="noStrike" cap="none" noProof="0" dirty="0" err="1">
                  <a:solidFill>
                    <a:schemeClr val="lt1"/>
                  </a:solidFill>
                  <a:latin typeface="Arial"/>
                  <a:ea typeface="Arial"/>
                  <a:cs typeface="Arial"/>
                  <a:sym typeface="Arial"/>
                </a:rPr>
                <a:t>of</a:t>
              </a:r>
              <a:r>
                <a:rPr lang="es-AR" sz="1700" b="1" i="0" u="none" strike="noStrike" cap="none" noProof="0" dirty="0">
                  <a:solidFill>
                    <a:schemeClr val="lt1"/>
                  </a:solidFill>
                  <a:latin typeface="Arial"/>
                  <a:ea typeface="Arial"/>
                  <a:cs typeface="Arial"/>
                  <a:sym typeface="Arial"/>
                </a:rPr>
                <a:t> </a:t>
              </a:r>
              <a:r>
                <a:rPr lang="es-AR" sz="1700" b="1" i="0" u="none" strike="noStrike" cap="none" noProof="0" dirty="0" err="1">
                  <a:solidFill>
                    <a:schemeClr val="lt1"/>
                  </a:solidFill>
                  <a:latin typeface="Arial"/>
                  <a:ea typeface="Arial"/>
                  <a:cs typeface="Arial"/>
                  <a:sym typeface="Arial"/>
                </a:rPr>
                <a:t>Evidence</a:t>
              </a:r>
              <a:endParaRPr lang="es-AR" sz="1700" b="1" i="0" u="none" strike="noStrike" cap="none" noProof="0" dirty="0">
                <a:solidFill>
                  <a:schemeClr val="lt1"/>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g34f303c7b2d_0_934"/>
          <p:cNvSpPr/>
          <p:nvPr/>
        </p:nvSpPr>
        <p:spPr>
          <a:xfrm>
            <a:off x="-15100" y="175"/>
            <a:ext cx="9144000" cy="966600"/>
          </a:xfrm>
          <a:prstGeom prst="rect">
            <a:avLst/>
          </a:prstGeom>
          <a:solidFill>
            <a:srgbClr val="00B0F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pic>
        <p:nvPicPr>
          <p:cNvPr id="819" name="Google Shape;819;g34f303c7b2d_0_934"/>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820" name="Google Shape;820;g34f303c7b2d_0_934"/>
          <p:cNvSpPr txBox="1"/>
          <p:nvPr/>
        </p:nvSpPr>
        <p:spPr>
          <a:xfrm>
            <a:off x="1320807" y="72918"/>
            <a:ext cx="7650600" cy="821100"/>
          </a:xfrm>
          <a:prstGeom prst="rect">
            <a:avLst/>
          </a:prstGeom>
          <a:noFill/>
          <a:ln>
            <a:noFill/>
          </a:ln>
        </p:spPr>
        <p:txBody>
          <a:bodyPr spcFirstLastPara="1" wrap="square" lIns="45675" tIns="45675" rIns="45675" bIns="45675" anchor="ctr" anchorCtr="0">
            <a:normAutofit/>
          </a:bodyPr>
          <a:lstStyle/>
          <a:p>
            <a:pPr marL="0" marR="0" lvl="0" indent="0" algn="ctr" rtl="0">
              <a:lnSpc>
                <a:spcPct val="90000"/>
              </a:lnSpc>
              <a:spcBef>
                <a:spcPts val="0"/>
              </a:spcBef>
              <a:spcAft>
                <a:spcPts val="0"/>
              </a:spcAft>
              <a:buClr>
                <a:srgbClr val="FFFFFF"/>
              </a:buClr>
              <a:buSzPts val="2595"/>
              <a:buFont typeface="Arial"/>
              <a:buNone/>
            </a:pPr>
            <a:r>
              <a:rPr lang="es-AR" sz="2400" b="1" i="0" u="none" strike="noStrike" cap="none" noProof="0" dirty="0">
                <a:solidFill>
                  <a:srgbClr val="FFFFFF"/>
                </a:solidFill>
                <a:latin typeface="Arial"/>
                <a:ea typeface="Arial"/>
                <a:cs typeface="Arial"/>
                <a:sym typeface="Arial"/>
              </a:rPr>
              <a:t>Ejemplo de caso</a:t>
            </a:r>
            <a:endParaRPr lang="es-AR" sz="1400" b="0" i="0" u="none" strike="noStrike" cap="none" noProof="0" dirty="0">
              <a:solidFill>
                <a:srgbClr val="000000"/>
              </a:solidFill>
              <a:latin typeface="Arial"/>
              <a:ea typeface="Arial"/>
              <a:cs typeface="Arial"/>
              <a:sym typeface="Arial"/>
            </a:endParaRPr>
          </a:p>
        </p:txBody>
      </p:sp>
      <p:grpSp>
        <p:nvGrpSpPr>
          <p:cNvPr id="2" name="Google Shape;310;g34f303c7b2d_0_96">
            <a:extLst>
              <a:ext uri="{FF2B5EF4-FFF2-40B4-BE49-F238E27FC236}">
                <a16:creationId xmlns:a16="http://schemas.microsoft.com/office/drawing/2014/main" id="{FACBCA7C-17F7-D0F0-F561-5ACD09F6F502}"/>
              </a:ext>
            </a:extLst>
          </p:cNvPr>
          <p:cNvGrpSpPr/>
          <p:nvPr/>
        </p:nvGrpSpPr>
        <p:grpSpPr>
          <a:xfrm>
            <a:off x="-91300" y="175"/>
            <a:ext cx="1412100" cy="6858000"/>
            <a:chOff x="-91300" y="175"/>
            <a:chExt cx="1412100" cy="6858000"/>
          </a:xfrm>
        </p:grpSpPr>
        <p:sp>
          <p:nvSpPr>
            <p:cNvPr id="3" name="Google Shape;311;g34f303c7b2d_0_96">
              <a:extLst>
                <a:ext uri="{FF2B5EF4-FFF2-40B4-BE49-F238E27FC236}">
                  <a16:creationId xmlns:a16="http://schemas.microsoft.com/office/drawing/2014/main" id="{AED03B91-32F8-42D8-72A3-02DF4D48ED64}"/>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4" name="Google Shape;312;g34f303c7b2d_0_96">
              <a:extLst>
                <a:ext uri="{FF2B5EF4-FFF2-40B4-BE49-F238E27FC236}">
                  <a16:creationId xmlns:a16="http://schemas.microsoft.com/office/drawing/2014/main" id="{2FE32A69-56F5-1DB2-BA44-934F162C9DB8}"/>
                </a:ext>
              </a:extLst>
            </p:cNvPr>
            <p:cNvSpPr txBox="1"/>
            <p:nvPr/>
          </p:nvSpPr>
          <p:spPr>
            <a:xfrm>
              <a:off x="-62200" y="5900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Diseño de evaluación y preguntas</a:t>
              </a:r>
            </a:p>
          </p:txBody>
        </p:sp>
        <p:sp>
          <p:nvSpPr>
            <p:cNvPr id="5" name="Google Shape;313;g34f303c7b2d_0_96">
              <a:extLst>
                <a:ext uri="{FF2B5EF4-FFF2-40B4-BE49-F238E27FC236}">
                  <a16:creationId xmlns:a16="http://schemas.microsoft.com/office/drawing/2014/main" id="{FE88437E-7466-57AD-EAAC-5DA0108067C8}"/>
                </a:ext>
              </a:extLst>
            </p:cNvPr>
            <p:cNvSpPr txBox="1"/>
            <p:nvPr/>
          </p:nvSpPr>
          <p:spPr>
            <a:xfrm>
              <a:off x="-62200" y="226927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Métodos y datos</a:t>
              </a:r>
            </a:p>
          </p:txBody>
        </p:sp>
        <p:sp>
          <p:nvSpPr>
            <p:cNvPr id="6" name="Google Shape;314;g34f303c7b2d_0_96">
              <a:extLst>
                <a:ext uri="{FF2B5EF4-FFF2-40B4-BE49-F238E27FC236}">
                  <a16:creationId xmlns:a16="http://schemas.microsoft.com/office/drawing/2014/main" id="{28D504BD-A2BD-D278-E76D-284AD3A282C0}"/>
                </a:ext>
              </a:extLst>
            </p:cNvPr>
            <p:cNvSpPr txBox="1"/>
            <p:nvPr/>
          </p:nvSpPr>
          <p:spPr>
            <a:xfrm>
              <a:off x="-91300" y="3728750"/>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i="0" u="none" strike="noStrike" cap="none" noProof="0" dirty="0">
                  <a:solidFill>
                    <a:schemeClr val="lt1"/>
                  </a:solidFill>
                  <a:latin typeface="Arial"/>
                  <a:ea typeface="Arial"/>
                  <a:cs typeface="Arial"/>
                  <a:sym typeface="Arial"/>
                </a:rPr>
                <a:t>Análisis</a:t>
              </a:r>
              <a:br>
                <a:rPr lang="es-AR" i="0" u="none" strike="noStrike" cap="none" noProof="0" dirty="0">
                  <a:solidFill>
                    <a:schemeClr val="lt1"/>
                  </a:solidFill>
                  <a:latin typeface="Arial"/>
                  <a:ea typeface="Arial"/>
                  <a:cs typeface="Arial"/>
                  <a:sym typeface="Arial"/>
                </a:rPr>
              </a:br>
              <a:r>
                <a:rPr lang="es-AR" i="0" u="none" strike="noStrike" cap="none" noProof="0" dirty="0">
                  <a:solidFill>
                    <a:schemeClr val="lt1"/>
                  </a:solidFill>
                  <a:latin typeface="Arial"/>
                  <a:ea typeface="Arial"/>
                  <a:cs typeface="Arial"/>
                  <a:sym typeface="Arial"/>
                </a:rPr>
                <a:t>causal</a:t>
              </a:r>
            </a:p>
          </p:txBody>
        </p:sp>
        <p:sp>
          <p:nvSpPr>
            <p:cNvPr id="7" name="Google Shape;315;g34f303c7b2d_0_96">
              <a:extLst>
                <a:ext uri="{FF2B5EF4-FFF2-40B4-BE49-F238E27FC236}">
                  <a16:creationId xmlns:a16="http://schemas.microsoft.com/office/drawing/2014/main" id="{B25367E8-9661-52CA-28F1-1B207954215C}"/>
                </a:ext>
              </a:extLst>
            </p:cNvPr>
            <p:cNvSpPr txBox="1"/>
            <p:nvPr/>
          </p:nvSpPr>
          <p:spPr>
            <a:xfrm>
              <a:off x="-62200" y="5086225"/>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Arial"/>
                  <a:ea typeface="Arial"/>
                  <a:cs typeface="Arial"/>
                  <a:sym typeface="Arial"/>
                </a:rPr>
                <a:t>Evaluar la solidez de la evidencia</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32"/>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832" name="Google Shape;832;p32"/>
          <p:cNvSpPr txBox="1"/>
          <p:nvPr/>
        </p:nvSpPr>
        <p:spPr>
          <a:xfrm>
            <a:off x="769772" y="2130183"/>
            <a:ext cx="8322300" cy="6927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Aplicar este aprendizaje a su trabajo</a:t>
            </a:r>
            <a:endParaRPr lang="es-AR" sz="5000" b="1" i="0" u="none" strike="noStrike" cap="none" noProof="0" dirty="0">
              <a:solidFill>
                <a:srgbClr val="FFFFFF"/>
              </a:solidFill>
              <a:latin typeface="Arial"/>
              <a:ea typeface="Arial"/>
              <a:cs typeface="Arial"/>
              <a:sym typeface="Arial"/>
            </a:endParaRPr>
          </a:p>
        </p:txBody>
      </p:sp>
      <p:cxnSp>
        <p:nvCxnSpPr>
          <p:cNvPr id="833" name="Google Shape;833;p32"/>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834" name="Google Shape;834;p32"/>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8">
          <a:extLst>
            <a:ext uri="{FF2B5EF4-FFF2-40B4-BE49-F238E27FC236}">
              <a16:creationId xmlns:a16="http://schemas.microsoft.com/office/drawing/2014/main" id="{3F2D527C-3966-4713-ED69-ADC9AB3C33F8}"/>
            </a:ext>
          </a:extLst>
        </p:cNvPr>
        <p:cNvGrpSpPr/>
        <p:nvPr/>
      </p:nvGrpSpPr>
      <p:grpSpPr>
        <a:xfrm>
          <a:off x="0" y="0"/>
          <a:ext cx="0" cy="0"/>
          <a:chOff x="0" y="0"/>
          <a:chExt cx="0" cy="0"/>
        </a:xfrm>
      </p:grpSpPr>
      <p:sp>
        <p:nvSpPr>
          <p:cNvPr id="839" name="Google Shape;839;g34f303c7b2d_0_961">
            <a:extLst>
              <a:ext uri="{FF2B5EF4-FFF2-40B4-BE49-F238E27FC236}">
                <a16:creationId xmlns:a16="http://schemas.microsoft.com/office/drawing/2014/main" id="{6DDB4381-F26F-831E-02B8-A41356B61C24}"/>
              </a:ext>
            </a:extLst>
          </p:cNvPr>
          <p:cNvSpPr txBox="1"/>
          <p:nvPr/>
        </p:nvSpPr>
        <p:spPr>
          <a:xfrm>
            <a:off x="591757" y="413419"/>
            <a:ext cx="77541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595"/>
              <a:buFont typeface="Arial"/>
              <a:buNone/>
            </a:pPr>
            <a:r>
              <a:rPr lang="es-AR" sz="2400" b="1" i="0" u="none" strike="noStrike" cap="none" noProof="0" dirty="0">
                <a:solidFill>
                  <a:srgbClr val="FFFFFF"/>
                </a:solidFill>
                <a:latin typeface="Arial"/>
                <a:ea typeface="Arial"/>
                <a:cs typeface="Arial"/>
                <a:sym typeface="Arial"/>
              </a:rPr>
              <a:t>Small </a:t>
            </a:r>
            <a:r>
              <a:rPr lang="es-AR" sz="2400" b="1" i="0" u="none" strike="noStrike" cap="none" noProof="0" dirty="0" err="1">
                <a:solidFill>
                  <a:srgbClr val="FFFFFF"/>
                </a:solidFill>
                <a:latin typeface="Arial"/>
                <a:ea typeface="Arial"/>
                <a:cs typeface="Arial"/>
                <a:sym typeface="Arial"/>
              </a:rPr>
              <a:t>group</a:t>
            </a:r>
            <a:r>
              <a:rPr lang="es-AR" sz="2400" b="1" i="0" u="none" strike="noStrike" cap="none" noProof="0" dirty="0">
                <a:solidFill>
                  <a:srgbClr val="FFFFFF"/>
                </a:solidFill>
                <a:latin typeface="Arial"/>
                <a:ea typeface="Arial"/>
                <a:cs typeface="Arial"/>
                <a:sym typeface="Arial"/>
              </a:rPr>
              <a:t> </a:t>
            </a:r>
            <a:r>
              <a:rPr lang="es-AR" sz="2400" b="1" i="0" u="none" strike="noStrike" cap="none" noProof="0" dirty="0" err="1">
                <a:solidFill>
                  <a:srgbClr val="FFFFFF"/>
                </a:solidFill>
                <a:latin typeface="Arial"/>
                <a:ea typeface="Arial"/>
                <a:cs typeface="Arial"/>
                <a:sym typeface="Arial"/>
              </a:rPr>
              <a:t>activity</a:t>
            </a:r>
            <a:endParaRPr lang="es-AR" sz="1400" b="0" i="0" u="none" strike="noStrike" cap="none" noProof="0" dirty="0">
              <a:solidFill>
                <a:srgbClr val="000000"/>
              </a:solidFill>
              <a:latin typeface="Arial"/>
              <a:ea typeface="Arial"/>
              <a:cs typeface="Arial"/>
              <a:sym typeface="Arial"/>
            </a:endParaRPr>
          </a:p>
        </p:txBody>
      </p:sp>
      <p:pic>
        <p:nvPicPr>
          <p:cNvPr id="840" name="Google Shape;840;g34f303c7b2d_0_961">
            <a:extLst>
              <a:ext uri="{FF2B5EF4-FFF2-40B4-BE49-F238E27FC236}">
                <a16:creationId xmlns:a16="http://schemas.microsoft.com/office/drawing/2014/main" id="{A5C84F6F-EEE2-0BDB-D3D1-35B9E0BB1006}"/>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grpSp>
        <p:nvGrpSpPr>
          <p:cNvPr id="841" name="Google Shape;841;g34f303c7b2d_0_961">
            <a:extLst>
              <a:ext uri="{FF2B5EF4-FFF2-40B4-BE49-F238E27FC236}">
                <a16:creationId xmlns:a16="http://schemas.microsoft.com/office/drawing/2014/main" id="{B66DF2A4-0D6B-2711-34F6-42D8BC46EE84}"/>
              </a:ext>
            </a:extLst>
          </p:cNvPr>
          <p:cNvGrpSpPr/>
          <p:nvPr/>
        </p:nvGrpSpPr>
        <p:grpSpPr>
          <a:xfrm>
            <a:off x="4" y="6250"/>
            <a:ext cx="9249470" cy="6858000"/>
            <a:chOff x="4" y="6250"/>
            <a:chExt cx="9249470" cy="6858000"/>
          </a:xfrm>
        </p:grpSpPr>
        <p:pic>
          <p:nvPicPr>
            <p:cNvPr id="842" name="Google Shape;842;g34f303c7b2d_0_961">
              <a:extLst>
                <a:ext uri="{FF2B5EF4-FFF2-40B4-BE49-F238E27FC236}">
                  <a16:creationId xmlns:a16="http://schemas.microsoft.com/office/drawing/2014/main" id="{88EA403F-E112-7EE7-35FB-22AA33D9B2B1}"/>
                </a:ext>
              </a:extLst>
            </p:cNvPr>
            <p:cNvPicPr preferRelativeResize="0"/>
            <p:nvPr/>
          </p:nvPicPr>
          <p:blipFill>
            <a:blip r:embed="rId4"/>
            <a:srcRect t="10" b="10"/>
            <a:stretch/>
          </p:blipFill>
          <p:spPr>
            <a:xfrm>
              <a:off x="4" y="6250"/>
              <a:ext cx="9249470" cy="6858000"/>
            </a:xfrm>
            <a:prstGeom prst="rect">
              <a:avLst/>
            </a:prstGeom>
            <a:noFill/>
            <a:ln>
              <a:noFill/>
            </a:ln>
          </p:spPr>
        </p:pic>
        <p:sp>
          <p:nvSpPr>
            <p:cNvPr id="843" name="Google Shape;843;g34f303c7b2d_0_961">
              <a:extLst>
                <a:ext uri="{FF2B5EF4-FFF2-40B4-BE49-F238E27FC236}">
                  <a16:creationId xmlns:a16="http://schemas.microsoft.com/office/drawing/2014/main" id="{1178BE2D-7CF5-9894-EC6F-8E1585D3CEE6}"/>
                </a:ext>
              </a:extLst>
            </p:cNvPr>
            <p:cNvSpPr txBox="1"/>
            <p:nvPr/>
          </p:nvSpPr>
          <p:spPr>
            <a:xfrm>
              <a:off x="1728388" y="1779425"/>
              <a:ext cx="5792700" cy="2529900"/>
            </a:xfrm>
            <a:prstGeom prst="rect">
              <a:avLst/>
            </a:prstGeom>
            <a:solidFill>
              <a:srgbClr val="F3F1E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F5AA6"/>
                </a:buClr>
                <a:buSzPts val="2200"/>
                <a:buFont typeface="Helvetica Neue"/>
                <a:buNone/>
              </a:pPr>
              <a:r>
                <a:rPr lang="es-AR" sz="1700" b="0" i="0" u="none" strike="noStrike" cap="none" noProof="0" dirty="0">
                  <a:solidFill>
                    <a:srgbClr val="2F5AA6"/>
                  </a:solidFill>
                  <a:latin typeface="Helvetica Neue"/>
                  <a:ea typeface="Helvetica Neue"/>
                  <a:cs typeface="Helvetica Neue"/>
                  <a:sym typeface="Helvetica Neue"/>
                </a:rPr>
                <a:t>Reflexione sobre su propio </a:t>
              </a:r>
              <a:r>
                <a:rPr lang="es-AR" sz="1700" b="0" i="0" u="none" strike="noStrike" cap="none" noProof="0" dirty="0" err="1">
                  <a:solidFill>
                    <a:srgbClr val="2F5AA6"/>
                  </a:solidFill>
                  <a:latin typeface="Helvetica Neue"/>
                  <a:ea typeface="Helvetica Neue"/>
                  <a:cs typeface="Helvetica Neue"/>
                  <a:sym typeface="Helvetica Neue"/>
                </a:rPr>
                <a:t>trab</a:t>
              </a:r>
              <a:r>
                <a:rPr lang="es-AR" sz="1700" dirty="0">
                  <a:solidFill>
                    <a:srgbClr val="2F5AA6"/>
                  </a:solidFill>
                  <a:latin typeface="Helvetica Neue"/>
                  <a:ea typeface="Helvetica Neue"/>
                  <a:cs typeface="Helvetica Neue"/>
                  <a:sym typeface="Helvetica Neue"/>
                </a:rPr>
                <a:t>ajo</a:t>
              </a:r>
              <a:r>
                <a:rPr lang="es-AR" sz="1700" b="0" i="0" u="none" strike="noStrike" cap="none" noProof="0" dirty="0">
                  <a:solidFill>
                    <a:srgbClr val="2F5AA6"/>
                  </a:solidFill>
                  <a:latin typeface="Helvetica Neue"/>
                  <a:ea typeface="Helvetica Neue"/>
                  <a:cs typeface="Helvetica Neue"/>
                  <a:sym typeface="Helvetica Neue"/>
                </a:rPr>
                <a:t> (o el de las y los evaluadores con quienes colabora):</a:t>
              </a:r>
            </a:p>
            <a:p>
              <a:pPr marL="457200" marR="0" lvl="0" indent="-336550" algn="l" rtl="0">
                <a:lnSpc>
                  <a:spcPct val="100000"/>
                </a:lnSpc>
                <a:spcBef>
                  <a:spcPts val="0"/>
                </a:spcBef>
                <a:spcAft>
                  <a:spcPts val="0"/>
                </a:spcAft>
                <a:buClr>
                  <a:srgbClr val="2F5AA6"/>
                </a:buClr>
                <a:buSzPts val="1700"/>
                <a:buFont typeface="Helvetica Neue"/>
                <a:buChar char="●"/>
              </a:pPr>
              <a:r>
                <a:rPr lang="es-AR" sz="1700" b="0" i="0" u="none" strike="noStrike" cap="none" noProof="0" dirty="0">
                  <a:solidFill>
                    <a:srgbClr val="2F5AA6"/>
                  </a:solidFill>
                  <a:latin typeface="Helvetica Neue"/>
                  <a:ea typeface="Helvetica Neue"/>
                  <a:cs typeface="Helvetica Neue"/>
                  <a:sym typeface="Helvetica Neue"/>
                </a:rPr>
                <a:t>¿Dónde y cómo se interroga la causalidad de manera adecuada?</a:t>
              </a:r>
            </a:p>
            <a:p>
              <a:pPr marL="457200" marR="0" lvl="0" indent="-336550" algn="l" rtl="0">
                <a:lnSpc>
                  <a:spcPct val="100000"/>
                </a:lnSpc>
                <a:spcBef>
                  <a:spcPts val="0"/>
                </a:spcBef>
                <a:spcAft>
                  <a:spcPts val="0"/>
                </a:spcAft>
                <a:buClr>
                  <a:srgbClr val="2F5AA6"/>
                </a:buClr>
                <a:buSzPts val="1700"/>
                <a:buFont typeface="Helvetica Neue"/>
                <a:buChar char="●"/>
              </a:pPr>
              <a:r>
                <a:rPr lang="es-AR" sz="1700" dirty="0">
                  <a:solidFill>
                    <a:srgbClr val="2F5AA6"/>
                  </a:solidFill>
                  <a:latin typeface="Helvetica Neue"/>
                  <a:ea typeface="Helvetica Neue"/>
                  <a:cs typeface="Helvetica Neue"/>
                  <a:sym typeface="Helvetica Neue"/>
                </a:rPr>
                <a:t>¿Dónde podría profundizarse el estudio de la causalidad, ya sea en la recopilación de datos, en su análisis o en el proceso de búsqueda de sentido?</a:t>
              </a:r>
              <a:endParaRPr lang="es-AR" sz="1700" b="0" i="0" u="none" strike="noStrike" cap="none" noProof="0" dirty="0">
                <a:solidFill>
                  <a:srgbClr val="2F5AA6"/>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700"/>
                <a:buFont typeface="Arial"/>
                <a:buNone/>
              </a:pPr>
              <a:endParaRPr lang="es-AR" sz="1700" b="0" i="0" u="none" strike="noStrike" cap="none" noProof="0" dirty="0">
                <a:solidFill>
                  <a:srgbClr val="2F5AA6"/>
                </a:solidFill>
                <a:latin typeface="Helvetica Neue"/>
                <a:ea typeface="Helvetica Neue"/>
                <a:cs typeface="Helvetica Neue"/>
                <a:sym typeface="Helvetica Neue"/>
              </a:endParaRPr>
            </a:p>
            <a:p>
              <a:pPr lvl="0">
                <a:buSzPts val="1700"/>
              </a:pPr>
              <a:r>
                <a:rPr lang="es-AR" sz="1700" dirty="0">
                  <a:solidFill>
                    <a:srgbClr val="2F5AA6"/>
                  </a:solidFill>
                  <a:latin typeface="Helvetica Neue"/>
                  <a:ea typeface="Helvetica Neue"/>
                  <a:cs typeface="Helvetica Neue"/>
                  <a:sym typeface="Helvetica Neue"/>
                </a:rPr>
                <a:t>En pequeños grupos de discusión, compartan sus ejemplos reflexionen juntos acerca de cada uno.</a:t>
              </a:r>
            </a:p>
          </p:txBody>
        </p:sp>
      </p:grpSp>
    </p:spTree>
    <p:extLst>
      <p:ext uri="{BB962C8B-B14F-4D97-AF65-F5344CB8AC3E}">
        <p14:creationId xmlns:p14="http://schemas.microsoft.com/office/powerpoint/2010/main" val="569991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7"/>
        <p:cNvGrpSpPr/>
        <p:nvPr/>
      </p:nvGrpSpPr>
      <p:grpSpPr>
        <a:xfrm>
          <a:off x="0" y="0"/>
          <a:ext cx="0" cy="0"/>
          <a:chOff x="0" y="0"/>
          <a:chExt cx="0" cy="0"/>
        </a:xfrm>
      </p:grpSpPr>
      <p:sp>
        <p:nvSpPr>
          <p:cNvPr id="848" name="Google Shape;848;g34cb31c3fae_0_407"/>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849" name="Google Shape;849;g34cb31c3fae_0_407"/>
          <p:cNvSpPr txBox="1"/>
          <p:nvPr/>
        </p:nvSpPr>
        <p:spPr>
          <a:xfrm>
            <a:off x="619275" y="2018355"/>
            <a:ext cx="8322300" cy="6927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s-AR" sz="3900" b="1" i="0" u="none" strike="noStrike" cap="none" noProof="0" dirty="0">
                <a:solidFill>
                  <a:srgbClr val="FFFFFF"/>
                </a:solidFill>
                <a:latin typeface="Calibri"/>
                <a:ea typeface="Calibri"/>
                <a:cs typeface="Calibri"/>
                <a:sym typeface="Calibri"/>
              </a:rPr>
              <a:t>Preguntas y Compromisos</a:t>
            </a:r>
            <a:endParaRPr lang="es-AR" sz="5000" b="1" i="0" u="none" strike="noStrike" cap="none" noProof="0" dirty="0">
              <a:solidFill>
                <a:srgbClr val="FFFFFF"/>
              </a:solidFill>
              <a:latin typeface="Arial"/>
              <a:ea typeface="Arial"/>
              <a:cs typeface="Arial"/>
              <a:sym typeface="Arial"/>
            </a:endParaRPr>
          </a:p>
        </p:txBody>
      </p:sp>
      <p:cxnSp>
        <p:nvCxnSpPr>
          <p:cNvPr id="850" name="Google Shape;850;g34cb31c3fae_0_407"/>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851" name="Google Shape;851;g34cb31c3fae_0_407"/>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7"/>
        <p:cNvGrpSpPr/>
        <p:nvPr/>
      </p:nvGrpSpPr>
      <p:grpSpPr>
        <a:xfrm>
          <a:off x="0" y="0"/>
          <a:ext cx="0" cy="0"/>
          <a:chOff x="0" y="0"/>
          <a:chExt cx="0" cy="0"/>
        </a:xfrm>
      </p:grpSpPr>
      <p:sp>
        <p:nvSpPr>
          <p:cNvPr id="148" name="Google Shape;148;g34cb31c3fae_0_99"/>
          <p:cNvSpPr/>
          <p:nvPr/>
        </p:nvSpPr>
        <p:spPr>
          <a:xfrm>
            <a:off x="4083150" y="-6650"/>
            <a:ext cx="5061000" cy="1492200"/>
          </a:xfrm>
          <a:prstGeom prst="rect">
            <a:avLst/>
          </a:prstGeom>
          <a:solidFill>
            <a:srgbClr val="8DA9D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149" name="Google Shape;149;g34cb31c3fae_0_99"/>
          <p:cNvSpPr/>
          <p:nvPr/>
        </p:nvSpPr>
        <p:spPr>
          <a:xfrm>
            <a:off x="7050" y="-20475"/>
            <a:ext cx="4076100" cy="6858000"/>
          </a:xfrm>
          <a:prstGeom prst="rect">
            <a:avLst/>
          </a:prstGeom>
          <a:solidFill>
            <a:srgbClr val="97E2C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Helvetica Neue"/>
              <a:ea typeface="Helvetica Neue"/>
              <a:cs typeface="Helvetica Neue"/>
              <a:sym typeface="Helvetica Neue"/>
            </a:endParaRPr>
          </a:p>
        </p:txBody>
      </p:sp>
      <p:sp>
        <p:nvSpPr>
          <p:cNvPr id="150" name="Google Shape;150;g34cb31c3fae_0_99"/>
          <p:cNvSpPr/>
          <p:nvPr/>
        </p:nvSpPr>
        <p:spPr>
          <a:xfrm>
            <a:off x="0" y="-6650"/>
            <a:ext cx="40761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151" name="Google Shape;151;g34cb31c3fae_0_99"/>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152" name="Google Shape;152;g34cb31c3fae_0_99"/>
          <p:cNvSpPr txBox="1"/>
          <p:nvPr/>
        </p:nvSpPr>
        <p:spPr>
          <a:xfrm>
            <a:off x="591600" y="467275"/>
            <a:ext cx="3086700" cy="5616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Agenda</a:t>
            </a:r>
            <a:endParaRPr lang="es-AR" sz="1400" b="0" i="0" u="none" strike="noStrike" cap="none" noProof="0" dirty="0">
              <a:solidFill>
                <a:srgbClr val="000000"/>
              </a:solidFill>
              <a:latin typeface="Arial"/>
              <a:ea typeface="Arial"/>
              <a:cs typeface="Arial"/>
              <a:sym typeface="Arial"/>
            </a:endParaRPr>
          </a:p>
        </p:txBody>
      </p:sp>
      <p:pic>
        <p:nvPicPr>
          <p:cNvPr id="153" name="Google Shape;153;g34cb31c3fae_0_99"/>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154" name="Google Shape;154;g34cb31c3fae_0_99"/>
          <p:cNvSpPr txBox="1"/>
          <p:nvPr/>
        </p:nvSpPr>
        <p:spPr>
          <a:xfrm>
            <a:off x="188093" y="1531874"/>
            <a:ext cx="3716100" cy="4108787"/>
          </a:xfrm>
          <a:prstGeom prst="rect">
            <a:avLst/>
          </a:prstGeom>
          <a:noFill/>
          <a:ln>
            <a:noFill/>
          </a:ln>
        </p:spPr>
        <p:txBody>
          <a:bodyPr spcFirstLastPara="1" wrap="square" lIns="91425" tIns="91425" rIns="91425" bIns="91425" anchor="t" anchorCtr="0">
            <a:spAutoFit/>
          </a:bodyPr>
          <a:lstStyle/>
          <a:p>
            <a:pPr marL="285750" marR="0" lvl="0" indent="-279400" algn="l" rtl="0">
              <a:lnSpc>
                <a:spcPct val="100000"/>
              </a:lnSpc>
              <a:spcBef>
                <a:spcPts val="1000"/>
              </a:spcBef>
              <a:spcAft>
                <a:spcPts val="0"/>
              </a:spcAft>
              <a:buClr>
                <a:srgbClr val="000000"/>
              </a:buClr>
              <a:buSzPts val="1650"/>
              <a:buFont typeface="Arial"/>
              <a:buChar char="•"/>
            </a:pPr>
            <a:r>
              <a:rPr lang="es-AR" sz="2000" b="0" i="0" u="none" strike="noStrike" cap="none" noProof="0" dirty="0">
                <a:solidFill>
                  <a:srgbClr val="000000"/>
                </a:solidFill>
                <a:latin typeface="Arial"/>
                <a:ea typeface="Arial"/>
                <a:cs typeface="Arial"/>
                <a:sym typeface="Arial"/>
              </a:rPr>
              <a:t>Bienvenida</a:t>
            </a:r>
            <a:endParaRPr lang="es-AR" sz="1200" b="0" i="0" u="none" strike="noStrike" cap="none" noProof="0" dirty="0">
              <a:solidFill>
                <a:srgbClr val="000000"/>
              </a:solidFill>
              <a:latin typeface="Arial"/>
              <a:ea typeface="Arial"/>
              <a:cs typeface="Arial"/>
              <a:sym typeface="Arial"/>
            </a:endParaRPr>
          </a:p>
          <a:p>
            <a:pPr marL="285750" marR="0" lvl="0" indent="-279400" algn="l" rtl="0">
              <a:lnSpc>
                <a:spcPct val="100000"/>
              </a:lnSpc>
              <a:spcBef>
                <a:spcPts val="1000"/>
              </a:spcBef>
              <a:spcAft>
                <a:spcPts val="0"/>
              </a:spcAft>
              <a:buClr>
                <a:srgbClr val="000000"/>
              </a:buClr>
              <a:buSzPts val="1650"/>
              <a:buFont typeface="Arial"/>
              <a:buChar char="•"/>
            </a:pPr>
            <a:r>
              <a:rPr lang="es-AR" sz="2000" b="0" i="0" u="none" strike="noStrike" cap="none" noProof="0" dirty="0">
                <a:solidFill>
                  <a:srgbClr val="000000"/>
                </a:solidFill>
                <a:latin typeface="Arial"/>
                <a:ea typeface="Arial"/>
                <a:cs typeface="Arial"/>
                <a:sym typeface="Arial"/>
              </a:rPr>
              <a:t>Conceptos clave (repaso)</a:t>
            </a:r>
          </a:p>
          <a:p>
            <a:pPr marL="285750" marR="0" lvl="0" indent="-279400" algn="l" rtl="0">
              <a:lnSpc>
                <a:spcPct val="100000"/>
              </a:lnSpc>
              <a:spcBef>
                <a:spcPts val="1000"/>
              </a:spcBef>
              <a:spcAft>
                <a:spcPts val="0"/>
              </a:spcAft>
              <a:buClr>
                <a:srgbClr val="000000"/>
              </a:buClr>
              <a:buSzPts val="1650"/>
              <a:buFont typeface="Arial"/>
              <a:buChar char="•"/>
            </a:pPr>
            <a:r>
              <a:rPr lang="es-AR" sz="2000" b="0" i="0" u="none" strike="noStrike" cap="none" noProof="0" dirty="0">
                <a:solidFill>
                  <a:srgbClr val="000000"/>
                </a:solidFill>
                <a:latin typeface="Arial"/>
                <a:ea typeface="Arial"/>
                <a:cs typeface="Arial"/>
                <a:sym typeface="Arial"/>
              </a:rPr>
              <a:t>Estudio de caso</a:t>
            </a:r>
          </a:p>
          <a:p>
            <a:pPr marL="285750" marR="0" lvl="0" indent="-285750" algn="l" rtl="0">
              <a:lnSpc>
                <a:spcPct val="100000"/>
              </a:lnSpc>
              <a:spcBef>
                <a:spcPts val="1000"/>
              </a:spcBef>
              <a:spcAft>
                <a:spcPts val="0"/>
              </a:spcAft>
              <a:buClr>
                <a:srgbClr val="000000"/>
              </a:buClr>
              <a:buSzPts val="2300"/>
              <a:buFont typeface="Arial"/>
              <a:buChar char="•"/>
            </a:pPr>
            <a:r>
              <a:rPr lang="es-AR" sz="2000" b="0" i="0" u="none" strike="noStrike" cap="none" noProof="0" dirty="0">
                <a:solidFill>
                  <a:srgbClr val="000000"/>
                </a:solidFill>
                <a:latin typeface="Arial"/>
                <a:ea typeface="Arial"/>
                <a:cs typeface="Arial"/>
                <a:sym typeface="Arial"/>
              </a:rPr>
              <a:t>Planificación:</a:t>
            </a:r>
          </a:p>
          <a:p>
            <a:pPr marL="914400" marR="0" lvl="1" indent="-374650" algn="l" rtl="0">
              <a:lnSpc>
                <a:spcPct val="100000"/>
              </a:lnSpc>
              <a:spcBef>
                <a:spcPts val="1000"/>
              </a:spcBef>
              <a:spcAft>
                <a:spcPts val="0"/>
              </a:spcAft>
              <a:buClr>
                <a:srgbClr val="000000"/>
              </a:buClr>
              <a:buSzPts val="2300"/>
              <a:buFont typeface="Arial"/>
              <a:buChar char="○"/>
            </a:pPr>
            <a:r>
              <a:rPr lang="es-AR" sz="2000" b="0" i="0" u="none" strike="noStrike" cap="none" noProof="0" dirty="0">
                <a:solidFill>
                  <a:srgbClr val="000000"/>
                </a:solidFill>
                <a:latin typeface="Arial"/>
                <a:ea typeface="Arial"/>
                <a:cs typeface="Arial"/>
                <a:sym typeface="Arial"/>
              </a:rPr>
              <a:t>Preguntas</a:t>
            </a:r>
          </a:p>
          <a:p>
            <a:pPr marL="914400" marR="0" lvl="1" indent="-374650" algn="l" rtl="0">
              <a:lnSpc>
                <a:spcPct val="100000"/>
              </a:lnSpc>
              <a:spcBef>
                <a:spcPts val="1000"/>
              </a:spcBef>
              <a:spcAft>
                <a:spcPts val="0"/>
              </a:spcAft>
              <a:buClr>
                <a:srgbClr val="000000"/>
              </a:buClr>
              <a:buSzPts val="2300"/>
              <a:buFont typeface="Arial"/>
              <a:buChar char="○"/>
            </a:pPr>
            <a:r>
              <a:rPr lang="es-AR" sz="2000" b="0" i="0" u="none" strike="noStrike" cap="none" noProof="0" dirty="0">
                <a:solidFill>
                  <a:srgbClr val="000000"/>
                </a:solidFill>
                <a:latin typeface="Arial"/>
                <a:ea typeface="Arial"/>
                <a:cs typeface="Arial"/>
                <a:sym typeface="Arial"/>
              </a:rPr>
              <a:t>Métodos</a:t>
            </a:r>
          </a:p>
          <a:p>
            <a:pPr marL="914400" marR="0" lvl="1" indent="-374650" algn="l" rtl="0">
              <a:lnSpc>
                <a:spcPct val="100000"/>
              </a:lnSpc>
              <a:spcBef>
                <a:spcPts val="1000"/>
              </a:spcBef>
              <a:spcAft>
                <a:spcPts val="0"/>
              </a:spcAft>
              <a:buClr>
                <a:srgbClr val="000000"/>
              </a:buClr>
              <a:buSzPts val="2300"/>
              <a:buFont typeface="Arial"/>
              <a:buChar char="○"/>
            </a:pPr>
            <a:r>
              <a:rPr lang="es-AR" sz="2000" b="0" i="0" u="none" strike="noStrike" cap="none" noProof="0" dirty="0">
                <a:solidFill>
                  <a:srgbClr val="000000"/>
                </a:solidFill>
                <a:latin typeface="Arial"/>
                <a:ea typeface="Arial"/>
                <a:cs typeface="Arial"/>
                <a:sym typeface="Arial"/>
              </a:rPr>
              <a:t>Análisis</a:t>
            </a:r>
          </a:p>
          <a:p>
            <a:pPr marL="285750" marR="0" lvl="0" indent="-285750" algn="l" rtl="0">
              <a:lnSpc>
                <a:spcPct val="100000"/>
              </a:lnSpc>
              <a:spcBef>
                <a:spcPts val="1000"/>
              </a:spcBef>
              <a:spcAft>
                <a:spcPts val="0"/>
              </a:spcAft>
              <a:buClr>
                <a:srgbClr val="000000"/>
              </a:buClr>
              <a:buSzPts val="2300"/>
              <a:buFont typeface="Arial"/>
              <a:buChar char="•"/>
            </a:pPr>
            <a:r>
              <a:rPr lang="es-AR" sz="2000" b="0" i="0" u="none" strike="noStrike" cap="none" noProof="0" dirty="0">
                <a:solidFill>
                  <a:srgbClr val="000000"/>
                </a:solidFill>
                <a:latin typeface="Arial"/>
                <a:ea typeface="Arial"/>
                <a:cs typeface="Arial"/>
                <a:sym typeface="Arial"/>
              </a:rPr>
              <a:t>Explorar su trabajo</a:t>
            </a:r>
          </a:p>
          <a:p>
            <a:pPr marL="285750" marR="0" lvl="0" indent="-285750" algn="l" rtl="0">
              <a:lnSpc>
                <a:spcPct val="100000"/>
              </a:lnSpc>
              <a:spcBef>
                <a:spcPts val="1000"/>
              </a:spcBef>
              <a:spcAft>
                <a:spcPts val="0"/>
              </a:spcAft>
              <a:buClr>
                <a:srgbClr val="000000"/>
              </a:buClr>
              <a:buSzPts val="2300"/>
              <a:buFont typeface="Arial"/>
              <a:buChar char="•"/>
            </a:pPr>
            <a:r>
              <a:rPr lang="es-AR" sz="2000" b="0" i="0" u="none" strike="noStrike" cap="none" noProof="0" dirty="0">
                <a:solidFill>
                  <a:srgbClr val="000000"/>
                </a:solidFill>
                <a:latin typeface="Arial"/>
                <a:ea typeface="Arial"/>
                <a:cs typeface="Arial"/>
                <a:sym typeface="Arial"/>
              </a:rPr>
              <a:t>Q&amp;A y conclusión</a:t>
            </a:r>
          </a:p>
        </p:txBody>
      </p:sp>
      <p:sp>
        <p:nvSpPr>
          <p:cNvPr id="155" name="Google Shape;155;g34cb31c3fae_0_99"/>
          <p:cNvSpPr txBox="1"/>
          <p:nvPr/>
        </p:nvSpPr>
        <p:spPr>
          <a:xfrm>
            <a:off x="4209325" y="467275"/>
            <a:ext cx="4792200" cy="5616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chemeClr val="dk1"/>
                </a:solidFill>
                <a:latin typeface="Arial"/>
                <a:ea typeface="Arial"/>
                <a:cs typeface="Arial"/>
                <a:sym typeface="Arial"/>
              </a:rPr>
              <a:t>Objetivos de aprendizaje</a:t>
            </a:r>
            <a:endParaRPr lang="es-AR" sz="1400" b="0" i="0" u="none" strike="noStrike" cap="none" noProof="0" dirty="0">
              <a:solidFill>
                <a:schemeClr val="dk1"/>
              </a:solidFill>
              <a:latin typeface="Arial"/>
              <a:ea typeface="Arial"/>
              <a:cs typeface="Arial"/>
              <a:sym typeface="Arial"/>
            </a:endParaRPr>
          </a:p>
        </p:txBody>
      </p:sp>
      <p:sp>
        <p:nvSpPr>
          <p:cNvPr id="156" name="Google Shape;156;g34cb31c3fae_0_99"/>
          <p:cNvSpPr txBox="1"/>
          <p:nvPr/>
        </p:nvSpPr>
        <p:spPr>
          <a:xfrm>
            <a:off x="4131180" y="1531874"/>
            <a:ext cx="4934700" cy="4749988"/>
          </a:xfrm>
          <a:prstGeom prst="rect">
            <a:avLst/>
          </a:prstGeom>
          <a:noFill/>
          <a:ln>
            <a:noFill/>
          </a:ln>
        </p:spPr>
        <p:txBody>
          <a:bodyPr spcFirstLastPara="1" wrap="square" lIns="91425" tIns="91425" rIns="91425" bIns="91425" anchor="t" anchorCtr="0">
            <a:spAutoFit/>
          </a:bodyPr>
          <a:lstStyle/>
          <a:p>
            <a:pPr marL="285750" marR="0" lvl="0" indent="-285750" algn="l" rtl="0">
              <a:lnSpc>
                <a:spcPct val="115000"/>
              </a:lnSpc>
              <a:spcBef>
                <a:spcPts val="2000"/>
              </a:spcBef>
              <a:spcAft>
                <a:spcPts val="0"/>
              </a:spcAft>
              <a:buClr>
                <a:srgbClr val="000000"/>
              </a:buClr>
              <a:buSzPts val="2100"/>
              <a:buFont typeface="Arial"/>
              <a:buChar char="•"/>
            </a:pPr>
            <a:r>
              <a:rPr lang="es-AR" sz="2000" b="0" i="0" u="none" strike="noStrike" cap="none" noProof="0" dirty="0">
                <a:solidFill>
                  <a:srgbClr val="000000"/>
                </a:solidFill>
                <a:latin typeface="Arial"/>
                <a:ea typeface="Arial"/>
                <a:cs typeface="Arial"/>
                <a:sym typeface="Arial"/>
              </a:rPr>
              <a:t>Crear e identificar preguntas de evaluación de caminos causales</a:t>
            </a:r>
          </a:p>
          <a:p>
            <a:pPr marL="285750" marR="0" lvl="0" indent="-285750" algn="l" rtl="0">
              <a:lnSpc>
                <a:spcPct val="115000"/>
              </a:lnSpc>
              <a:spcBef>
                <a:spcPts val="2000"/>
              </a:spcBef>
              <a:spcAft>
                <a:spcPts val="0"/>
              </a:spcAft>
              <a:buClr>
                <a:srgbClr val="000000"/>
              </a:buClr>
              <a:buSzPts val="2100"/>
              <a:buFont typeface="Arial"/>
              <a:buChar char="•"/>
            </a:pPr>
            <a:r>
              <a:rPr lang="es-AR" sz="2000" b="0" i="0" u="none" strike="noStrike" cap="none" noProof="0" dirty="0">
                <a:solidFill>
                  <a:srgbClr val="000000"/>
                </a:solidFill>
                <a:latin typeface="Arial"/>
                <a:ea typeface="Arial"/>
                <a:cs typeface="Arial"/>
                <a:sym typeface="Arial"/>
              </a:rPr>
              <a:t>Comprender cómo focalizar una evaluación de caminos causales</a:t>
            </a:r>
          </a:p>
          <a:p>
            <a:pPr marL="285750" marR="0" lvl="0" indent="-285750" algn="l" rtl="0">
              <a:lnSpc>
                <a:spcPct val="115000"/>
              </a:lnSpc>
              <a:spcBef>
                <a:spcPts val="2000"/>
              </a:spcBef>
              <a:spcAft>
                <a:spcPts val="0"/>
              </a:spcAft>
              <a:buClr>
                <a:srgbClr val="000000"/>
              </a:buClr>
              <a:buSzPts val="2100"/>
              <a:buFont typeface="Arial"/>
              <a:buChar char="•"/>
            </a:pPr>
            <a:r>
              <a:rPr lang="es-AR" sz="2000" noProof="0" dirty="0"/>
              <a:t>Comprender los conceptos clave de bricolaje y de cómo integrar múltiples métodos de caminos causales</a:t>
            </a:r>
            <a:endParaRPr lang="es-AR" sz="2000" b="0" i="0" u="none" strike="noStrike" cap="none" noProof="0" dirty="0">
              <a:solidFill>
                <a:srgbClr val="000000"/>
              </a:solidFill>
              <a:latin typeface="Arial"/>
              <a:ea typeface="Arial"/>
              <a:cs typeface="Arial"/>
              <a:sym typeface="Arial"/>
            </a:endParaRPr>
          </a:p>
          <a:p>
            <a:pPr marL="285750" marR="0" lvl="0" indent="-285750" algn="l" rtl="0">
              <a:lnSpc>
                <a:spcPct val="115000"/>
              </a:lnSpc>
              <a:spcBef>
                <a:spcPts val="2000"/>
              </a:spcBef>
              <a:spcAft>
                <a:spcPts val="0"/>
              </a:spcAft>
              <a:buClr>
                <a:srgbClr val="000000"/>
              </a:buClr>
              <a:buSzPts val="2100"/>
              <a:buFont typeface="Arial"/>
              <a:buChar char="•"/>
            </a:pPr>
            <a:r>
              <a:rPr lang="es-AR" sz="2000" b="0" i="0" u="none" strike="noStrike" cap="none" noProof="0" dirty="0">
                <a:solidFill>
                  <a:srgbClr val="000000"/>
                </a:solidFill>
                <a:latin typeface="Arial"/>
                <a:ea typeface="Arial"/>
                <a:cs typeface="Arial"/>
                <a:sym typeface="Arial"/>
              </a:rPr>
              <a:t>Aprender en qué se diferencian la codificación y el análisis causal del análisis con enfoque descriptivo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g34cb31c3fae_0_307"/>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857" name="Google Shape;857;g34cb31c3fae_0_307"/>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858" name="Google Shape;858;g34cb31c3fae_0_307"/>
          <p:cNvSpPr txBox="1">
            <a:spLocks noGrp="1"/>
          </p:cNvSpPr>
          <p:nvPr>
            <p:ph type="subTitle" idx="4294967295"/>
          </p:nvPr>
        </p:nvSpPr>
        <p:spPr>
          <a:xfrm>
            <a:off x="421798" y="1949000"/>
            <a:ext cx="8125200" cy="4232400"/>
          </a:xfrm>
          <a:prstGeom prst="rect">
            <a:avLst/>
          </a:prstGeom>
          <a:noFill/>
          <a:ln>
            <a:noFill/>
          </a:ln>
        </p:spPr>
        <p:txBody>
          <a:bodyPr spcFirstLastPara="1" wrap="square" lIns="45675" tIns="45675" rIns="45675" bIns="45675" anchor="t" anchorCtr="0">
            <a:normAutofit lnSpcReduction="10000"/>
          </a:bodyPr>
          <a:lstStyle/>
          <a:p>
            <a:pPr marL="0" marR="0" lvl="0" indent="0" algn="l" rtl="0">
              <a:lnSpc>
                <a:spcPct val="100000"/>
              </a:lnSpc>
              <a:spcBef>
                <a:spcPts val="500"/>
              </a:spcBef>
              <a:spcAft>
                <a:spcPts val="0"/>
              </a:spcAft>
              <a:buClr>
                <a:srgbClr val="0A4FA6"/>
              </a:buClr>
              <a:buSzPts val="3027"/>
              <a:buFont typeface="Calibri"/>
              <a:buNone/>
            </a:pPr>
            <a:r>
              <a:rPr lang="es-AR" sz="2700" b="0" i="0" u="none" strike="noStrike" cap="none" noProof="0" dirty="0">
                <a:solidFill>
                  <a:srgbClr val="2F5AA6"/>
                </a:solidFill>
                <a:latin typeface="Helvetica Neue"/>
                <a:ea typeface="Helvetica Neue"/>
                <a:cs typeface="Helvetica Neue"/>
                <a:sym typeface="Helvetica Neue"/>
              </a:rPr>
              <a:t>Reflexionando a partir del contenido de hoy, ¿qué es algo </a:t>
            </a:r>
            <a:r>
              <a:rPr lang="es-AR" sz="2700" b="1" i="0" u="none" strike="noStrike" cap="none" noProof="0" dirty="0">
                <a:solidFill>
                  <a:srgbClr val="2F5AA6"/>
                </a:solidFill>
                <a:latin typeface="Helvetica Neue"/>
                <a:ea typeface="Helvetica Neue"/>
                <a:cs typeface="Helvetica Neue"/>
                <a:sym typeface="Helvetica Neue"/>
              </a:rPr>
              <a:t>en lo que puede actuar en los próximos tres meses</a:t>
            </a:r>
            <a:r>
              <a:rPr lang="es-AR" sz="2700" b="0" i="0" u="none" strike="noStrike" cap="none" noProof="0" dirty="0">
                <a:solidFill>
                  <a:srgbClr val="2F5AA6"/>
                </a:solidFill>
                <a:latin typeface="Helvetica Neue"/>
                <a:ea typeface="Helvetica Neue"/>
                <a:cs typeface="Helvetica Neue"/>
                <a:sym typeface="Helvetica Neue"/>
              </a:rPr>
              <a:t>?</a:t>
            </a:r>
            <a:endParaRPr lang="es-AR" sz="2800" b="0" i="0" u="none" strike="noStrike" cap="none" noProof="0" dirty="0">
              <a:solidFill>
                <a:schemeClr val="dk1"/>
              </a:solidFill>
              <a:latin typeface="Arial"/>
              <a:ea typeface="Arial"/>
              <a:cs typeface="Arial"/>
              <a:sym typeface="Arial"/>
            </a:endParaRPr>
          </a:p>
          <a:p>
            <a:pPr marL="0" marR="0" lvl="0" indent="0" algn="l" rtl="0">
              <a:lnSpc>
                <a:spcPct val="100000"/>
              </a:lnSpc>
              <a:spcBef>
                <a:spcPts val="500"/>
              </a:spcBef>
              <a:spcAft>
                <a:spcPts val="0"/>
              </a:spcAft>
              <a:buClr>
                <a:srgbClr val="0A4FA6"/>
              </a:buClr>
              <a:buSzPts val="3027"/>
              <a:buFont typeface="Calibri"/>
              <a:buNone/>
            </a:pPr>
            <a:endParaRPr lang="es-AR" sz="2700" b="0" i="0" u="none" strike="noStrike" cap="none" noProof="0" dirty="0">
              <a:solidFill>
                <a:srgbClr val="2F5AA6"/>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rgbClr val="0A4FA6"/>
              </a:buClr>
              <a:buSzPts val="3027"/>
              <a:buFont typeface="Calibri"/>
              <a:buNone/>
            </a:pPr>
            <a:r>
              <a:rPr lang="es-AR" sz="2200" b="0" i="0" u="none" strike="noStrike" cap="none" noProof="0" dirty="0">
                <a:solidFill>
                  <a:srgbClr val="2F5AA6"/>
                </a:solidFill>
                <a:latin typeface="Helvetica Neue"/>
                <a:ea typeface="Helvetica Neue"/>
                <a:cs typeface="Helvetica Neue"/>
                <a:sym typeface="Helvetica Neue"/>
              </a:rPr>
              <a:t>Puede considerar:</a:t>
            </a:r>
            <a:endParaRPr lang="es-AR" sz="2800" b="0" i="0" u="none" strike="noStrike" cap="none" noProof="0" dirty="0">
              <a:solidFill>
                <a:schemeClr val="dk1"/>
              </a:solidFill>
              <a:latin typeface="Arial"/>
              <a:ea typeface="Arial"/>
              <a:cs typeface="Arial"/>
              <a:sym typeface="Arial"/>
            </a:endParaRPr>
          </a:p>
          <a:p>
            <a:pPr marL="457200" marR="0" lvl="0" indent="-428367" algn="l" rtl="0">
              <a:lnSpc>
                <a:spcPct val="100000"/>
              </a:lnSpc>
              <a:spcBef>
                <a:spcPts val="1100"/>
              </a:spcBef>
              <a:spcAft>
                <a:spcPts val="0"/>
              </a:spcAft>
              <a:buClr>
                <a:srgbClr val="0A4FA6"/>
              </a:buClr>
              <a:buSzPts val="3027"/>
              <a:buFont typeface="Arial"/>
              <a:buChar char="•"/>
            </a:pPr>
            <a:r>
              <a:rPr lang="es-AR" sz="2200" b="0" i="0" u="none" strike="noStrike" cap="none" noProof="0" dirty="0">
                <a:solidFill>
                  <a:srgbClr val="2F5AA6"/>
                </a:solidFill>
                <a:latin typeface="Helvetica Neue"/>
                <a:ea typeface="Helvetica Neue"/>
                <a:cs typeface="Helvetica Neue"/>
                <a:sym typeface="Helvetica Neue"/>
              </a:rPr>
              <a:t>Continuar aprendiendo, aprovechando los estudios de casos de la Iniciativa Causal </a:t>
            </a:r>
            <a:r>
              <a:rPr lang="es-AR" sz="2200" b="0" i="0" u="none" strike="noStrike" cap="none" noProof="0" dirty="0" err="1">
                <a:solidFill>
                  <a:srgbClr val="2F5AA6"/>
                </a:solidFill>
                <a:latin typeface="Helvetica Neue"/>
                <a:ea typeface="Helvetica Neue"/>
                <a:cs typeface="Helvetica Neue"/>
                <a:sym typeface="Helvetica Neue"/>
              </a:rPr>
              <a:t>Pathways</a:t>
            </a:r>
            <a:r>
              <a:rPr lang="es-AR" sz="2200" b="0" i="0" u="none" strike="noStrike" cap="none" noProof="0" dirty="0">
                <a:solidFill>
                  <a:srgbClr val="2F5AA6"/>
                </a:solidFill>
                <a:latin typeface="Helvetica Neue"/>
                <a:ea typeface="Helvetica Neue"/>
                <a:cs typeface="Helvetica Neue"/>
                <a:sym typeface="Helvetica Neue"/>
              </a:rPr>
              <a:t>, </a:t>
            </a:r>
            <a:r>
              <a:rPr lang="es-AR" sz="2200" b="0" i="0" u="none" strike="noStrike" cap="none" noProof="0" dirty="0" err="1">
                <a:solidFill>
                  <a:srgbClr val="2F5AA6"/>
                </a:solidFill>
                <a:latin typeface="Helvetica Neue"/>
                <a:ea typeface="Helvetica Neue"/>
                <a:cs typeface="Helvetica Neue"/>
                <a:sym typeface="Helvetica Neue"/>
              </a:rPr>
              <a:t>Better</a:t>
            </a:r>
            <a:r>
              <a:rPr lang="es-AR" sz="2200" b="0" i="0" u="none" strike="noStrike" cap="none" noProof="0" dirty="0">
                <a:solidFill>
                  <a:srgbClr val="2F5AA6"/>
                </a:solidFill>
                <a:latin typeface="Helvetica Neue"/>
                <a:ea typeface="Helvetica Neue"/>
                <a:cs typeface="Helvetica Neue"/>
                <a:sym typeface="Helvetica Neue"/>
              </a:rPr>
              <a:t> </a:t>
            </a:r>
            <a:r>
              <a:rPr lang="es-AR" sz="2200" b="0" i="0" u="none" strike="noStrike" cap="none" noProof="0" dirty="0" err="1">
                <a:solidFill>
                  <a:srgbClr val="2F5AA6"/>
                </a:solidFill>
                <a:latin typeface="Helvetica Neue"/>
                <a:ea typeface="Helvetica Neue"/>
                <a:cs typeface="Helvetica Neue"/>
                <a:sym typeface="Helvetica Neue"/>
              </a:rPr>
              <a:t>Evaluation</a:t>
            </a:r>
            <a:r>
              <a:rPr lang="es-AR" sz="2200" b="0" i="0" u="none" strike="noStrike" cap="none" noProof="0" dirty="0">
                <a:solidFill>
                  <a:srgbClr val="2F5AA6"/>
                </a:solidFill>
                <a:latin typeface="Helvetica Neue"/>
                <a:ea typeface="Helvetica Neue"/>
                <a:cs typeface="Helvetica Neue"/>
                <a:sym typeface="Helvetica Neue"/>
              </a:rPr>
              <a:t> y otros recursos</a:t>
            </a:r>
            <a:endParaRPr lang="es-AR" sz="2800" b="0" i="0" u="none" strike="noStrike" cap="none" noProof="0" dirty="0">
              <a:solidFill>
                <a:schemeClr val="dk1"/>
              </a:solidFill>
              <a:latin typeface="Arial"/>
              <a:ea typeface="Arial"/>
              <a:cs typeface="Arial"/>
              <a:sym typeface="Arial"/>
            </a:endParaRPr>
          </a:p>
          <a:p>
            <a:pPr marL="457200" marR="0" lvl="0" indent="-428367" algn="l" rtl="0">
              <a:lnSpc>
                <a:spcPct val="100000"/>
              </a:lnSpc>
              <a:spcBef>
                <a:spcPts val="1100"/>
              </a:spcBef>
              <a:spcAft>
                <a:spcPts val="0"/>
              </a:spcAft>
              <a:buClr>
                <a:srgbClr val="0A4FA6"/>
              </a:buClr>
              <a:buSzPts val="3027"/>
              <a:buFont typeface="Arial"/>
              <a:buChar char="•"/>
            </a:pPr>
            <a:r>
              <a:rPr lang="es-AR" sz="2200" b="0" i="0" u="none" strike="noStrike" cap="none" noProof="0" dirty="0">
                <a:solidFill>
                  <a:srgbClr val="2F5AA6"/>
                </a:solidFill>
                <a:latin typeface="Helvetica Neue"/>
                <a:ea typeface="Helvetica Neue"/>
                <a:cs typeface="Helvetica Neue"/>
                <a:sym typeface="Helvetica Neue"/>
              </a:rPr>
              <a:t>Compartir algo de lo aprendido con un/a colega</a:t>
            </a:r>
            <a:endParaRPr lang="es-AR" sz="2800" b="0" i="0" u="none" strike="noStrike" cap="none" noProof="0" dirty="0">
              <a:solidFill>
                <a:schemeClr val="dk1"/>
              </a:solidFill>
              <a:latin typeface="Arial"/>
              <a:ea typeface="Arial"/>
              <a:cs typeface="Arial"/>
              <a:sym typeface="Arial"/>
            </a:endParaRPr>
          </a:p>
          <a:p>
            <a:pPr marL="457200" marR="0" lvl="0" indent="-428367" algn="l" rtl="0">
              <a:lnSpc>
                <a:spcPct val="100000"/>
              </a:lnSpc>
              <a:spcBef>
                <a:spcPts val="1100"/>
              </a:spcBef>
              <a:spcAft>
                <a:spcPts val="0"/>
              </a:spcAft>
              <a:buClr>
                <a:srgbClr val="0A4FA6"/>
              </a:buClr>
              <a:buSzPts val="3027"/>
              <a:buFont typeface="Arial"/>
              <a:buChar char="•"/>
            </a:pPr>
            <a:r>
              <a:rPr lang="es-AR" sz="2200" b="0" i="0" u="none" strike="noStrike" cap="none" noProof="0" dirty="0">
                <a:solidFill>
                  <a:srgbClr val="2F5AA6"/>
                </a:solidFill>
                <a:latin typeface="Helvetica Neue"/>
                <a:ea typeface="Helvetica Neue"/>
                <a:cs typeface="Helvetica Neue"/>
                <a:sym typeface="Helvetica Neue"/>
              </a:rPr>
              <a:t>Aplicar algo de lo aprendido hoy a un proyecto </a:t>
            </a:r>
            <a:endParaRPr lang="es-AR" sz="2800" b="0" i="0" u="none" strike="noStrike" cap="none" noProof="0" dirty="0">
              <a:solidFill>
                <a:schemeClr val="dk1"/>
              </a:solidFill>
              <a:latin typeface="Arial"/>
              <a:ea typeface="Arial"/>
              <a:cs typeface="Arial"/>
              <a:sym typeface="Arial"/>
            </a:endParaRPr>
          </a:p>
          <a:p>
            <a:pPr marL="457200" marR="0" lvl="0" indent="-264985" algn="l" rtl="0">
              <a:lnSpc>
                <a:spcPct val="100000"/>
              </a:lnSpc>
              <a:spcBef>
                <a:spcPts val="500"/>
              </a:spcBef>
              <a:spcAft>
                <a:spcPts val="0"/>
              </a:spcAft>
              <a:buClr>
                <a:srgbClr val="0A4FA6"/>
              </a:buClr>
              <a:buSzPts val="3027"/>
              <a:buFont typeface="Arial"/>
              <a:buNone/>
            </a:pPr>
            <a:endParaRPr lang="es-AR" sz="2700" b="0" i="0" u="none" strike="noStrike" cap="none" noProof="0" dirty="0">
              <a:solidFill>
                <a:srgbClr val="2F5AA6"/>
              </a:solidFill>
              <a:latin typeface="Helvetica Neue"/>
              <a:ea typeface="Helvetica Neue"/>
              <a:cs typeface="Helvetica Neue"/>
              <a:sym typeface="Helvetica Neue"/>
            </a:endParaRPr>
          </a:p>
          <a:p>
            <a:pPr marL="457200" marR="0" lvl="0" indent="-264985" algn="l" rtl="0">
              <a:lnSpc>
                <a:spcPct val="100000"/>
              </a:lnSpc>
              <a:spcBef>
                <a:spcPts val="500"/>
              </a:spcBef>
              <a:spcAft>
                <a:spcPts val="0"/>
              </a:spcAft>
              <a:buClr>
                <a:srgbClr val="0A4FA6"/>
              </a:buClr>
              <a:buSzPts val="3027"/>
              <a:buFont typeface="Arial"/>
              <a:buNone/>
            </a:pPr>
            <a:endParaRPr lang="es-AR" sz="2700" b="0" i="0" u="none" strike="noStrike" cap="none" noProof="0" dirty="0">
              <a:solidFill>
                <a:srgbClr val="2F5AA6"/>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rgbClr val="0A4FA6"/>
              </a:buClr>
              <a:buSzPts val="3027"/>
              <a:buFont typeface="Calibri"/>
              <a:buNone/>
            </a:pPr>
            <a:endParaRPr lang="es-AR" sz="2700" b="0" i="0" u="none" strike="noStrike" cap="none" noProof="0" dirty="0">
              <a:solidFill>
                <a:srgbClr val="2F5AA6"/>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rgbClr val="0A4FA6"/>
              </a:buClr>
              <a:buSzPts val="3027"/>
              <a:buFont typeface="Calibri"/>
              <a:buNone/>
            </a:pPr>
            <a:endParaRPr lang="es-AR" sz="2500" b="0" i="0" u="none" strike="noStrike" cap="none" noProof="0" dirty="0">
              <a:solidFill>
                <a:srgbClr val="2F5AA6"/>
              </a:solidFill>
              <a:latin typeface="Helvetica Neue"/>
              <a:ea typeface="Helvetica Neue"/>
              <a:cs typeface="Helvetica Neue"/>
              <a:sym typeface="Helvetica Neue"/>
            </a:endParaRPr>
          </a:p>
        </p:txBody>
      </p:sp>
      <p:sp>
        <p:nvSpPr>
          <p:cNvPr id="859" name="Google Shape;859;g34cb31c3fae_0_307"/>
          <p:cNvSpPr txBox="1"/>
          <p:nvPr/>
        </p:nvSpPr>
        <p:spPr>
          <a:xfrm>
            <a:off x="591758" y="413419"/>
            <a:ext cx="64749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Llevar a la acción lo que aprendimos</a:t>
            </a:r>
            <a:endParaRPr lang="es-AR" sz="1400" b="0" i="0" u="none" strike="noStrike" cap="none" noProof="0" dirty="0">
              <a:solidFill>
                <a:srgbClr val="000000"/>
              </a:solidFill>
              <a:latin typeface="Arial"/>
              <a:ea typeface="Arial"/>
              <a:cs typeface="Arial"/>
              <a:sym typeface="Arial"/>
            </a:endParaRPr>
          </a:p>
        </p:txBody>
      </p:sp>
      <p:cxnSp>
        <p:nvCxnSpPr>
          <p:cNvPr id="860" name="Google Shape;860;g34cb31c3fae_0_307"/>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861" name="Google Shape;861;g34cb31c3fae_0_307"/>
          <p:cNvPicPr preferRelativeResize="0"/>
          <p:nvPr/>
        </p:nvPicPr>
        <p:blipFill rotWithShape="1">
          <a:blip r:embed="rId3">
            <a:alphaModFix/>
          </a:blip>
          <a:srcRect t="22308" b="20358"/>
          <a:stretch/>
        </p:blipFill>
        <p:spPr>
          <a:xfrm>
            <a:off x="4" y="6181500"/>
            <a:ext cx="1672575" cy="7037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7"/>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867" name="Google Shape;867;p7"/>
          <p:cNvSpPr txBox="1"/>
          <p:nvPr/>
        </p:nvSpPr>
        <p:spPr>
          <a:xfrm>
            <a:off x="138000" y="179450"/>
            <a:ext cx="8184300" cy="6927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s-AR" sz="3900" b="1" i="0" u="none" strike="noStrike" cap="none" noProof="0">
                <a:solidFill>
                  <a:srgbClr val="FFFFFF"/>
                </a:solidFill>
                <a:latin typeface="Calibri"/>
                <a:ea typeface="Calibri"/>
                <a:cs typeface="Calibri"/>
                <a:sym typeface="Calibri"/>
              </a:rPr>
              <a:t>Sus preguntas</a:t>
            </a:r>
            <a:r>
              <a:rPr lang="es-AR" sz="3900" b="1" i="0" u="none" strike="noStrike" cap="none" noProof="0" dirty="0">
                <a:solidFill>
                  <a:srgbClr val="FFFFFF"/>
                </a:solidFill>
                <a:latin typeface="Calibri"/>
                <a:ea typeface="Calibri"/>
                <a:cs typeface="Calibri"/>
                <a:sym typeface="Calibri"/>
              </a:rPr>
              <a:t>…</a:t>
            </a:r>
            <a:endParaRPr lang="es-AR" sz="5000" b="1" i="0" u="none" strike="noStrike" cap="none" noProof="0" dirty="0">
              <a:solidFill>
                <a:srgbClr val="FFFFFF"/>
              </a:solidFill>
              <a:latin typeface="Arial"/>
              <a:ea typeface="Arial"/>
              <a:cs typeface="Arial"/>
              <a:sym typeface="Arial"/>
            </a:endParaRPr>
          </a:p>
        </p:txBody>
      </p:sp>
      <p:cxnSp>
        <p:nvCxnSpPr>
          <p:cNvPr id="868" name="Google Shape;868;p7"/>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sp>
        <p:nvSpPr>
          <p:cNvPr id="869" name="Google Shape;869;p7"/>
          <p:cNvSpPr txBox="1">
            <a:spLocks noGrp="1"/>
          </p:cNvSpPr>
          <p:nvPr>
            <p:ph type="subTitle" idx="4294967295"/>
          </p:nvPr>
        </p:nvSpPr>
        <p:spPr>
          <a:xfrm>
            <a:off x="827925" y="4033525"/>
            <a:ext cx="5685000" cy="2313900"/>
          </a:xfrm>
          <a:prstGeom prst="rect">
            <a:avLst/>
          </a:prstGeom>
          <a:noFill/>
          <a:ln>
            <a:noFill/>
          </a:ln>
        </p:spPr>
        <p:txBody>
          <a:bodyPr spcFirstLastPara="1" wrap="square" lIns="45675" tIns="45675" rIns="45675" bIns="45675" anchor="t" anchorCtr="0">
            <a:normAutofit/>
          </a:bodyPr>
          <a:lstStyle/>
          <a:p>
            <a:pPr marL="0" marR="0" lvl="0" indent="0" algn="l" rtl="0">
              <a:lnSpc>
                <a:spcPct val="115000"/>
              </a:lnSpc>
              <a:spcBef>
                <a:spcPts val="0"/>
              </a:spcBef>
              <a:spcAft>
                <a:spcPts val="0"/>
              </a:spcAft>
              <a:buClr>
                <a:srgbClr val="2F5AA6"/>
              </a:buClr>
              <a:buSzPts val="1800"/>
              <a:buFont typeface="Helvetica Neue"/>
              <a:buNone/>
            </a:pPr>
            <a:r>
              <a:rPr lang="es-AR" sz="2100" b="0" i="0" u="none" strike="noStrike" cap="none" noProof="0" dirty="0" err="1">
                <a:solidFill>
                  <a:srgbClr val="000000"/>
                </a:solidFill>
                <a:latin typeface="Arial"/>
                <a:ea typeface="Arial"/>
                <a:cs typeface="Arial"/>
                <a:sym typeface="Arial"/>
              </a:rPr>
              <a:t>Please</a:t>
            </a:r>
            <a:r>
              <a:rPr lang="es-AR" sz="2100" b="0" i="0" u="none" strike="noStrike" cap="none" noProof="0" dirty="0">
                <a:solidFill>
                  <a:srgbClr val="000000"/>
                </a:solidFill>
                <a:latin typeface="Arial"/>
                <a:ea typeface="Arial"/>
                <a:cs typeface="Arial"/>
                <a:sym typeface="Arial"/>
              </a:rPr>
              <a:t> </a:t>
            </a:r>
            <a:r>
              <a:rPr lang="es-AR" sz="2100" b="0" i="0" u="none" strike="noStrike" cap="none" noProof="0" dirty="0" err="1">
                <a:solidFill>
                  <a:srgbClr val="000000"/>
                </a:solidFill>
                <a:latin typeface="Arial"/>
                <a:ea typeface="Arial"/>
                <a:cs typeface="Arial"/>
                <a:sym typeface="Arial"/>
              </a:rPr>
              <a:t>put</a:t>
            </a:r>
            <a:r>
              <a:rPr lang="es-AR" sz="2100" b="0" i="0" u="none" strike="noStrike" cap="none" noProof="0" dirty="0">
                <a:solidFill>
                  <a:srgbClr val="000000"/>
                </a:solidFill>
                <a:latin typeface="Arial"/>
                <a:ea typeface="Arial"/>
                <a:cs typeface="Arial"/>
                <a:sym typeface="Arial"/>
              </a:rPr>
              <a:t> </a:t>
            </a:r>
            <a:r>
              <a:rPr lang="es-AR" sz="2100" b="0" i="0" u="none" strike="noStrike" cap="none" noProof="0" dirty="0" err="1">
                <a:solidFill>
                  <a:srgbClr val="000000"/>
                </a:solidFill>
                <a:latin typeface="Arial"/>
                <a:ea typeface="Arial"/>
                <a:cs typeface="Arial"/>
                <a:sym typeface="Arial"/>
              </a:rPr>
              <a:t>your</a:t>
            </a:r>
            <a:r>
              <a:rPr lang="es-AR" sz="2100" b="0" i="0" u="none" strike="noStrike" cap="none" noProof="0" dirty="0">
                <a:solidFill>
                  <a:srgbClr val="000000"/>
                </a:solidFill>
                <a:latin typeface="Arial"/>
                <a:ea typeface="Arial"/>
                <a:cs typeface="Arial"/>
                <a:sym typeface="Arial"/>
              </a:rPr>
              <a:t> </a:t>
            </a:r>
            <a:r>
              <a:rPr lang="es-AR" sz="2100" b="0" i="0" u="none" strike="noStrike" cap="none" noProof="0" dirty="0" err="1">
                <a:solidFill>
                  <a:srgbClr val="000000"/>
                </a:solidFill>
                <a:latin typeface="Arial"/>
                <a:ea typeface="Arial"/>
                <a:cs typeface="Arial"/>
                <a:sym typeface="Arial"/>
              </a:rPr>
              <a:t>most</a:t>
            </a:r>
            <a:r>
              <a:rPr lang="es-AR" sz="2100" b="0" i="0" u="none" strike="noStrike" cap="none" noProof="0" dirty="0">
                <a:solidFill>
                  <a:srgbClr val="000000"/>
                </a:solidFill>
                <a:latin typeface="Arial"/>
                <a:ea typeface="Arial"/>
                <a:cs typeface="Arial"/>
                <a:sym typeface="Arial"/>
              </a:rPr>
              <a:t> </a:t>
            </a:r>
            <a:r>
              <a:rPr lang="es-AR" sz="2100" b="0" i="0" u="none" strike="noStrike" cap="none" noProof="0" dirty="0" err="1">
                <a:solidFill>
                  <a:srgbClr val="000000"/>
                </a:solidFill>
                <a:latin typeface="Arial"/>
                <a:ea typeface="Arial"/>
                <a:cs typeface="Arial"/>
                <a:sym typeface="Arial"/>
              </a:rPr>
              <a:t>burning</a:t>
            </a:r>
            <a:r>
              <a:rPr lang="es-AR" sz="2100" b="0" i="0" u="none" strike="noStrike" cap="none" noProof="0" dirty="0">
                <a:solidFill>
                  <a:srgbClr val="000000"/>
                </a:solidFill>
                <a:latin typeface="Arial"/>
                <a:ea typeface="Arial"/>
                <a:cs typeface="Arial"/>
                <a:sym typeface="Arial"/>
              </a:rPr>
              <a:t> </a:t>
            </a:r>
            <a:r>
              <a:rPr lang="es-AR" sz="2100" b="0" i="0" u="none" strike="noStrike" cap="none" noProof="0" dirty="0" err="1">
                <a:solidFill>
                  <a:srgbClr val="000000"/>
                </a:solidFill>
                <a:latin typeface="Arial"/>
                <a:ea typeface="Arial"/>
                <a:cs typeface="Arial"/>
                <a:sym typeface="Arial"/>
              </a:rPr>
              <a:t>questions</a:t>
            </a:r>
            <a:r>
              <a:rPr lang="es-AR" sz="2100" b="0" i="0" u="none" strike="noStrike" cap="none" noProof="0" dirty="0">
                <a:solidFill>
                  <a:srgbClr val="000000"/>
                </a:solidFill>
                <a:latin typeface="Arial"/>
                <a:ea typeface="Arial"/>
                <a:cs typeface="Arial"/>
                <a:sym typeface="Arial"/>
              </a:rPr>
              <a:t> </a:t>
            </a:r>
            <a:r>
              <a:rPr lang="es-AR" sz="2100" b="0" i="0" u="none" strike="noStrike" cap="none" noProof="0" dirty="0" err="1">
                <a:solidFill>
                  <a:srgbClr val="000000"/>
                </a:solidFill>
                <a:latin typeface="Arial"/>
                <a:ea typeface="Arial"/>
                <a:cs typeface="Arial"/>
                <a:sym typeface="Arial"/>
              </a:rPr>
              <a:t>on</a:t>
            </a:r>
            <a:r>
              <a:rPr lang="es-AR" sz="2100" b="0" i="0" u="none" strike="noStrike" cap="none" noProof="0" dirty="0">
                <a:solidFill>
                  <a:srgbClr val="000000"/>
                </a:solidFill>
                <a:latin typeface="Arial"/>
                <a:ea typeface="Arial"/>
                <a:cs typeface="Arial"/>
                <a:sym typeface="Arial"/>
              </a:rPr>
              <a:t> a </a:t>
            </a:r>
            <a:r>
              <a:rPr lang="es-AR" sz="2100" b="0" i="0" u="none" strike="noStrike" cap="none" noProof="0" dirty="0" err="1">
                <a:solidFill>
                  <a:srgbClr val="000000"/>
                </a:solidFill>
                <a:latin typeface="Arial"/>
                <a:ea typeface="Arial"/>
                <a:cs typeface="Arial"/>
                <a:sym typeface="Arial"/>
              </a:rPr>
              <a:t>sticky</a:t>
            </a:r>
            <a:r>
              <a:rPr lang="es-AR" sz="2100" b="0" i="0" u="none" strike="noStrike" cap="none" noProof="0" dirty="0">
                <a:solidFill>
                  <a:srgbClr val="000000"/>
                </a:solidFill>
                <a:latin typeface="Arial"/>
                <a:ea typeface="Arial"/>
                <a:cs typeface="Arial"/>
                <a:sym typeface="Arial"/>
              </a:rPr>
              <a:t> note and </a:t>
            </a:r>
            <a:r>
              <a:rPr lang="es-AR" sz="2100" b="0" i="0" u="none" strike="noStrike" cap="none" noProof="0" dirty="0" err="1">
                <a:solidFill>
                  <a:srgbClr val="000000"/>
                </a:solidFill>
                <a:latin typeface="Arial"/>
                <a:ea typeface="Arial"/>
                <a:cs typeface="Arial"/>
                <a:sym typeface="Arial"/>
              </a:rPr>
              <a:t>turn</a:t>
            </a:r>
            <a:r>
              <a:rPr lang="es-AR" sz="2100" b="0" i="0" u="none" strike="noStrike" cap="none" noProof="0" dirty="0">
                <a:solidFill>
                  <a:srgbClr val="000000"/>
                </a:solidFill>
                <a:latin typeface="Arial"/>
                <a:ea typeface="Arial"/>
                <a:cs typeface="Arial"/>
                <a:sym typeface="Arial"/>
              </a:rPr>
              <a:t> in </a:t>
            </a:r>
            <a:r>
              <a:rPr lang="es-AR" sz="2100" b="0" i="0" u="none" strike="noStrike" cap="none" noProof="0" dirty="0" err="1">
                <a:solidFill>
                  <a:srgbClr val="000000"/>
                </a:solidFill>
                <a:latin typeface="Arial"/>
                <a:ea typeface="Arial"/>
                <a:cs typeface="Arial"/>
                <a:sym typeface="Arial"/>
              </a:rPr>
              <a:t>before</a:t>
            </a:r>
            <a:r>
              <a:rPr lang="es-AR" sz="2100" b="0" i="0" u="none" strike="noStrike" cap="none" noProof="0" dirty="0">
                <a:solidFill>
                  <a:srgbClr val="000000"/>
                </a:solidFill>
                <a:latin typeface="Arial"/>
                <a:ea typeface="Arial"/>
                <a:cs typeface="Arial"/>
                <a:sym typeface="Arial"/>
              </a:rPr>
              <a:t> </a:t>
            </a:r>
            <a:r>
              <a:rPr lang="es-AR" sz="2100" b="0" i="0" u="none" strike="noStrike" cap="none" noProof="0" dirty="0" err="1">
                <a:solidFill>
                  <a:srgbClr val="000000"/>
                </a:solidFill>
                <a:latin typeface="Arial"/>
                <a:ea typeface="Arial"/>
                <a:cs typeface="Arial"/>
                <a:sym typeface="Arial"/>
              </a:rPr>
              <a:t>going</a:t>
            </a:r>
            <a:r>
              <a:rPr lang="es-AR" sz="2100" b="0" i="0" u="none" strike="noStrike" cap="none" noProof="0" dirty="0">
                <a:solidFill>
                  <a:srgbClr val="000000"/>
                </a:solidFill>
                <a:latin typeface="Arial"/>
                <a:ea typeface="Arial"/>
                <a:cs typeface="Arial"/>
                <a:sym typeface="Arial"/>
              </a:rPr>
              <a:t> </a:t>
            </a:r>
            <a:r>
              <a:rPr lang="es-AR" sz="2100" b="0" i="0" u="none" strike="noStrike" cap="none" noProof="0" dirty="0" err="1">
                <a:solidFill>
                  <a:srgbClr val="000000"/>
                </a:solidFill>
                <a:latin typeface="Arial"/>
                <a:ea typeface="Arial"/>
                <a:cs typeface="Arial"/>
                <a:sym typeface="Arial"/>
              </a:rPr>
              <a:t>on</a:t>
            </a:r>
            <a:r>
              <a:rPr lang="es-AR" sz="2100" b="0" i="0" u="none" strike="noStrike" cap="none" noProof="0" dirty="0">
                <a:solidFill>
                  <a:srgbClr val="000000"/>
                </a:solidFill>
                <a:latin typeface="Arial"/>
                <a:ea typeface="Arial"/>
                <a:cs typeface="Arial"/>
                <a:sym typeface="Arial"/>
              </a:rPr>
              <a:t> break</a:t>
            </a:r>
          </a:p>
          <a:p>
            <a:pPr marL="0" marR="0" lvl="0" indent="0" algn="l" rtl="0">
              <a:lnSpc>
                <a:spcPct val="115000"/>
              </a:lnSpc>
              <a:spcBef>
                <a:spcPts val="0"/>
              </a:spcBef>
              <a:spcAft>
                <a:spcPts val="0"/>
              </a:spcAft>
              <a:buClr>
                <a:srgbClr val="2F5AA6"/>
              </a:buClr>
              <a:buSzPts val="1800"/>
              <a:buFont typeface="Helvetica Neue"/>
              <a:buNone/>
            </a:pPr>
            <a:endParaRPr lang="es-AR" sz="2100" b="0" i="0" u="none" strike="noStrike" cap="none" noProof="0"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2F5AA6"/>
              </a:buClr>
              <a:buSzPts val="1800"/>
              <a:buFont typeface="Helvetica Neue"/>
              <a:buNone/>
            </a:pPr>
            <a:r>
              <a:rPr lang="es-AR" sz="2100" b="0" i="0" u="none" strike="noStrike" cap="none" noProof="0" dirty="0" err="1">
                <a:solidFill>
                  <a:srgbClr val="000000"/>
                </a:solidFill>
                <a:latin typeface="Arial"/>
                <a:ea typeface="Arial"/>
                <a:cs typeface="Arial"/>
                <a:sym typeface="Arial"/>
              </a:rPr>
              <a:t>Please</a:t>
            </a:r>
            <a:r>
              <a:rPr lang="es-AR" sz="2100" b="0" i="0" u="none" strike="noStrike" cap="none" noProof="0" dirty="0">
                <a:solidFill>
                  <a:srgbClr val="000000"/>
                </a:solidFill>
                <a:latin typeface="Arial"/>
                <a:ea typeface="Arial"/>
                <a:cs typeface="Arial"/>
                <a:sym typeface="Arial"/>
              </a:rPr>
              <a:t> </a:t>
            </a:r>
            <a:r>
              <a:rPr lang="es-AR" sz="2100" b="0" i="0" u="none" strike="noStrike" cap="none" noProof="0" dirty="0" err="1">
                <a:solidFill>
                  <a:srgbClr val="000000"/>
                </a:solidFill>
                <a:latin typeface="Arial"/>
                <a:ea typeface="Arial"/>
                <a:cs typeface="Arial"/>
                <a:sym typeface="Arial"/>
              </a:rPr>
              <a:t>return</a:t>
            </a:r>
            <a:r>
              <a:rPr lang="es-AR" sz="2100" b="0" i="0" u="none" strike="noStrike" cap="none" noProof="0" dirty="0">
                <a:solidFill>
                  <a:srgbClr val="000000"/>
                </a:solidFill>
                <a:latin typeface="Arial"/>
                <a:ea typeface="Arial"/>
                <a:cs typeface="Arial"/>
                <a:sym typeface="Arial"/>
              </a:rPr>
              <a:t> at….</a:t>
            </a:r>
            <a:endParaRPr lang="es-AR" sz="3700" b="0" i="0" u="none" strike="noStrike" cap="none" noProof="0" dirty="0">
              <a:solidFill>
                <a:schemeClr val="dk1"/>
              </a:solidFill>
              <a:latin typeface="Arial"/>
              <a:ea typeface="Arial"/>
              <a:cs typeface="Arial"/>
              <a:sym typeface="Arial"/>
            </a:endParaRPr>
          </a:p>
        </p:txBody>
      </p:sp>
      <p:pic>
        <p:nvPicPr>
          <p:cNvPr id="870" name="Google Shape;870;p7"/>
          <p:cNvPicPr preferRelativeResize="0"/>
          <p:nvPr/>
        </p:nvPicPr>
        <p:blipFill rotWithShape="1">
          <a:blip r:embed="rId3">
            <a:alphaModFix/>
          </a:blip>
          <a:srcRect/>
          <a:stretch/>
        </p:blipFill>
        <p:spPr>
          <a:xfrm>
            <a:off x="0" y="1145301"/>
            <a:ext cx="9144000" cy="571270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1"/>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876" name="Google Shape;876;p11"/>
          <p:cNvSpPr txBox="1"/>
          <p:nvPr/>
        </p:nvSpPr>
        <p:spPr>
          <a:xfrm>
            <a:off x="325550" y="1430880"/>
            <a:ext cx="8322300" cy="206201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Dónde encontrar más información para explorar los caminos causales</a:t>
            </a:r>
          </a:p>
          <a:p>
            <a:pPr marL="0" marR="0" lvl="0" indent="0" algn="l" rtl="0">
              <a:lnSpc>
                <a:spcPct val="100000"/>
              </a:lnSpc>
              <a:spcBef>
                <a:spcPts val="0"/>
              </a:spcBef>
              <a:spcAft>
                <a:spcPts val="0"/>
              </a:spcAft>
              <a:buClr>
                <a:srgbClr val="FFFFFF"/>
              </a:buClr>
              <a:buSzPts val="3200"/>
              <a:buFont typeface="Arial"/>
              <a:buNone/>
            </a:pPr>
            <a:endParaRPr lang="es-AR" sz="5000" b="1" i="0" u="none" strike="noStrike" cap="none" noProof="0" dirty="0">
              <a:solidFill>
                <a:srgbClr val="FFFFFF"/>
              </a:solidFill>
              <a:latin typeface="Arial"/>
              <a:ea typeface="Arial"/>
              <a:cs typeface="Arial"/>
              <a:sym typeface="Arial"/>
            </a:endParaRPr>
          </a:p>
        </p:txBody>
      </p:sp>
      <p:cxnSp>
        <p:nvCxnSpPr>
          <p:cNvPr id="877" name="Google Shape;877;p11"/>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878" name="Google Shape;878;p11"/>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14"/>
          <p:cNvSpPr/>
          <p:nvPr/>
        </p:nvSpPr>
        <p:spPr>
          <a:xfrm>
            <a:off x="0" y="1336171"/>
            <a:ext cx="9144000" cy="4653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lang="es-AR" sz="1800" b="0" i="0" u="none" strike="noStrike" cap="none" noProof="0" dirty="0">
              <a:solidFill>
                <a:srgbClr val="FFFFFF"/>
              </a:solidFill>
              <a:latin typeface="Calibri"/>
              <a:ea typeface="Calibri"/>
              <a:cs typeface="Calibri"/>
              <a:sym typeface="Calibri"/>
            </a:endParaRPr>
          </a:p>
        </p:txBody>
      </p:sp>
      <p:sp>
        <p:nvSpPr>
          <p:cNvPr id="884" name="Google Shape;884;p14"/>
          <p:cNvSpPr txBox="1"/>
          <p:nvPr/>
        </p:nvSpPr>
        <p:spPr>
          <a:xfrm>
            <a:off x="605550" y="284975"/>
            <a:ext cx="5852400" cy="8286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chemeClr val="bg2"/>
                </a:solidFill>
                <a:latin typeface="Arial"/>
                <a:ea typeface="Arial"/>
                <a:cs typeface="Arial"/>
                <a:sym typeface="Arial"/>
              </a:rPr>
              <a:t>Recursos de la Iniciativa</a:t>
            </a:r>
          </a:p>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chemeClr val="bg2"/>
                </a:solidFill>
                <a:latin typeface="Arial"/>
                <a:ea typeface="Arial"/>
                <a:cs typeface="Arial"/>
                <a:sym typeface="Arial"/>
              </a:rPr>
              <a:t>Causal </a:t>
            </a:r>
            <a:r>
              <a:rPr lang="es-AR" sz="2400" b="1" i="0" u="none" strike="noStrike" cap="none" noProof="0" dirty="0" err="1">
                <a:solidFill>
                  <a:schemeClr val="bg2"/>
                </a:solidFill>
                <a:latin typeface="Arial"/>
                <a:ea typeface="Arial"/>
                <a:cs typeface="Arial"/>
                <a:sym typeface="Arial"/>
              </a:rPr>
              <a:t>Pathways</a:t>
            </a:r>
            <a:endParaRPr lang="es-AR" sz="1400" b="0" i="0" u="none" strike="noStrike" cap="none" noProof="0" dirty="0">
              <a:solidFill>
                <a:schemeClr val="bg2"/>
              </a:solidFill>
              <a:latin typeface="Arial"/>
              <a:ea typeface="Arial"/>
              <a:cs typeface="Arial"/>
              <a:sym typeface="Arial"/>
            </a:endParaRPr>
          </a:p>
        </p:txBody>
      </p:sp>
      <p:sp>
        <p:nvSpPr>
          <p:cNvPr id="885" name="Google Shape;885;p14"/>
          <p:cNvSpPr txBox="1"/>
          <p:nvPr/>
        </p:nvSpPr>
        <p:spPr>
          <a:xfrm>
            <a:off x="340716" y="2931053"/>
            <a:ext cx="2464500" cy="31084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A4FA6"/>
              </a:buClr>
              <a:buSzPts val="1600"/>
              <a:buFont typeface="Arial"/>
              <a:buNone/>
            </a:pPr>
            <a:r>
              <a:rPr lang="es-AR" sz="1600" b="1" i="0" u="none" strike="noStrike" cap="none" noProof="0" dirty="0">
                <a:solidFill>
                  <a:srgbClr val="0A4FA6"/>
                </a:solidFill>
                <a:latin typeface="Arial"/>
                <a:ea typeface="Arial"/>
                <a:cs typeface="Arial"/>
                <a:sym typeface="Arial"/>
              </a:rPr>
              <a:t>Presentaciones y capacitaciones </a:t>
            </a:r>
            <a:r>
              <a:rPr lang="es-AR" sz="1600" b="0" i="0" u="none" strike="noStrike" cap="none" noProof="0" dirty="0">
                <a:solidFill>
                  <a:srgbClr val="0A4FA6"/>
                </a:solidFill>
                <a:latin typeface="Arial"/>
                <a:ea typeface="Arial"/>
                <a:cs typeface="Arial"/>
                <a:sym typeface="Arial"/>
              </a:rPr>
              <a:t>para crear comprensión y voluntad</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American </a:t>
            </a:r>
            <a:r>
              <a:rPr lang="es-AR" sz="1500" b="0" i="0" u="none" strike="noStrike" cap="none" noProof="0" dirty="0" err="1">
                <a:solidFill>
                  <a:srgbClr val="0A4FA6"/>
                </a:solidFill>
                <a:latin typeface="Arial"/>
                <a:ea typeface="Arial"/>
                <a:cs typeface="Arial"/>
                <a:sym typeface="Arial"/>
              </a:rPr>
              <a:t>Evaluation</a:t>
            </a:r>
            <a:r>
              <a:rPr lang="es-AR" sz="1500" b="0" i="0" u="none" strike="noStrike" cap="none" noProof="0" dirty="0">
                <a:solidFill>
                  <a:srgbClr val="0A4FA6"/>
                </a:solidFill>
                <a:latin typeface="Arial"/>
                <a:ea typeface="Arial"/>
                <a:cs typeface="Arial"/>
                <a:sym typeface="Arial"/>
              </a:rPr>
              <a:t> </a:t>
            </a:r>
            <a:r>
              <a:rPr lang="es-AR" sz="1500" b="0" i="0" u="none" strike="noStrike" cap="none" noProof="0" dirty="0" err="1">
                <a:solidFill>
                  <a:srgbClr val="0A4FA6"/>
                </a:solidFill>
                <a:latin typeface="Arial"/>
                <a:ea typeface="Arial"/>
                <a:cs typeface="Arial"/>
                <a:sym typeface="Arial"/>
              </a:rPr>
              <a:t>Association</a:t>
            </a: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Disponible para otros eventos previa solicitud</a:t>
            </a: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Capacitación virtual 101 disponible previa solicitud</a:t>
            </a:r>
          </a:p>
        </p:txBody>
      </p:sp>
      <p:sp>
        <p:nvSpPr>
          <p:cNvPr id="886" name="Google Shape;886;p14"/>
          <p:cNvSpPr/>
          <p:nvPr/>
        </p:nvSpPr>
        <p:spPr>
          <a:xfrm>
            <a:off x="0" y="6064377"/>
            <a:ext cx="9144000" cy="949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887" name="Google Shape;887;p14"/>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cxnSp>
        <p:nvCxnSpPr>
          <p:cNvPr id="888" name="Google Shape;888;p14"/>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889" name="Google Shape;889;p14"/>
          <p:cNvSpPr txBox="1"/>
          <p:nvPr/>
        </p:nvSpPr>
        <p:spPr>
          <a:xfrm>
            <a:off x="3066809" y="2898385"/>
            <a:ext cx="3247268" cy="3447007"/>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A4FA6"/>
              </a:buClr>
              <a:buSzPts val="1600"/>
              <a:buFont typeface="Arial"/>
              <a:buNone/>
            </a:pPr>
            <a:r>
              <a:rPr lang="es-AR" sz="1600" b="1" i="0" u="none" strike="noStrike" cap="none" noProof="0" dirty="0">
                <a:solidFill>
                  <a:srgbClr val="0A4FA6"/>
                </a:solidFill>
                <a:latin typeface="Arial"/>
                <a:ea typeface="Arial"/>
                <a:cs typeface="Arial"/>
                <a:sym typeface="Arial"/>
              </a:rPr>
              <a:t>Recursos </a:t>
            </a:r>
            <a:r>
              <a:rPr lang="es-AR" sz="1600" b="0" i="0" u="none" strike="noStrike" cap="none" noProof="0" dirty="0">
                <a:solidFill>
                  <a:srgbClr val="0A4FA6"/>
                </a:solidFill>
                <a:latin typeface="Arial"/>
                <a:ea typeface="Arial"/>
                <a:cs typeface="Arial"/>
                <a:sym typeface="Arial"/>
              </a:rPr>
              <a:t>para apoyar la comprensión y la acción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BetterEvaluation.com es un centro de recursos sobre evaluación de caminos causales</a:t>
            </a: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Estudios de caso </a:t>
            </a:r>
            <a:r>
              <a:rPr lang="es-AR" sz="1500" dirty="0">
                <a:solidFill>
                  <a:srgbClr val="0A4FA6"/>
                </a:solidFill>
              </a:rPr>
              <a:t>para encontrar historias y ejemplos más detallados</a:t>
            </a: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ES" sz="1500" b="0" i="0" u="none" strike="noStrike" cap="none" noProof="0" dirty="0">
                <a:solidFill>
                  <a:srgbClr val="0A4FA6"/>
                </a:solidFill>
                <a:latin typeface="Arial"/>
                <a:ea typeface="Arial"/>
                <a:cs typeface="Arial"/>
                <a:sym typeface="Arial"/>
              </a:rPr>
              <a:t>Capítulo de libro con guía paso a paso sobre cómo planificar una evaluación de caminos causales</a:t>
            </a: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p:txBody>
      </p:sp>
      <p:sp>
        <p:nvSpPr>
          <p:cNvPr id="890" name="Google Shape;890;p14"/>
          <p:cNvSpPr txBox="1"/>
          <p:nvPr/>
        </p:nvSpPr>
        <p:spPr>
          <a:xfrm>
            <a:off x="6674592" y="3069300"/>
            <a:ext cx="2128692" cy="215434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A4FA6"/>
              </a:buClr>
              <a:buSzPts val="1600"/>
              <a:buFont typeface="Arial"/>
              <a:buNone/>
            </a:pPr>
            <a:r>
              <a:rPr lang="es-AR" sz="1600" b="1" i="0" u="none" strike="noStrike" cap="none" noProof="0" dirty="0">
                <a:solidFill>
                  <a:srgbClr val="0A4FA6"/>
                </a:solidFill>
                <a:latin typeface="Arial"/>
                <a:ea typeface="Arial"/>
                <a:cs typeface="Arial"/>
                <a:sym typeface="Arial"/>
              </a:rPr>
              <a:t>Aprender y actuar juntos </a:t>
            </a:r>
            <a:r>
              <a:rPr lang="es-AR" sz="1600" b="0" i="0" u="none" strike="noStrike" cap="none" noProof="0" dirty="0">
                <a:solidFill>
                  <a:srgbClr val="0A4FA6"/>
                </a:solidFill>
                <a:latin typeface="Arial"/>
                <a:ea typeface="Arial"/>
                <a:cs typeface="Arial"/>
                <a:sym typeface="Arial"/>
              </a:rPr>
              <a:t>con apoyo</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err="1">
                <a:solidFill>
                  <a:srgbClr val="0A4FA6"/>
                </a:solidFill>
                <a:latin typeface="Arial"/>
                <a:ea typeface="Arial"/>
                <a:cs typeface="Arial"/>
                <a:sym typeface="Arial"/>
              </a:rPr>
              <a:t>Brain</a:t>
            </a:r>
            <a:r>
              <a:rPr lang="es-AR" sz="1500" b="0" i="0" u="none" strike="noStrike" cap="none" noProof="0" dirty="0">
                <a:solidFill>
                  <a:srgbClr val="0A4FA6"/>
                </a:solidFill>
                <a:latin typeface="Arial"/>
                <a:ea typeface="Arial"/>
                <a:cs typeface="Arial"/>
                <a:sym typeface="Arial"/>
              </a:rPr>
              <a:t> Trust para que financiadores puedan resolver preguntas difíciles con ayuda de un grupo de expertos</a:t>
            </a: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p:txBody>
      </p:sp>
      <p:pic>
        <p:nvPicPr>
          <p:cNvPr id="891" name="Google Shape;891;p14"/>
          <p:cNvPicPr preferRelativeResize="0"/>
          <p:nvPr/>
        </p:nvPicPr>
        <p:blipFill rotWithShape="1">
          <a:blip r:embed="rId3">
            <a:alphaModFix/>
          </a:blip>
          <a:srcRect t="22308" b="20358"/>
          <a:stretch/>
        </p:blipFill>
        <p:spPr>
          <a:xfrm>
            <a:off x="6457949" y="180791"/>
            <a:ext cx="2464500" cy="1036959"/>
          </a:xfrm>
          <a:prstGeom prst="rect">
            <a:avLst/>
          </a:prstGeom>
          <a:noFill/>
          <a:ln>
            <a:noFill/>
          </a:ln>
        </p:spPr>
      </p:pic>
      <p:cxnSp>
        <p:nvCxnSpPr>
          <p:cNvPr id="892" name="Google Shape;892;p14"/>
          <p:cNvCxnSpPr/>
          <p:nvPr/>
        </p:nvCxnSpPr>
        <p:spPr>
          <a:xfrm>
            <a:off x="2873490" y="2101952"/>
            <a:ext cx="7500" cy="3721200"/>
          </a:xfrm>
          <a:prstGeom prst="straightConnector1">
            <a:avLst/>
          </a:prstGeom>
          <a:noFill/>
          <a:ln w="25400" cap="flat" cmpd="sng">
            <a:solidFill>
              <a:srgbClr val="73B54B"/>
            </a:solidFill>
            <a:prstDash val="solid"/>
            <a:round/>
            <a:headEnd type="none" w="sm" len="sm"/>
            <a:tailEnd type="none" w="sm" len="sm"/>
          </a:ln>
        </p:spPr>
      </p:cxnSp>
      <p:cxnSp>
        <p:nvCxnSpPr>
          <p:cNvPr id="893" name="Google Shape;893;p14"/>
          <p:cNvCxnSpPr/>
          <p:nvPr/>
        </p:nvCxnSpPr>
        <p:spPr>
          <a:xfrm>
            <a:off x="6405499" y="2170456"/>
            <a:ext cx="7500" cy="3721200"/>
          </a:xfrm>
          <a:prstGeom prst="straightConnector1">
            <a:avLst/>
          </a:prstGeom>
          <a:noFill/>
          <a:ln w="25400" cap="flat" cmpd="sng">
            <a:solidFill>
              <a:srgbClr val="73B54B"/>
            </a:solidFill>
            <a:prstDash val="solid"/>
            <a:round/>
            <a:headEnd type="none" w="sm" len="sm"/>
            <a:tailEnd type="none" w="sm" len="sm"/>
          </a:ln>
        </p:spPr>
      </p:cxnSp>
      <p:pic>
        <p:nvPicPr>
          <p:cNvPr id="894" name="Google Shape;894;p14"/>
          <p:cNvPicPr preferRelativeResize="0"/>
          <p:nvPr/>
        </p:nvPicPr>
        <p:blipFill rotWithShape="1">
          <a:blip r:embed="rId4">
            <a:alphaModFix/>
          </a:blip>
          <a:srcRect/>
          <a:stretch/>
        </p:blipFill>
        <p:spPr>
          <a:xfrm>
            <a:off x="914138" y="1628250"/>
            <a:ext cx="1128977" cy="1214351"/>
          </a:xfrm>
          <a:prstGeom prst="rect">
            <a:avLst/>
          </a:prstGeom>
          <a:noFill/>
          <a:ln>
            <a:noFill/>
          </a:ln>
        </p:spPr>
      </p:pic>
      <p:pic>
        <p:nvPicPr>
          <p:cNvPr id="895" name="Google Shape;895;p14"/>
          <p:cNvPicPr preferRelativeResize="0"/>
          <p:nvPr/>
        </p:nvPicPr>
        <p:blipFill rotWithShape="1">
          <a:blip r:embed="rId5">
            <a:alphaModFix/>
          </a:blip>
          <a:srcRect/>
          <a:stretch/>
        </p:blipFill>
        <p:spPr>
          <a:xfrm>
            <a:off x="4008138" y="1647372"/>
            <a:ext cx="1128976" cy="1176107"/>
          </a:xfrm>
          <a:prstGeom prst="rect">
            <a:avLst/>
          </a:prstGeom>
          <a:noFill/>
          <a:ln>
            <a:noFill/>
          </a:ln>
        </p:spPr>
      </p:pic>
      <p:pic>
        <p:nvPicPr>
          <p:cNvPr id="896" name="Google Shape;896;p14"/>
          <p:cNvPicPr preferRelativeResize="0"/>
          <p:nvPr/>
        </p:nvPicPr>
        <p:blipFill rotWithShape="1">
          <a:blip r:embed="rId6">
            <a:alphaModFix/>
          </a:blip>
          <a:srcRect/>
          <a:stretch/>
        </p:blipFill>
        <p:spPr>
          <a:xfrm>
            <a:off x="6929488" y="1628250"/>
            <a:ext cx="1363279" cy="1214350"/>
          </a:xfrm>
          <a:prstGeom prst="rect">
            <a:avLst/>
          </a:prstGeom>
          <a:noFill/>
          <a:ln>
            <a:noFill/>
          </a:ln>
        </p:spPr>
      </p:pic>
      <p:sp>
        <p:nvSpPr>
          <p:cNvPr id="897" name="Google Shape;897;p14"/>
          <p:cNvSpPr txBox="1"/>
          <p:nvPr/>
        </p:nvSpPr>
        <p:spPr>
          <a:xfrm>
            <a:off x="638" y="6158900"/>
            <a:ext cx="9144000" cy="58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2000" b="0" i="0" u="sng" strike="noStrike" cap="none" noProof="0" dirty="0">
                <a:solidFill>
                  <a:srgbClr val="FFFFFF"/>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www.causalpathways.</a:t>
            </a:r>
            <a:r>
              <a:rPr lang="es-AR" sz="2000" b="0" i="0" u="sng" strike="noStrike" cap="none" noProof="0">
                <a:solidFill>
                  <a:srgbClr val="FFFFFF"/>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org</a:t>
            </a:r>
            <a:r>
              <a:rPr lang="es-AR" sz="2000" b="0" i="0" u="none" strike="noStrike" cap="none" noProof="0">
                <a:solidFill>
                  <a:srgbClr val="FFFFFF"/>
                </a:solidFill>
                <a:latin typeface="Helvetica Neue"/>
                <a:ea typeface="Helvetica Neue"/>
                <a:cs typeface="Helvetica Neue"/>
                <a:sym typeface="Helvetica Neue"/>
              </a:rPr>
              <a:t>  </a:t>
            </a:r>
            <a:endParaRPr lang="es-AR" sz="2000" b="0" i="0" u="none" strike="noStrike" cap="none" noProof="0" dirty="0">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396384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pic>
        <p:nvPicPr>
          <p:cNvPr id="902" name="Google Shape;902;p15"/>
          <p:cNvPicPr preferRelativeResize="0"/>
          <p:nvPr/>
        </p:nvPicPr>
        <p:blipFill rotWithShape="1">
          <a:blip r:embed="rId3">
            <a:alphaModFix/>
          </a:blip>
          <a:srcRect l="13781" t="6318" r="14789"/>
          <a:stretch/>
        </p:blipFill>
        <p:spPr>
          <a:xfrm>
            <a:off x="-12572" y="573656"/>
            <a:ext cx="9156572" cy="571068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7"/>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r>
              <a:rPr lang="es-AR" sz="1800" b="0" i="0" u="none" strike="noStrike" cap="none" noProof="0" dirty="0">
                <a:solidFill>
                  <a:srgbClr val="780811"/>
                </a:solidFill>
                <a:latin typeface="Georgia"/>
                <a:ea typeface="Georgia"/>
                <a:cs typeface="Georgia"/>
                <a:sym typeface="Georgia"/>
              </a:rPr>
              <a:t> </a:t>
            </a:r>
          </a:p>
        </p:txBody>
      </p:sp>
      <p:cxnSp>
        <p:nvCxnSpPr>
          <p:cNvPr id="908" name="Google Shape;908;p17"/>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pic>
        <p:nvPicPr>
          <p:cNvPr id="909" name="Google Shape;909;p17"/>
          <p:cNvPicPr preferRelativeResize="0"/>
          <p:nvPr/>
        </p:nvPicPr>
        <p:blipFill rotWithShape="1">
          <a:blip r:embed="rId3">
            <a:alphaModFix/>
          </a:blip>
          <a:srcRect t="22308" b="20358"/>
          <a:stretch/>
        </p:blipFill>
        <p:spPr>
          <a:xfrm>
            <a:off x="5098779" y="5773325"/>
            <a:ext cx="1672575" cy="703750"/>
          </a:xfrm>
          <a:prstGeom prst="rect">
            <a:avLst/>
          </a:prstGeom>
          <a:noFill/>
          <a:ln>
            <a:noFill/>
          </a:ln>
        </p:spPr>
      </p:pic>
      <p:pic>
        <p:nvPicPr>
          <p:cNvPr id="910" name="Google Shape;910;p17"/>
          <p:cNvPicPr preferRelativeResize="0"/>
          <p:nvPr/>
        </p:nvPicPr>
        <p:blipFill rotWithShape="1">
          <a:blip r:embed="rId4">
            <a:alphaModFix/>
          </a:blip>
          <a:srcRect/>
          <a:stretch/>
        </p:blipFill>
        <p:spPr>
          <a:xfrm>
            <a:off x="125506" y="591670"/>
            <a:ext cx="8253124" cy="4029846"/>
          </a:xfrm>
          <a:prstGeom prst="rect">
            <a:avLst/>
          </a:prstGeom>
          <a:noFill/>
          <a:ln>
            <a:noFill/>
          </a:ln>
        </p:spPr>
      </p:pic>
      <p:sp>
        <p:nvSpPr>
          <p:cNvPr id="911" name="Google Shape;911;p17"/>
          <p:cNvSpPr txBox="1"/>
          <p:nvPr/>
        </p:nvSpPr>
        <p:spPr>
          <a:xfrm>
            <a:off x="502024" y="4877086"/>
            <a:ext cx="78889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900" b="0" i="0" u="sng" strike="noStrike" cap="none" noProof="0" dirty="0">
                <a:solidFill>
                  <a:srgbClr val="000000"/>
                </a:solidFill>
                <a:latin typeface="Arial"/>
                <a:ea typeface="Arial"/>
                <a:cs typeface="Arial"/>
                <a:sym typeface="Arial"/>
              </a:rPr>
              <a:t>Foto</a:t>
            </a:r>
            <a:r>
              <a:rPr lang="es-AR" sz="900" b="0" i="0" u="none" strike="noStrike" cap="none" noProof="0" dirty="0">
                <a:solidFill>
                  <a:srgbClr val="000000"/>
                </a:solidFill>
                <a:latin typeface="Arial"/>
                <a:ea typeface="Arial"/>
                <a:cs typeface="Arial"/>
                <a:sym typeface="Arial"/>
              </a:rPr>
              <a:t> de autor desconocido bajo licencia </a:t>
            </a:r>
            <a:r>
              <a:rPr lang="es-AR" sz="900" b="0" i="0" u="sng" strike="noStrike" cap="none" noProof="0"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BY-NC-ND</a:t>
            </a:r>
            <a:endParaRPr lang="es-AR" sz="900" b="0" i="0" u="none" strike="noStrike" cap="none" noProof="0"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162" name="Google Shape;162;p2"/>
          <p:cNvSpPr txBox="1"/>
          <p:nvPr/>
        </p:nvSpPr>
        <p:spPr>
          <a:xfrm>
            <a:off x="220622" y="1772608"/>
            <a:ext cx="8322300" cy="692406"/>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noProof="0" dirty="0">
                <a:solidFill>
                  <a:srgbClr val="FFFFFF"/>
                </a:solidFill>
                <a:latin typeface="Calibri"/>
                <a:ea typeface="Calibri"/>
                <a:cs typeface="Calibri"/>
                <a:sym typeface="Calibri"/>
              </a:rPr>
              <a:t>Revisión de Conceptos Clave</a:t>
            </a:r>
            <a:endParaRPr lang="es-AR" sz="5000" b="1" i="0" u="none" strike="noStrike" cap="none" noProof="0" dirty="0">
              <a:solidFill>
                <a:srgbClr val="FFFFFF"/>
              </a:solidFill>
              <a:latin typeface="Arial"/>
              <a:ea typeface="Arial"/>
              <a:cs typeface="Arial"/>
              <a:sym typeface="Arial"/>
            </a:endParaRPr>
          </a:p>
        </p:txBody>
      </p:sp>
      <p:cxnSp>
        <p:nvCxnSpPr>
          <p:cNvPr id="163" name="Google Shape;163;p2"/>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164" name="Google Shape;164;p2"/>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4cb31c3fae_0_466"/>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170" name="Google Shape;170;g34cb31c3fae_0_466"/>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171" name="Google Shape;171;g34cb31c3fae_0_466"/>
          <p:cNvSpPr txBox="1"/>
          <p:nvPr/>
        </p:nvSpPr>
        <p:spPr>
          <a:xfrm>
            <a:off x="591757" y="413419"/>
            <a:ext cx="77541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595"/>
              <a:buFont typeface="Arial"/>
              <a:buNone/>
            </a:pPr>
            <a:r>
              <a:rPr lang="es-AR" sz="2000" b="1" i="0" u="none" strike="noStrike" cap="none" noProof="0" dirty="0">
                <a:solidFill>
                  <a:srgbClr val="FFFFFF"/>
                </a:solidFill>
                <a:latin typeface="Arial"/>
                <a:ea typeface="Arial"/>
                <a:cs typeface="Arial"/>
                <a:sym typeface="Arial"/>
              </a:rPr>
              <a:t>Estamos listos para explorar los caminos causales cuando…</a:t>
            </a:r>
            <a:endParaRPr lang="es-AR" sz="1200" b="0" i="0" u="none" strike="noStrike" cap="none" noProof="0" dirty="0">
              <a:solidFill>
                <a:srgbClr val="000000"/>
              </a:solidFill>
              <a:latin typeface="Arial"/>
              <a:ea typeface="Arial"/>
              <a:cs typeface="Arial"/>
              <a:sym typeface="Arial"/>
            </a:endParaRPr>
          </a:p>
        </p:txBody>
      </p:sp>
      <p:cxnSp>
        <p:nvCxnSpPr>
          <p:cNvPr id="172" name="Google Shape;172;g34cb31c3fae_0_466"/>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173" name="Google Shape;173;g34cb31c3fae_0_466"/>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174" name="Google Shape;174;g34cb31c3fae_0_466"/>
          <p:cNvSpPr/>
          <p:nvPr/>
        </p:nvSpPr>
        <p:spPr>
          <a:xfrm>
            <a:off x="304775" y="4400697"/>
            <a:ext cx="2659500" cy="1262700"/>
          </a:xfrm>
          <a:prstGeom prst="wedgeRoundRectCallout">
            <a:avLst>
              <a:gd name="adj1" fmla="val -6097"/>
              <a:gd name="adj2" fmla="val 75144"/>
              <a:gd name="adj3" fmla="val 16667"/>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Calibri"/>
                <a:ea typeface="Calibri"/>
                <a:cs typeface="Calibri"/>
                <a:sym typeface="Calibri"/>
              </a:rPr>
              <a:t>¿Cómo? ¿Por qué?</a:t>
            </a:r>
          </a:p>
          <a:p>
            <a:pPr marL="0" marR="0" lvl="0" indent="0" algn="ctr" rtl="0">
              <a:lnSpc>
                <a:spcPct val="100000"/>
              </a:lnSpc>
              <a:spcBef>
                <a:spcPts val="0"/>
              </a:spcBef>
              <a:spcAft>
                <a:spcPts val="0"/>
              </a:spcAft>
              <a:buClr>
                <a:srgbClr val="000000"/>
              </a:buClr>
              <a:buSzPts val="2400"/>
              <a:buFont typeface="Arial"/>
              <a:buNone/>
            </a:pPr>
            <a:r>
              <a:rPr lang="es-AR" sz="2400" b="1" noProof="0" dirty="0">
                <a:solidFill>
                  <a:schemeClr val="lt1"/>
                </a:solidFill>
                <a:latin typeface="Calibri"/>
                <a:cs typeface="Calibri"/>
                <a:sym typeface="Calibri"/>
              </a:rPr>
              <a:t>¿Para quiénes?</a:t>
            </a:r>
          </a:p>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Calibri"/>
                <a:ea typeface="Arial"/>
                <a:cs typeface="Calibri"/>
                <a:sym typeface="Calibri"/>
              </a:rPr>
              <a:t>¿</a:t>
            </a:r>
            <a:r>
              <a:rPr lang="es-AR" sz="2400" b="1" noProof="0" dirty="0">
                <a:solidFill>
                  <a:schemeClr val="lt1"/>
                </a:solidFill>
                <a:latin typeface="Calibri"/>
                <a:cs typeface="Calibri"/>
                <a:sym typeface="Calibri"/>
              </a:rPr>
              <a:t>E</a:t>
            </a:r>
            <a:r>
              <a:rPr lang="es-AR" sz="2400" b="1" i="0" u="none" strike="noStrike" cap="none" noProof="0" dirty="0">
                <a:solidFill>
                  <a:schemeClr val="lt1"/>
                </a:solidFill>
                <a:latin typeface="Calibri"/>
                <a:ea typeface="Arial"/>
                <a:cs typeface="Calibri"/>
                <a:sym typeface="Calibri"/>
              </a:rPr>
              <a:t>n qué contexto?</a:t>
            </a:r>
            <a:endParaRPr lang="es-AR" sz="1400" b="0" i="0" u="none" strike="noStrike" cap="none" noProof="0" dirty="0">
              <a:solidFill>
                <a:srgbClr val="000000"/>
              </a:solidFill>
              <a:latin typeface="Arial"/>
              <a:ea typeface="Arial"/>
              <a:cs typeface="Arial"/>
              <a:sym typeface="Arial"/>
            </a:endParaRPr>
          </a:p>
        </p:txBody>
      </p:sp>
      <p:sp>
        <p:nvSpPr>
          <p:cNvPr id="175" name="Google Shape;175;g34cb31c3fae_0_466"/>
          <p:cNvSpPr/>
          <p:nvPr/>
        </p:nvSpPr>
        <p:spPr>
          <a:xfrm>
            <a:off x="3374546" y="4400698"/>
            <a:ext cx="2394900" cy="1262700"/>
          </a:xfrm>
          <a:prstGeom prst="wedgeRoundRectCallout">
            <a:avLst>
              <a:gd name="adj1" fmla="val 1911"/>
              <a:gd name="adj2" fmla="val 73995"/>
              <a:gd name="adj3" fmla="val 16667"/>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Calibri"/>
                <a:ea typeface="Calibri"/>
                <a:cs typeface="Calibri"/>
                <a:sym typeface="Calibri"/>
              </a:rPr>
              <a:t>¿Supuestos?</a:t>
            </a:r>
            <a:endParaRPr lang="es-AR" sz="1400" b="0" i="0" u="none" strike="noStrike" cap="none" noProof="0" dirty="0">
              <a:solidFill>
                <a:srgbClr val="000000"/>
              </a:solidFill>
              <a:latin typeface="Arial"/>
              <a:ea typeface="Arial"/>
              <a:cs typeface="Arial"/>
              <a:sym typeface="Arial"/>
            </a:endParaRPr>
          </a:p>
        </p:txBody>
      </p:sp>
      <p:sp>
        <p:nvSpPr>
          <p:cNvPr id="176" name="Google Shape;176;g34cb31c3fae_0_466"/>
          <p:cNvSpPr/>
          <p:nvPr/>
        </p:nvSpPr>
        <p:spPr>
          <a:xfrm>
            <a:off x="6179733" y="4400699"/>
            <a:ext cx="2659500" cy="1262700"/>
          </a:xfrm>
          <a:prstGeom prst="wedgeRoundRectCallout">
            <a:avLst>
              <a:gd name="adj1" fmla="val -29565"/>
              <a:gd name="adj2" fmla="val 70546"/>
              <a:gd name="adj3" fmla="val 16667"/>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Calibri"/>
                <a:ea typeface="Calibri"/>
                <a:cs typeface="Calibri"/>
                <a:sym typeface="Calibri"/>
              </a:rPr>
              <a:t>¿Resultados emergentes? </a:t>
            </a:r>
            <a:endParaRPr lang="es-AR" sz="1400" b="0" i="0" u="none" strike="noStrike" cap="none" noProof="0" dirty="0">
              <a:solidFill>
                <a:srgbClr val="000000"/>
              </a:solidFill>
              <a:latin typeface="Arial"/>
              <a:ea typeface="Arial"/>
              <a:cs typeface="Arial"/>
              <a:sym typeface="Arial"/>
            </a:endParaRPr>
          </a:p>
        </p:txBody>
      </p:sp>
      <p:sp>
        <p:nvSpPr>
          <p:cNvPr id="177" name="Google Shape;177;g34cb31c3fae_0_466"/>
          <p:cNvSpPr/>
          <p:nvPr/>
        </p:nvSpPr>
        <p:spPr>
          <a:xfrm>
            <a:off x="304800" y="3043192"/>
            <a:ext cx="8534400" cy="978300"/>
          </a:xfrm>
          <a:prstGeom prst="upArrow">
            <a:avLst>
              <a:gd name="adj1" fmla="val 50000"/>
              <a:gd name="adj2" fmla="val 61868"/>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Calibri"/>
                <a:ea typeface="Calibri"/>
                <a:cs typeface="Calibri"/>
                <a:sym typeface="Calibri"/>
              </a:rPr>
              <a:t>Mucho por aprender </a:t>
            </a:r>
            <a:endParaRPr lang="es-AR" sz="1400" b="0" i="0" u="none" strike="noStrike" cap="none" noProof="0" dirty="0">
              <a:solidFill>
                <a:srgbClr val="000000"/>
              </a:solidFill>
              <a:latin typeface="Arial"/>
              <a:ea typeface="Arial"/>
              <a:cs typeface="Arial"/>
              <a:sym typeface="Arial"/>
            </a:endParaRPr>
          </a:p>
        </p:txBody>
      </p:sp>
      <p:sp>
        <p:nvSpPr>
          <p:cNvPr id="178" name="Google Shape;178;g34cb31c3fae_0_466"/>
          <p:cNvSpPr/>
          <p:nvPr/>
        </p:nvSpPr>
        <p:spPr>
          <a:xfrm>
            <a:off x="3338259" y="1444371"/>
            <a:ext cx="2467500" cy="1492200"/>
          </a:xfrm>
          <a:prstGeom prst="star6">
            <a:avLst>
              <a:gd name="adj" fmla="val 28868"/>
              <a:gd name="hf" fmla="val 115470"/>
            </a:avLst>
          </a:prstGeom>
          <a:solidFill>
            <a:srgbClr val="0070C0"/>
          </a:solidFill>
          <a:ln w="25400" cap="flat" cmpd="sng">
            <a:solidFill>
              <a:srgbClr val="643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AR" sz="2400" b="1" i="0" u="none" strike="noStrike" cap="none" noProof="0" dirty="0">
                <a:solidFill>
                  <a:schemeClr val="lt1"/>
                </a:solidFill>
                <a:latin typeface="Calibri"/>
                <a:ea typeface="Calibri"/>
                <a:cs typeface="Calibri"/>
                <a:sym typeface="Calibri"/>
              </a:rPr>
              <a:t>Uso claro</a:t>
            </a:r>
            <a:endParaRPr lang="es-AR" sz="1400" b="0" i="0" u="none" strike="noStrike" cap="none" noProof="0" dirty="0">
              <a:solidFill>
                <a:srgbClr val="000000"/>
              </a:solidFill>
              <a:latin typeface="Arial"/>
              <a:ea typeface="Arial"/>
              <a:cs typeface="Arial"/>
              <a:sym typeface="Arial"/>
            </a:endParaRPr>
          </a:p>
        </p:txBody>
      </p:sp>
      <p:sp>
        <p:nvSpPr>
          <p:cNvPr id="179" name="Google Shape;179;g34cb31c3fae_0_466"/>
          <p:cNvSpPr txBox="1"/>
          <p:nvPr/>
        </p:nvSpPr>
        <p:spPr>
          <a:xfrm>
            <a:off x="0" y="6350100"/>
            <a:ext cx="76254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AR" sz="1100" b="0" i="0" u="none" strike="noStrike" cap="none" noProof="0" dirty="0">
                <a:solidFill>
                  <a:schemeClr val="dk1"/>
                </a:solidFill>
                <a:latin typeface="Arial"/>
                <a:ea typeface="Arial"/>
                <a:cs typeface="Arial"/>
                <a:sym typeface="Arial"/>
              </a:rPr>
              <a:t>Adaptado de </a:t>
            </a:r>
            <a:r>
              <a:rPr lang="es-AR" sz="1000" b="0" i="0" u="none" strike="noStrike" cap="none" noProof="0" dirty="0">
                <a:solidFill>
                  <a:srgbClr val="222222"/>
                </a:solidFill>
                <a:highlight>
                  <a:srgbClr val="FFFFFF"/>
                </a:highlight>
                <a:latin typeface="Arial"/>
                <a:ea typeface="Arial"/>
                <a:cs typeface="Arial"/>
                <a:sym typeface="Arial"/>
              </a:rPr>
              <a:t>Lynn, J., &amp; Apgar, M. (2024). </a:t>
            </a:r>
            <a:r>
              <a:rPr lang="es-AR" sz="1000" b="0" i="0" u="none" strike="noStrike" cap="none" noProof="0" dirty="0" err="1">
                <a:solidFill>
                  <a:srgbClr val="222222"/>
                </a:solidFill>
                <a:highlight>
                  <a:srgbClr val="FFFFFF"/>
                </a:highlight>
                <a:latin typeface="Arial"/>
                <a:ea typeface="Arial"/>
                <a:cs typeface="Arial"/>
                <a:sym typeface="Arial"/>
              </a:rPr>
              <a:t>Exploring</a:t>
            </a:r>
            <a:r>
              <a:rPr lang="es-AR" sz="1000" b="0" i="0" u="none" strike="noStrike" cap="none" noProof="0" dirty="0">
                <a:solidFill>
                  <a:srgbClr val="222222"/>
                </a:solidFill>
                <a:highlight>
                  <a:srgbClr val="FFFFFF"/>
                </a:highlight>
                <a:latin typeface="Arial"/>
                <a:ea typeface="Arial"/>
                <a:cs typeface="Arial"/>
                <a:sym typeface="Arial"/>
              </a:rPr>
              <a:t> causal </a:t>
            </a:r>
            <a:r>
              <a:rPr lang="es-AR" sz="1000" b="0" i="0" u="none" strike="noStrike" cap="none" noProof="0" dirty="0" err="1">
                <a:solidFill>
                  <a:srgbClr val="222222"/>
                </a:solidFill>
                <a:highlight>
                  <a:srgbClr val="FFFFFF"/>
                </a:highlight>
                <a:latin typeface="Arial"/>
                <a:ea typeface="Arial"/>
                <a:cs typeface="Arial"/>
                <a:sym typeface="Arial"/>
              </a:rPr>
              <a:t>pathways</a:t>
            </a:r>
            <a:r>
              <a:rPr lang="es-AR" sz="1000" b="0" i="0" u="none" strike="noStrike" cap="none" noProof="0" dirty="0">
                <a:solidFill>
                  <a:srgbClr val="222222"/>
                </a:solidFill>
                <a:highlight>
                  <a:srgbClr val="FFFFFF"/>
                </a:highlight>
                <a:latin typeface="Arial"/>
                <a:ea typeface="Arial"/>
                <a:cs typeface="Arial"/>
                <a:sym typeface="Arial"/>
              </a:rPr>
              <a:t> </a:t>
            </a:r>
            <a:r>
              <a:rPr lang="es-AR" sz="1000" b="0" i="0" u="none" strike="noStrike" cap="none" noProof="0" dirty="0" err="1">
                <a:solidFill>
                  <a:srgbClr val="222222"/>
                </a:solidFill>
                <a:highlight>
                  <a:srgbClr val="FFFFFF"/>
                </a:highlight>
                <a:latin typeface="Arial"/>
                <a:ea typeface="Arial"/>
                <a:cs typeface="Arial"/>
                <a:sym typeface="Arial"/>
              </a:rPr>
              <a:t>amid</a:t>
            </a:r>
            <a:r>
              <a:rPr lang="es-AR" sz="1000" b="0" i="0" u="none" strike="noStrike" cap="none" noProof="0" dirty="0">
                <a:solidFill>
                  <a:srgbClr val="222222"/>
                </a:solidFill>
                <a:highlight>
                  <a:srgbClr val="FFFFFF"/>
                </a:highlight>
                <a:latin typeface="Arial"/>
                <a:ea typeface="Arial"/>
                <a:cs typeface="Arial"/>
                <a:sym typeface="Arial"/>
              </a:rPr>
              <a:t> </a:t>
            </a:r>
            <a:r>
              <a:rPr lang="es-AR" sz="1000" b="0" i="0" u="none" strike="noStrike" cap="none" noProof="0" dirty="0" err="1">
                <a:solidFill>
                  <a:srgbClr val="222222"/>
                </a:solidFill>
                <a:highlight>
                  <a:srgbClr val="FFFFFF"/>
                </a:highlight>
                <a:latin typeface="Arial"/>
                <a:ea typeface="Arial"/>
                <a:cs typeface="Arial"/>
                <a:sym typeface="Arial"/>
              </a:rPr>
              <a:t>complexity</a:t>
            </a:r>
            <a:r>
              <a:rPr lang="es-AR" sz="1000" b="0" i="0" u="none" strike="noStrike" cap="none" noProof="0" dirty="0">
                <a:solidFill>
                  <a:srgbClr val="222222"/>
                </a:solidFill>
                <a:highlight>
                  <a:srgbClr val="FFFFFF"/>
                </a:highlight>
                <a:latin typeface="Arial"/>
                <a:ea typeface="Arial"/>
                <a:cs typeface="Arial"/>
                <a:sym typeface="Arial"/>
              </a:rPr>
              <a:t>. In </a:t>
            </a:r>
            <a:r>
              <a:rPr lang="es-AR" sz="1000" b="0" i="1" u="none" strike="noStrike" cap="none" noProof="0" dirty="0" err="1">
                <a:solidFill>
                  <a:srgbClr val="222222"/>
                </a:solidFill>
                <a:highlight>
                  <a:srgbClr val="FFFFFF"/>
                </a:highlight>
                <a:latin typeface="Arial"/>
                <a:ea typeface="Arial"/>
                <a:cs typeface="Arial"/>
                <a:sym typeface="Arial"/>
              </a:rPr>
              <a:t>Research</a:t>
            </a:r>
            <a:r>
              <a:rPr lang="es-AR" sz="1000" b="0" i="1" u="none" strike="noStrike" cap="none" noProof="0" dirty="0">
                <a:solidFill>
                  <a:srgbClr val="222222"/>
                </a:solidFill>
                <a:highlight>
                  <a:srgbClr val="FFFFFF"/>
                </a:highlight>
                <a:latin typeface="Arial"/>
                <a:ea typeface="Arial"/>
                <a:cs typeface="Arial"/>
                <a:sym typeface="Arial"/>
              </a:rPr>
              <a:t> </a:t>
            </a:r>
            <a:r>
              <a:rPr lang="es-AR" sz="1000" b="0" i="1" u="none" strike="noStrike" cap="none" noProof="0" dirty="0" err="1">
                <a:solidFill>
                  <a:srgbClr val="222222"/>
                </a:solidFill>
                <a:highlight>
                  <a:srgbClr val="FFFFFF"/>
                </a:highlight>
                <a:latin typeface="Arial"/>
                <a:ea typeface="Arial"/>
                <a:cs typeface="Arial"/>
                <a:sym typeface="Arial"/>
              </a:rPr>
              <a:t>handbook</a:t>
            </a:r>
            <a:r>
              <a:rPr lang="es-AR" sz="1000" b="0" i="1" u="none" strike="noStrike" cap="none" noProof="0" dirty="0">
                <a:solidFill>
                  <a:srgbClr val="222222"/>
                </a:solidFill>
                <a:highlight>
                  <a:srgbClr val="FFFFFF"/>
                </a:highlight>
                <a:latin typeface="Arial"/>
                <a:ea typeface="Arial"/>
                <a:cs typeface="Arial"/>
                <a:sym typeface="Arial"/>
              </a:rPr>
              <a:t> </a:t>
            </a:r>
            <a:r>
              <a:rPr lang="es-AR" sz="1000" b="0" i="1" u="none" strike="noStrike" cap="none" noProof="0" dirty="0" err="1">
                <a:solidFill>
                  <a:srgbClr val="222222"/>
                </a:solidFill>
                <a:highlight>
                  <a:srgbClr val="FFFFFF"/>
                </a:highlight>
                <a:latin typeface="Arial"/>
                <a:ea typeface="Arial"/>
                <a:cs typeface="Arial"/>
                <a:sym typeface="Arial"/>
              </a:rPr>
              <a:t>on</a:t>
            </a:r>
            <a:r>
              <a:rPr lang="es-AR" sz="1000" b="0" i="1" u="none" strike="noStrike" cap="none" noProof="0" dirty="0">
                <a:solidFill>
                  <a:srgbClr val="222222"/>
                </a:solidFill>
                <a:highlight>
                  <a:srgbClr val="FFFFFF"/>
                </a:highlight>
                <a:latin typeface="Arial"/>
                <a:ea typeface="Arial"/>
                <a:cs typeface="Arial"/>
                <a:sym typeface="Arial"/>
              </a:rPr>
              <a:t> </a:t>
            </a:r>
            <a:r>
              <a:rPr lang="es-AR" sz="1000" b="0" i="1" u="none" strike="noStrike" cap="none" noProof="0" dirty="0" err="1">
                <a:solidFill>
                  <a:srgbClr val="222222"/>
                </a:solidFill>
                <a:highlight>
                  <a:srgbClr val="FFFFFF"/>
                </a:highlight>
                <a:latin typeface="Arial"/>
                <a:ea typeface="Arial"/>
                <a:cs typeface="Arial"/>
                <a:sym typeface="Arial"/>
              </a:rPr>
              <a:t>program</a:t>
            </a:r>
            <a:r>
              <a:rPr lang="es-AR" sz="1000" b="0" i="1" u="none" strike="noStrike" cap="none" noProof="0" dirty="0">
                <a:solidFill>
                  <a:srgbClr val="222222"/>
                </a:solidFill>
                <a:highlight>
                  <a:srgbClr val="FFFFFF"/>
                </a:highlight>
                <a:latin typeface="Arial"/>
                <a:ea typeface="Arial"/>
                <a:cs typeface="Arial"/>
                <a:sym typeface="Arial"/>
              </a:rPr>
              <a:t> </a:t>
            </a:r>
            <a:r>
              <a:rPr lang="es-AR" sz="1000" b="0" i="1" u="none" strike="noStrike" cap="none" noProof="0" dirty="0" err="1">
                <a:solidFill>
                  <a:srgbClr val="222222"/>
                </a:solidFill>
                <a:highlight>
                  <a:srgbClr val="FFFFFF"/>
                </a:highlight>
                <a:latin typeface="Arial"/>
                <a:ea typeface="Arial"/>
                <a:cs typeface="Arial"/>
                <a:sym typeface="Arial"/>
              </a:rPr>
              <a:t>evaluation</a:t>
            </a:r>
            <a:r>
              <a:rPr lang="es-AR" sz="1000" b="0" i="0" u="none" strike="noStrike" cap="none" noProof="0" dirty="0">
                <a:solidFill>
                  <a:srgbClr val="222222"/>
                </a:solidFill>
                <a:highlight>
                  <a:srgbClr val="FFFFFF"/>
                </a:highlight>
                <a:latin typeface="Arial"/>
                <a:ea typeface="Arial"/>
                <a:cs typeface="Arial"/>
                <a:sym typeface="Arial"/>
              </a:rPr>
              <a:t> (pp. 304-325). Edward Elgar Publishing.</a:t>
            </a:r>
            <a:endParaRPr lang="es-AR" sz="1200" b="0" i="0" u="none" strike="noStrike" cap="none" noProof="0"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Shape 183"/>
        <p:cNvGrpSpPr/>
        <p:nvPr/>
      </p:nvGrpSpPr>
      <p:grpSpPr>
        <a:xfrm>
          <a:off x="0" y="0"/>
          <a:ext cx="0" cy="0"/>
          <a:chOff x="0" y="0"/>
          <a:chExt cx="0" cy="0"/>
        </a:xfrm>
      </p:grpSpPr>
      <p:sp>
        <p:nvSpPr>
          <p:cNvPr id="184" name="Google Shape;184;p1"/>
          <p:cNvSpPr/>
          <p:nvPr/>
        </p:nvSpPr>
        <p:spPr>
          <a:xfrm>
            <a:off x="0" y="-2103"/>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400"/>
              <a:buFont typeface="Arial"/>
              <a:buNone/>
            </a:pPr>
            <a:endParaRPr lang="es-AR" sz="1400" b="0" i="0" u="none" strike="noStrike" cap="none" noProof="0" dirty="0">
              <a:solidFill>
                <a:srgbClr val="780811"/>
              </a:solidFill>
              <a:latin typeface="Arial"/>
              <a:ea typeface="Arial"/>
              <a:cs typeface="Arial"/>
              <a:sym typeface="Arial"/>
            </a:endParaRPr>
          </a:p>
        </p:txBody>
      </p:sp>
      <p:cxnSp>
        <p:nvCxnSpPr>
          <p:cNvPr id="185" name="Google Shape;185;p1"/>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186" name="Google Shape;186;p1"/>
          <p:cNvSpPr txBox="1"/>
          <p:nvPr/>
        </p:nvSpPr>
        <p:spPr>
          <a:xfrm>
            <a:off x="591758" y="413419"/>
            <a:ext cx="8395800" cy="5718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FFFFFF"/>
              </a:buClr>
              <a:buSzPts val="2400"/>
              <a:buFont typeface="Arial"/>
              <a:buNone/>
            </a:pPr>
            <a:r>
              <a:rPr lang="es-AR" sz="2800" b="0" i="0" u="none" strike="noStrike" cap="none" noProof="0" dirty="0">
                <a:solidFill>
                  <a:srgbClr val="FFFFFF"/>
                </a:solidFill>
                <a:latin typeface="Arial"/>
                <a:ea typeface="Arial"/>
                <a:cs typeface="Arial"/>
                <a:sym typeface="Arial"/>
              </a:rPr>
              <a:t>Mito: No existen diseños no experimentales rigurosos para estudiar la causalidad.</a:t>
            </a:r>
          </a:p>
        </p:txBody>
      </p:sp>
      <p:cxnSp>
        <p:nvCxnSpPr>
          <p:cNvPr id="187" name="Google Shape;187;p1"/>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sp>
        <p:nvSpPr>
          <p:cNvPr id="188" name="Google Shape;188;p1"/>
          <p:cNvSpPr txBox="1">
            <a:spLocks noGrp="1"/>
          </p:cNvSpPr>
          <p:nvPr>
            <p:ph type="ctrTitle"/>
          </p:nvPr>
        </p:nvSpPr>
        <p:spPr>
          <a:xfrm>
            <a:off x="1" y="1500479"/>
            <a:ext cx="9143999" cy="897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s-AR" sz="3000" b="1" u="sng" spc="300" noProof="0" dirty="0">
                <a:solidFill>
                  <a:srgbClr val="161616"/>
                </a:solidFill>
                <a:latin typeface="+mj-lt"/>
              </a:rPr>
              <a:t>Marcos para inferir </a:t>
            </a:r>
            <a:r>
              <a:rPr lang="es-AR" sz="3000" b="1" u="sng" spc="300" noProof="0" dirty="0">
                <a:solidFill>
                  <a:schemeClr val="lt1"/>
                </a:solidFill>
                <a:latin typeface="+mj-lt"/>
              </a:rPr>
              <a:t>Causalidad</a:t>
            </a:r>
            <a:endParaRPr lang="es-AR" b="1" spc="300" noProof="0" dirty="0">
              <a:latin typeface="+mj-lt"/>
            </a:endParaRPr>
          </a:p>
        </p:txBody>
      </p:sp>
      <p:sp>
        <p:nvSpPr>
          <p:cNvPr id="189" name="Google Shape;189;p1"/>
          <p:cNvSpPr txBox="1">
            <a:spLocks noGrp="1"/>
          </p:cNvSpPr>
          <p:nvPr>
            <p:ph type="subTitle" idx="1"/>
          </p:nvPr>
        </p:nvSpPr>
        <p:spPr>
          <a:xfrm>
            <a:off x="281852" y="2509745"/>
            <a:ext cx="5251440" cy="1073700"/>
          </a:xfrm>
          <a:prstGeom prst="rect">
            <a:avLst/>
          </a:prstGeom>
          <a:noFill/>
          <a:ln>
            <a:noFill/>
          </a:ln>
        </p:spPr>
        <p:txBody>
          <a:bodyPr spcFirstLastPara="1" wrap="square" lIns="91425" tIns="45700" rIns="91425" bIns="45700" anchor="t" anchorCtr="0">
            <a:normAutofit/>
          </a:bodyPr>
          <a:lstStyle/>
          <a:p>
            <a:pPr marL="457200" lvl="0" indent="-228600" algn="r" rtl="0">
              <a:lnSpc>
                <a:spcPct val="100000"/>
              </a:lnSpc>
              <a:spcBef>
                <a:spcPts val="560"/>
              </a:spcBef>
              <a:spcAft>
                <a:spcPts val="0"/>
              </a:spcAft>
              <a:buClr>
                <a:srgbClr val="CCCCCC"/>
              </a:buClr>
              <a:buSzPts val="2800"/>
              <a:buNone/>
            </a:pPr>
            <a:r>
              <a:rPr lang="es-AR" noProof="0" dirty="0">
                <a:solidFill>
                  <a:srgbClr val="161616"/>
                </a:solidFill>
                <a:latin typeface="Helvetica Neue" panose="020B0604020202020204" charset="0"/>
              </a:rPr>
              <a:t>Diseños experimentales / cuasiexperimentales: </a:t>
            </a:r>
            <a:endParaRPr lang="es-AR" noProof="0" dirty="0">
              <a:latin typeface="Helvetica Neue" panose="020B0604020202020204" charset="0"/>
            </a:endParaRPr>
          </a:p>
        </p:txBody>
      </p:sp>
      <p:sp>
        <p:nvSpPr>
          <p:cNvPr id="190" name="Google Shape;190;p1"/>
          <p:cNvSpPr txBox="1"/>
          <p:nvPr/>
        </p:nvSpPr>
        <p:spPr>
          <a:xfrm>
            <a:off x="4220308" y="2730575"/>
            <a:ext cx="4290147" cy="632040"/>
          </a:xfrm>
          <a:prstGeom prst="rect">
            <a:avLst/>
          </a:prstGeom>
          <a:noFill/>
          <a:ln>
            <a:noFill/>
          </a:ln>
        </p:spPr>
        <p:txBody>
          <a:bodyPr spcFirstLastPara="1" wrap="square" lIns="91425" tIns="45700" rIns="91425" bIns="45700" anchor="t" anchorCtr="0">
            <a:normAutofit/>
          </a:bodyPr>
          <a:lstStyle/>
          <a:p>
            <a:pPr marL="457200" marR="0" lvl="0" indent="-228600" algn="r" rtl="0">
              <a:lnSpc>
                <a:spcPct val="100000"/>
              </a:lnSpc>
              <a:spcBef>
                <a:spcPts val="560"/>
              </a:spcBef>
              <a:spcAft>
                <a:spcPts val="0"/>
              </a:spcAft>
              <a:buClr>
                <a:srgbClr val="CCCCCC"/>
              </a:buClr>
              <a:buSzPts val="2800"/>
              <a:buFont typeface="Helvetica Neue"/>
              <a:buNone/>
            </a:pPr>
            <a:r>
              <a:rPr lang="es-AR" sz="2800" b="0" i="0" u="none" strike="noStrike" cap="none" noProof="0" dirty="0">
                <a:solidFill>
                  <a:schemeClr val="lt1"/>
                </a:solidFill>
                <a:latin typeface="Helvetica Neue"/>
                <a:ea typeface="Helvetica Neue"/>
                <a:cs typeface="Helvetica Neue"/>
                <a:sym typeface="Helvetica Neue"/>
              </a:rPr>
              <a:t>Contrafácticos</a:t>
            </a:r>
            <a:endParaRPr lang="es-AR" sz="1400" b="0" i="0" u="none" strike="noStrike" cap="none" noProof="0" dirty="0">
              <a:solidFill>
                <a:srgbClr val="000000"/>
              </a:solidFill>
              <a:latin typeface="Arial"/>
              <a:ea typeface="Arial"/>
              <a:cs typeface="Arial"/>
              <a:sym typeface="Arial"/>
            </a:endParaRPr>
          </a:p>
        </p:txBody>
      </p:sp>
      <p:sp>
        <p:nvSpPr>
          <p:cNvPr id="191" name="Google Shape;191;p1"/>
          <p:cNvSpPr txBox="1"/>
          <p:nvPr/>
        </p:nvSpPr>
        <p:spPr>
          <a:xfrm>
            <a:off x="785944" y="3804274"/>
            <a:ext cx="5251440" cy="1568185"/>
          </a:xfrm>
          <a:prstGeom prst="rect">
            <a:avLst/>
          </a:prstGeom>
          <a:noFill/>
          <a:ln>
            <a:noFill/>
          </a:ln>
        </p:spPr>
        <p:txBody>
          <a:bodyPr spcFirstLastPara="1" wrap="square" lIns="91425" tIns="45700" rIns="91425" bIns="45700" anchor="t" anchorCtr="0">
            <a:normAutofit/>
          </a:bodyPr>
          <a:lstStyle/>
          <a:p>
            <a:pPr marL="457200" marR="0" lvl="0" indent="-228600" algn="r" rtl="0">
              <a:lnSpc>
                <a:spcPct val="100000"/>
              </a:lnSpc>
              <a:spcBef>
                <a:spcPts val="560"/>
              </a:spcBef>
              <a:spcAft>
                <a:spcPts val="0"/>
              </a:spcAft>
              <a:buClr>
                <a:srgbClr val="CCCCCC"/>
              </a:buClr>
              <a:buSzPts val="2800"/>
              <a:buFont typeface="Helvetica Neue"/>
              <a:buNone/>
            </a:pPr>
            <a:r>
              <a:rPr lang="es-AR" sz="2800" b="0" i="0" u="none" strike="noStrike" cap="none" noProof="0" dirty="0">
                <a:solidFill>
                  <a:srgbClr val="161616"/>
                </a:solidFill>
                <a:latin typeface="Helvetica Neue"/>
                <a:ea typeface="Helvetica Neue"/>
                <a:cs typeface="Helvetica Neue"/>
                <a:sym typeface="Helvetica Neue"/>
              </a:rPr>
              <a:t>Evaluaciones de caminos causales (buscan explorar la causalidad y la complejidad)</a:t>
            </a:r>
            <a:endParaRPr lang="es-AR" sz="1400" b="0" i="0" u="none" strike="noStrike" cap="none" noProof="0" dirty="0">
              <a:solidFill>
                <a:srgbClr val="000000"/>
              </a:solidFill>
              <a:latin typeface="Arial"/>
              <a:ea typeface="Arial"/>
              <a:cs typeface="Arial"/>
              <a:sym typeface="Arial"/>
            </a:endParaRPr>
          </a:p>
        </p:txBody>
      </p:sp>
      <p:sp>
        <p:nvSpPr>
          <p:cNvPr id="192" name="Google Shape;192;p1"/>
          <p:cNvSpPr txBox="1"/>
          <p:nvPr/>
        </p:nvSpPr>
        <p:spPr>
          <a:xfrm>
            <a:off x="4384430" y="4164425"/>
            <a:ext cx="3961902" cy="632040"/>
          </a:xfrm>
          <a:prstGeom prst="rect">
            <a:avLst/>
          </a:prstGeom>
          <a:noFill/>
          <a:ln>
            <a:noFill/>
          </a:ln>
        </p:spPr>
        <p:txBody>
          <a:bodyPr spcFirstLastPara="1" wrap="square" lIns="91425" tIns="45700" rIns="91425" bIns="45700" anchor="t" anchorCtr="0">
            <a:normAutofit/>
          </a:bodyPr>
          <a:lstStyle/>
          <a:p>
            <a:pPr marL="457200" marR="0" lvl="0" indent="-228600" algn="r" rtl="0">
              <a:lnSpc>
                <a:spcPct val="100000"/>
              </a:lnSpc>
              <a:spcBef>
                <a:spcPts val="560"/>
              </a:spcBef>
              <a:spcAft>
                <a:spcPts val="0"/>
              </a:spcAft>
              <a:buClr>
                <a:srgbClr val="CCCCCC"/>
              </a:buClr>
              <a:buSzPts val="2800"/>
              <a:buFont typeface="Helvetica Neue"/>
              <a:buNone/>
            </a:pPr>
            <a:r>
              <a:rPr lang="es-AR" sz="2800" b="0" i="0" u="none" strike="noStrike" cap="none" noProof="0" dirty="0">
                <a:solidFill>
                  <a:schemeClr val="lt1"/>
                </a:solidFill>
                <a:latin typeface="Helvetica Neue"/>
                <a:ea typeface="Helvetica Neue"/>
                <a:cs typeface="Helvetica Neue"/>
                <a:sym typeface="Helvetica Neue"/>
              </a:rPr>
              <a:t>Generativos</a:t>
            </a:r>
            <a:endParaRPr lang="es-AR" sz="1400" b="0" i="0" u="none" strike="noStrike" cap="none" noProof="0" dirty="0">
              <a:solidFill>
                <a:srgbClr val="000000"/>
              </a:solidFill>
              <a:latin typeface="Arial"/>
              <a:ea typeface="Arial"/>
              <a:cs typeface="Arial"/>
              <a:sym typeface="Arial"/>
            </a:endParaRPr>
          </a:p>
        </p:txBody>
      </p:sp>
      <p:sp>
        <p:nvSpPr>
          <p:cNvPr id="193" name="Google Shape;193;p1"/>
          <p:cNvSpPr txBox="1"/>
          <p:nvPr/>
        </p:nvSpPr>
        <p:spPr>
          <a:xfrm>
            <a:off x="3259015" y="5593288"/>
            <a:ext cx="5251440" cy="632041"/>
          </a:xfrm>
          <a:prstGeom prst="rect">
            <a:avLst/>
          </a:prstGeom>
          <a:noFill/>
          <a:ln>
            <a:noFill/>
          </a:ln>
        </p:spPr>
        <p:txBody>
          <a:bodyPr spcFirstLastPara="1" wrap="square" lIns="91425" tIns="45700" rIns="91425" bIns="45700" anchor="t" anchorCtr="0">
            <a:normAutofit fontScale="77500" lnSpcReduction="20000"/>
          </a:bodyPr>
          <a:lstStyle/>
          <a:p>
            <a:pPr marL="457200" marR="0" lvl="0" indent="-228600" algn="r" rtl="0">
              <a:lnSpc>
                <a:spcPct val="100000"/>
              </a:lnSpc>
              <a:spcBef>
                <a:spcPts val="560"/>
              </a:spcBef>
              <a:spcAft>
                <a:spcPts val="0"/>
              </a:spcAft>
              <a:buClr>
                <a:srgbClr val="CCCCCC"/>
              </a:buClr>
              <a:buSzPct val="129032"/>
              <a:buFont typeface="Helvetica Neue"/>
              <a:buNone/>
            </a:pPr>
            <a:r>
              <a:rPr lang="es-AR" sz="2800" b="0" i="0" u="none" strike="noStrike" cap="none" noProof="0" dirty="0">
                <a:solidFill>
                  <a:srgbClr val="161616"/>
                </a:solidFill>
                <a:latin typeface="Helvetica Neue"/>
                <a:ea typeface="Helvetica Neue"/>
                <a:cs typeface="Helvetica Neue"/>
                <a:sym typeface="Helvetica Neue"/>
              </a:rPr>
              <a:t>Cómo, por qué y en qué condiciones</a:t>
            </a:r>
            <a:endParaRPr lang="es-AR" sz="1400" b="0" i="0" u="none" strike="noStrike" cap="none" noProof="0"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206" name="Google Shape;206;p3"/>
          <p:cNvPicPr preferRelativeResize="0"/>
          <p:nvPr/>
        </p:nvPicPr>
        <p:blipFill rotWithShape="1">
          <a:blip r:embed="rId3">
            <a:alphaModFix/>
          </a:blip>
          <a:srcRect/>
          <a:stretch/>
        </p:blipFill>
        <p:spPr>
          <a:xfrm>
            <a:off x="5891586" y="4119144"/>
            <a:ext cx="2941575" cy="2377646"/>
          </a:xfrm>
          <a:prstGeom prst="rect">
            <a:avLst/>
          </a:prstGeom>
          <a:noFill/>
          <a:ln>
            <a:noFill/>
          </a:ln>
        </p:spPr>
      </p:pic>
      <p:sp>
        <p:nvSpPr>
          <p:cNvPr id="198" name="Google Shape;198;p3"/>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199" name="Google Shape;199;p3"/>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200" name="Google Shape;200;p3"/>
          <p:cNvSpPr txBox="1"/>
          <p:nvPr/>
        </p:nvSpPr>
        <p:spPr>
          <a:xfrm>
            <a:off x="591742" y="413425"/>
            <a:ext cx="6520253"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Marco de Rigor para la Iniciativa Causal </a:t>
            </a:r>
            <a:r>
              <a:rPr lang="es-AR" sz="2400" b="1" i="0" u="none" strike="noStrike" cap="none" noProof="0" dirty="0" err="1">
                <a:solidFill>
                  <a:srgbClr val="FFFFFF"/>
                </a:solidFill>
                <a:latin typeface="Arial"/>
                <a:ea typeface="Arial"/>
                <a:cs typeface="Arial"/>
                <a:sym typeface="Arial"/>
              </a:rPr>
              <a:t>Pathways</a:t>
            </a:r>
            <a:endParaRPr lang="es-AR" sz="1400" b="0" i="0" u="none" strike="noStrike" cap="none" noProof="0" dirty="0">
              <a:solidFill>
                <a:srgbClr val="000000"/>
              </a:solidFill>
              <a:latin typeface="Arial"/>
              <a:ea typeface="Arial"/>
              <a:cs typeface="Arial"/>
              <a:sym typeface="Arial"/>
            </a:endParaRPr>
          </a:p>
        </p:txBody>
      </p:sp>
      <p:cxnSp>
        <p:nvCxnSpPr>
          <p:cNvPr id="201" name="Google Shape;201;p3"/>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sp>
        <p:nvSpPr>
          <p:cNvPr id="202" name="Google Shape;202;p3"/>
          <p:cNvSpPr txBox="1"/>
          <p:nvPr/>
        </p:nvSpPr>
        <p:spPr>
          <a:xfrm>
            <a:off x="3851868" y="6367111"/>
            <a:ext cx="4647300" cy="449400"/>
          </a:xfrm>
          <a:prstGeom prst="rect">
            <a:avLst/>
          </a:prstGeom>
          <a:noFill/>
          <a:ln>
            <a:noFill/>
          </a:ln>
        </p:spPr>
        <p:txBody>
          <a:bodyPr spcFirstLastPara="1" wrap="square" lIns="45675" tIns="45675" rIns="45675" bIns="45675" anchor="ctr" anchorCtr="0">
            <a:normAutofit fontScale="62500" lnSpcReduction="20000"/>
          </a:bodyPr>
          <a:lstStyle/>
          <a:p>
            <a:pPr algn="ctr">
              <a:lnSpc>
                <a:spcPct val="90000"/>
              </a:lnSpc>
              <a:buClr>
                <a:srgbClr val="FFFFFF"/>
              </a:buClr>
              <a:buSzPct val="201680"/>
            </a:pPr>
            <a:r>
              <a:rPr lang="es-AR" sz="1700" b="0" i="0" u="none" strike="noStrike" cap="none" noProof="0" dirty="0">
                <a:solidFill>
                  <a:schemeClr val="dk1"/>
                </a:solidFill>
                <a:latin typeface="Arial"/>
                <a:ea typeface="Arial"/>
                <a:cs typeface="Arial"/>
                <a:sym typeface="Arial"/>
              </a:rPr>
              <a:t>Marco de Rigor Inclusivo discutido en Apgar (2022)</a:t>
            </a:r>
            <a:r>
              <a:rPr lang="es-AR" sz="1700" dirty="0">
                <a:solidFill>
                  <a:schemeClr val="dk1"/>
                </a:solidFill>
              </a:rPr>
              <a:t> </a:t>
            </a:r>
            <a:r>
              <a:rPr lang="es-AR" sz="1700" dirty="0">
                <a:solidFill>
                  <a:schemeClr val="dk1"/>
                </a:solidFill>
                <a:hlinkClick r:id="rId4"/>
              </a:rPr>
              <a:t>https://evalparticipativa.net/2022/11/02/practicando-el-rigor-inclusivo-en-la-evaluacion-participativa/</a:t>
            </a:r>
            <a:r>
              <a:rPr lang="es-AR" sz="1700" dirty="0">
                <a:solidFill>
                  <a:schemeClr val="dk1"/>
                </a:solidFill>
              </a:rPr>
              <a:t> </a:t>
            </a:r>
            <a:endParaRPr lang="es-AR" sz="900" b="0" i="0" u="none" strike="noStrike" cap="none" noProof="0" dirty="0">
              <a:solidFill>
                <a:schemeClr val="dk1"/>
              </a:solidFill>
              <a:latin typeface="Arial"/>
              <a:ea typeface="Arial"/>
              <a:cs typeface="Arial"/>
              <a:sym typeface="Arial"/>
            </a:endParaRPr>
          </a:p>
        </p:txBody>
      </p:sp>
      <p:sp>
        <p:nvSpPr>
          <p:cNvPr id="203" name="Google Shape;203;p3"/>
          <p:cNvSpPr txBox="1"/>
          <p:nvPr/>
        </p:nvSpPr>
        <p:spPr>
          <a:xfrm>
            <a:off x="394575" y="1513333"/>
            <a:ext cx="6609000" cy="2605811"/>
          </a:xfrm>
          <a:prstGeom prst="rect">
            <a:avLst/>
          </a:prstGeom>
          <a:solidFill>
            <a:srgbClr val="BBD6EE"/>
          </a:solidFill>
          <a:ln>
            <a:noFill/>
          </a:ln>
        </p:spPr>
        <p:txBody>
          <a:bodyPr spcFirstLastPara="1" wrap="square" lIns="91425" tIns="91425" rIns="91425" bIns="91425" anchor="t" anchorCtr="0">
            <a:spAutoFit/>
          </a:bodyPr>
          <a:lstStyle/>
          <a:p>
            <a:pPr marL="228600" marR="0" lvl="0" indent="0" algn="l" rtl="0">
              <a:lnSpc>
                <a:spcPct val="100000"/>
              </a:lnSpc>
              <a:spcBef>
                <a:spcPts val="1000"/>
              </a:spcBef>
              <a:spcAft>
                <a:spcPts val="0"/>
              </a:spcAft>
              <a:buClr>
                <a:srgbClr val="000000"/>
              </a:buClr>
              <a:buSzPts val="2300"/>
              <a:buFont typeface="Arial"/>
              <a:buNone/>
            </a:pPr>
            <a:r>
              <a:rPr lang="es-AR" sz="2300" b="0" i="0" u="sng" strike="noStrike" cap="none" noProof="0"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Causal </a:t>
            </a:r>
            <a:r>
              <a:rPr lang="es-AR" sz="2300" b="0" i="0" u="sng" strike="noStrike" cap="none" noProof="0" dirty="0" err="1">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Pathways</a:t>
            </a:r>
            <a:r>
              <a:rPr lang="es-AR" sz="2300" b="0" i="0" u="sng" strike="noStrike" cap="none" noProof="0"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s-AR" sz="2300" b="0" i="0" u="sng" strike="noStrike" cap="none" noProof="0" dirty="0" err="1">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Initiative</a:t>
            </a:r>
            <a:r>
              <a:rPr lang="es-AR" sz="2300" b="0" i="0" u="sng" strike="noStrike" cap="none" noProof="0"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s-AR" sz="2300" b="0" i="0" u="sng" strike="noStrike" cap="none" noProof="0" dirty="0" err="1">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guidance</a:t>
            </a:r>
            <a:r>
              <a:rPr lang="es-AR" sz="2300" b="0" i="0" u="sng" strike="noStrike" cap="none" noProof="0"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s-AR" sz="2300" b="0" i="0" u="sng" strike="noStrike" cap="none" noProof="0" dirty="0" err="1">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How</a:t>
            </a:r>
            <a:r>
              <a:rPr lang="es-AR" sz="2300" b="0" i="0" u="sng" strike="noStrike" cap="none" noProof="0"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 do </a:t>
            </a:r>
            <a:r>
              <a:rPr lang="es-AR" sz="2300" b="0" i="0" u="sng" strike="noStrike" cap="none" noProof="0" dirty="0" err="1">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we</a:t>
            </a:r>
            <a:r>
              <a:rPr lang="es-AR" sz="2300" b="0" i="0" u="sng" strike="noStrike" cap="none" noProof="0"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 define and </a:t>
            </a:r>
            <a:r>
              <a:rPr lang="es-AR" sz="2300" b="0" i="0" u="sng" strike="noStrike" cap="none" noProof="0" dirty="0" err="1">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support</a:t>
            </a:r>
            <a:r>
              <a:rPr lang="es-AR" sz="2300" b="0" i="0" u="sng" strike="noStrike" cap="none" noProof="0"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s-AR" sz="2300" b="0" i="0" u="sng" strike="noStrike" cap="none" noProof="0" dirty="0" err="1">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quality</a:t>
            </a:r>
            <a:r>
              <a:rPr lang="es-AR" sz="2300" b="0" i="0" u="sng" strike="noStrike" cap="none" noProof="0"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 and rigor in Causal </a:t>
            </a:r>
            <a:r>
              <a:rPr lang="es-AR" sz="2300" b="0" i="0" u="sng" strike="noStrike" cap="none" noProof="0" dirty="0" err="1">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Pathways</a:t>
            </a:r>
            <a:r>
              <a:rPr lang="es-AR" sz="2300" b="0" i="0" u="sng" strike="noStrike" cap="none" noProof="0"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s-AR" sz="2300" b="0" i="0" u="sng" strike="noStrike" cap="none" noProof="0" dirty="0" err="1">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evaluation</a:t>
            </a:r>
            <a:r>
              <a:rPr lang="es-AR" sz="2300" b="0" i="0" u="sng" strike="noStrike" cap="none" noProof="0"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a:t>
            </a:r>
            <a:r>
              <a:rPr lang="es-AR" sz="2300" b="0" i="0" u="none" strike="noStrike" cap="none" noProof="0" dirty="0">
                <a:solidFill>
                  <a:schemeClr val="dk2"/>
                </a:solidFill>
                <a:latin typeface="Arial"/>
                <a:ea typeface="Arial"/>
                <a:cs typeface="Arial"/>
                <a:sym typeface="Arial"/>
              </a:rPr>
              <a:t> </a:t>
            </a:r>
            <a:br>
              <a:rPr lang="es-AR" sz="2300" b="0" i="0" u="none" strike="noStrike" cap="none" noProof="0" dirty="0">
                <a:solidFill>
                  <a:schemeClr val="dk2"/>
                </a:solidFill>
                <a:latin typeface="Arial"/>
                <a:ea typeface="Arial"/>
                <a:cs typeface="Arial"/>
                <a:sym typeface="Arial"/>
              </a:rPr>
            </a:br>
            <a:r>
              <a:rPr lang="es-AR" sz="1800" b="0" i="1" u="none" strike="noStrike" cap="none" noProof="0" dirty="0">
                <a:solidFill>
                  <a:schemeClr val="dk2"/>
                </a:solidFill>
                <a:latin typeface="Arial"/>
                <a:ea typeface="Arial"/>
                <a:cs typeface="Arial"/>
                <a:sym typeface="Arial"/>
              </a:rPr>
              <a:t>Guía de la Iniciativa Causal </a:t>
            </a:r>
            <a:r>
              <a:rPr lang="es-AR" sz="1800" b="0" i="1" u="none" strike="noStrike" cap="none" noProof="0" dirty="0" err="1">
                <a:solidFill>
                  <a:schemeClr val="dk2"/>
                </a:solidFill>
                <a:latin typeface="Arial"/>
                <a:ea typeface="Arial"/>
                <a:cs typeface="Arial"/>
                <a:sym typeface="Arial"/>
              </a:rPr>
              <a:t>Pathways</a:t>
            </a:r>
            <a:r>
              <a:rPr lang="es-AR" sz="1800" b="0" i="1" u="none" strike="noStrike" cap="none" noProof="0" dirty="0">
                <a:solidFill>
                  <a:schemeClr val="dk2"/>
                </a:solidFill>
                <a:latin typeface="Arial"/>
                <a:ea typeface="Arial"/>
                <a:cs typeface="Arial"/>
                <a:sym typeface="Arial"/>
              </a:rPr>
              <a:t>: ¿Cómo definimos y respaldamos la calidad y el rigor en las evaluaciones de caminos causales?</a:t>
            </a:r>
            <a:br>
              <a:rPr lang="es-AR" sz="2300" b="0" i="0" u="none" strike="noStrike" cap="none" noProof="0" dirty="0">
                <a:solidFill>
                  <a:schemeClr val="dk2"/>
                </a:solidFill>
                <a:latin typeface="Arial"/>
                <a:ea typeface="Arial"/>
                <a:cs typeface="Arial"/>
                <a:sym typeface="Arial"/>
              </a:rPr>
            </a:br>
            <a:r>
              <a:rPr lang="es-AR" sz="2000" b="0" i="0" u="none" strike="noStrike" cap="none" noProof="0" dirty="0">
                <a:solidFill>
                  <a:schemeClr val="dk2"/>
                </a:solidFill>
                <a:latin typeface="Arial"/>
                <a:ea typeface="Arial"/>
                <a:cs typeface="Arial"/>
                <a:sym typeface="Arial"/>
              </a:rPr>
              <a:t>(2025, Marina </a:t>
            </a:r>
            <a:r>
              <a:rPr lang="es-AR" sz="2000" b="0" i="0" u="none" strike="noStrike" cap="none" noProof="0">
                <a:solidFill>
                  <a:schemeClr val="dk2"/>
                </a:solidFill>
                <a:latin typeface="Arial"/>
                <a:ea typeface="Arial"/>
                <a:cs typeface="Arial"/>
                <a:sym typeface="Arial"/>
              </a:rPr>
              <a:t>Apgar y </a:t>
            </a:r>
            <a:r>
              <a:rPr lang="es-AR" sz="2000" b="0" i="0" u="none" strike="noStrike" cap="none" noProof="0" dirty="0">
                <a:solidFill>
                  <a:schemeClr val="dk2"/>
                </a:solidFill>
                <a:latin typeface="Arial"/>
                <a:ea typeface="Arial"/>
                <a:cs typeface="Arial"/>
                <a:sym typeface="Arial"/>
              </a:rPr>
              <a:t>Tom Aston)</a:t>
            </a:r>
            <a:endParaRPr lang="es-AR" sz="1400" b="0" i="0" u="none" strike="noStrike" cap="none" noProof="0" dirty="0">
              <a:solidFill>
                <a:schemeClr val="dk2"/>
              </a:solidFill>
              <a:latin typeface="Arial"/>
              <a:ea typeface="Arial"/>
              <a:cs typeface="Arial"/>
              <a:sym typeface="Arial"/>
            </a:endParaRPr>
          </a:p>
        </p:txBody>
      </p:sp>
      <p:sp>
        <p:nvSpPr>
          <p:cNvPr id="204" name="Google Shape;204;p3"/>
          <p:cNvSpPr/>
          <p:nvPr/>
        </p:nvSpPr>
        <p:spPr>
          <a:xfrm>
            <a:off x="753374" y="4096025"/>
            <a:ext cx="3237550" cy="2081150"/>
          </a:xfrm>
          <a:custGeom>
            <a:avLst/>
            <a:gdLst/>
            <a:ahLst/>
            <a:cxnLst/>
            <a:rect l="l" t="t" r="r" b="b"/>
            <a:pathLst>
              <a:path w="129502" h="83246" extrusionOk="0">
                <a:moveTo>
                  <a:pt x="5495" y="0"/>
                </a:moveTo>
                <a:cubicBezTo>
                  <a:pt x="6330" y="13674"/>
                  <a:pt x="-10163" y="74008"/>
                  <a:pt x="10505" y="82045"/>
                </a:cubicBezTo>
                <a:cubicBezTo>
                  <a:pt x="31173" y="90083"/>
                  <a:pt x="109669" y="53862"/>
                  <a:pt x="129502" y="48225"/>
                </a:cubicBezTo>
              </a:path>
            </a:pathLst>
          </a:custGeom>
          <a:noFill/>
          <a:ln w="76200" cap="flat" cmpd="sng">
            <a:solidFill>
              <a:srgbClr val="BBD6E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205" name="Google Shape;205;p3"/>
          <p:cNvSpPr txBox="1"/>
          <p:nvPr/>
        </p:nvSpPr>
        <p:spPr>
          <a:xfrm>
            <a:off x="1043893" y="4589325"/>
            <a:ext cx="1800600" cy="64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noProof="0" dirty="0">
                <a:solidFill>
                  <a:srgbClr val="008EF4"/>
                </a:solidFill>
                <a:latin typeface="Arial"/>
                <a:ea typeface="Arial"/>
                <a:cs typeface="Arial"/>
                <a:sym typeface="Arial"/>
              </a:rPr>
              <a:t>Basado en los conceptos de…</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4561</TotalTime>
  <Words>12362</Words>
  <Application>Microsoft Office PowerPoint</Application>
  <PresentationFormat>On-screen Show (4:3)</PresentationFormat>
  <Paragraphs>666</Paragraphs>
  <Slides>55</Slides>
  <Notes>55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Roboto</vt:lpstr>
      <vt:lpstr>Calibri</vt:lpstr>
      <vt:lpstr>Arial</vt:lpstr>
      <vt:lpstr>Play</vt:lpstr>
      <vt:lpstr>Georgia</vt:lpstr>
      <vt:lpstr>Montserrat</vt:lpstr>
      <vt:lpstr>Raleway</vt:lpstr>
      <vt:lpstr>Aptos</vt:lpstr>
      <vt:lpstr>Helvetica Neue</vt:lpstr>
      <vt:lpstr>Roboto Thin</vt:lpstr>
      <vt:lpstr>Roboto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Marcos para inferir Causalidad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Jewlya Lynn</dc:creator>
  <cp:lastModifiedBy>Carolina De La Rosa Mateo</cp:lastModifiedBy>
  <cp:revision>289</cp:revision>
  <dcterms:created xsi:type="dcterms:W3CDTF">2025-04-14T23:49:12Z</dcterms:created>
  <dcterms:modified xsi:type="dcterms:W3CDTF">2026-01-30T19:24:24Z</dcterms:modified>
</cp:coreProperties>
</file>